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3D_EEA51BD2.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Lst>
  <p:notesMasterIdLst>
    <p:notesMasterId r:id="rId80"/>
  </p:notesMasterIdLst>
  <p:handoutMasterIdLst>
    <p:handoutMasterId r:id="rId81"/>
  </p:handoutMasterIdLst>
  <p:sldIdLst>
    <p:sldId id="310" r:id="rId3"/>
    <p:sldId id="394" r:id="rId4"/>
    <p:sldId id="395" r:id="rId5"/>
    <p:sldId id="311" r:id="rId6"/>
    <p:sldId id="388" r:id="rId7"/>
    <p:sldId id="313" r:id="rId8"/>
    <p:sldId id="314" r:id="rId9"/>
    <p:sldId id="315" r:id="rId10"/>
    <p:sldId id="316" r:id="rId11"/>
    <p:sldId id="317" r:id="rId12"/>
    <p:sldId id="338" r:id="rId13"/>
    <p:sldId id="386" r:id="rId14"/>
    <p:sldId id="322" r:id="rId15"/>
    <p:sldId id="323" r:id="rId16"/>
    <p:sldId id="324" r:id="rId17"/>
    <p:sldId id="325" r:id="rId18"/>
    <p:sldId id="339" r:id="rId19"/>
    <p:sldId id="367" r:id="rId20"/>
    <p:sldId id="340" r:id="rId21"/>
    <p:sldId id="341" r:id="rId22"/>
    <p:sldId id="342" r:id="rId23"/>
    <p:sldId id="343" r:id="rId24"/>
    <p:sldId id="327" r:id="rId25"/>
    <p:sldId id="329" r:id="rId26"/>
    <p:sldId id="331" r:id="rId27"/>
    <p:sldId id="270" r:id="rId28"/>
    <p:sldId id="271" r:id="rId29"/>
    <p:sldId id="332" r:id="rId30"/>
    <p:sldId id="273" r:id="rId31"/>
    <p:sldId id="368" r:id="rId32"/>
    <p:sldId id="333" r:id="rId33"/>
    <p:sldId id="385" r:id="rId34"/>
    <p:sldId id="369" r:id="rId35"/>
    <p:sldId id="345" r:id="rId36"/>
    <p:sldId id="277" r:id="rId37"/>
    <p:sldId id="337" r:id="rId38"/>
    <p:sldId id="278" r:id="rId39"/>
    <p:sldId id="279" r:id="rId40"/>
    <p:sldId id="370" r:id="rId41"/>
    <p:sldId id="384" r:id="rId42"/>
    <p:sldId id="372" r:id="rId43"/>
    <p:sldId id="281" r:id="rId44"/>
    <p:sldId id="383" r:id="rId45"/>
    <p:sldId id="389" r:id="rId46"/>
    <p:sldId id="373" r:id="rId47"/>
    <p:sldId id="283" r:id="rId48"/>
    <p:sldId id="355" r:id="rId49"/>
    <p:sldId id="357" r:id="rId50"/>
    <p:sldId id="286" r:id="rId51"/>
    <p:sldId id="287" r:id="rId52"/>
    <p:sldId id="288" r:id="rId53"/>
    <p:sldId id="289" r:id="rId54"/>
    <p:sldId id="290" r:id="rId55"/>
    <p:sldId id="291" r:id="rId56"/>
    <p:sldId id="292" r:id="rId57"/>
    <p:sldId id="294" r:id="rId58"/>
    <p:sldId id="295" r:id="rId59"/>
    <p:sldId id="375" r:id="rId60"/>
    <p:sldId id="301" r:id="rId61"/>
    <p:sldId id="302" r:id="rId62"/>
    <p:sldId id="303" r:id="rId63"/>
    <p:sldId id="304" r:id="rId64"/>
    <p:sldId id="399" r:id="rId65"/>
    <p:sldId id="305" r:id="rId66"/>
    <p:sldId id="306" r:id="rId67"/>
    <p:sldId id="390" r:id="rId68"/>
    <p:sldId id="361" r:id="rId69"/>
    <p:sldId id="365" r:id="rId70"/>
    <p:sldId id="382" r:id="rId71"/>
    <p:sldId id="353" r:id="rId72"/>
    <p:sldId id="352" r:id="rId73"/>
    <p:sldId id="381" r:id="rId74"/>
    <p:sldId id="377" r:id="rId75"/>
    <p:sldId id="378" r:id="rId76"/>
    <p:sldId id="380" r:id="rId77"/>
    <p:sldId id="348" r:id="rId78"/>
    <p:sldId id="398" r:id="rId79"/>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47B9DA-8154-3D65-F790-B1691F801094}" name="Molle Polzin" initials="MP" userId="S::mmpolzin@olemiss.edu::b9e054fa-0868-4197-8146-cc0a868454d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E73C3"/>
    <a:srgbClr val="70AD47"/>
    <a:srgbClr val="0070C0"/>
    <a:srgbClr val="002060"/>
    <a:srgbClr val="F4FE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BAF0B6-E6CB-46A5-AE6F-F0CC82A9D4A2}" v="21" dt="2025-02-06T20:05:40.2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0" autoAdjust="0"/>
    <p:restoredTop sz="70537" autoAdjust="0"/>
  </p:normalViewPr>
  <p:slideViewPr>
    <p:cSldViewPr snapToGrid="0">
      <p:cViewPr varScale="1">
        <p:scale>
          <a:sx n="78" d="100"/>
          <a:sy n="78" d="100"/>
        </p:scale>
        <p:origin x="1584" y="84"/>
      </p:cViewPr>
      <p:guideLst/>
    </p:cSldViewPr>
  </p:slideViewPr>
  <p:notesTextViewPr>
    <p:cViewPr>
      <p:scale>
        <a:sx n="3" d="2"/>
        <a:sy n="3" d="2"/>
      </p:scale>
      <p:origin x="0" y="0"/>
    </p:cViewPr>
  </p:notesTextViewPr>
  <p:sorterViewPr>
    <p:cViewPr varScale="1">
      <p:scale>
        <a:sx n="100" d="100"/>
        <a:sy n="100" d="100"/>
      </p:scale>
      <p:origin x="0" y="-2412"/>
    </p:cViewPr>
  </p:sorterViewPr>
  <p:notesViewPr>
    <p:cSldViewPr snapToGrid="0">
      <p:cViewPr varScale="1">
        <p:scale>
          <a:sx n="84" d="100"/>
          <a:sy n="84" d="100"/>
        </p:scale>
        <p:origin x="3804"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88"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 Id="rId86"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e Polzin" userId="b9e054fa-0868-4197-8146-cc0a868454d2" providerId="ADAL" clId="{2D872DD6-6940-4C6A-831E-2480D9C61B85}"/>
    <pc:docChg chg="undo redo custSel addSld delSld modSld">
      <pc:chgData name="Molle Polzin" userId="b9e054fa-0868-4197-8146-cc0a868454d2" providerId="ADAL" clId="{2D872DD6-6940-4C6A-831E-2480D9C61B85}" dt="2024-10-29T13:23:27.949" v="1198" actId="20577"/>
      <pc:docMkLst>
        <pc:docMk/>
      </pc:docMkLst>
      <pc:sldChg chg="modSp mod modNotesTx">
        <pc:chgData name="Molle Polzin" userId="b9e054fa-0868-4197-8146-cc0a868454d2" providerId="ADAL" clId="{2D872DD6-6940-4C6A-831E-2480D9C61B85}" dt="2024-10-25T13:27:35.047" v="131" actId="20577"/>
        <pc:sldMkLst>
          <pc:docMk/>
          <pc:sldMk cId="112372298" sldId="270"/>
        </pc:sldMkLst>
      </pc:sldChg>
      <pc:sldChg chg="modSp mod">
        <pc:chgData name="Molle Polzin" userId="b9e054fa-0868-4197-8146-cc0a868454d2" providerId="ADAL" clId="{2D872DD6-6940-4C6A-831E-2480D9C61B85}" dt="2024-10-25T13:27:51.094" v="134" actId="14100"/>
        <pc:sldMkLst>
          <pc:docMk/>
          <pc:sldMk cId="1931423607" sldId="271"/>
        </pc:sldMkLst>
      </pc:sldChg>
      <pc:sldChg chg="modNotesTx">
        <pc:chgData name="Molle Polzin" userId="b9e054fa-0868-4197-8146-cc0a868454d2" providerId="ADAL" clId="{2D872DD6-6940-4C6A-831E-2480D9C61B85}" dt="2024-10-25T13:57:47.043" v="140" actId="6549"/>
        <pc:sldMkLst>
          <pc:docMk/>
          <pc:sldMk cId="2887740985" sldId="273"/>
        </pc:sldMkLst>
      </pc:sldChg>
      <pc:sldChg chg="modSp mod">
        <pc:chgData name="Molle Polzin" userId="b9e054fa-0868-4197-8146-cc0a868454d2" providerId="ADAL" clId="{2D872DD6-6940-4C6A-831E-2480D9C61B85}" dt="2024-10-25T14:01:09.897" v="156" actId="20577"/>
        <pc:sldMkLst>
          <pc:docMk/>
          <pc:sldMk cId="1565983553" sldId="277"/>
        </pc:sldMkLst>
      </pc:sldChg>
      <pc:sldChg chg="modSp mod modNotesTx">
        <pc:chgData name="Molle Polzin" userId="b9e054fa-0868-4197-8146-cc0a868454d2" providerId="ADAL" clId="{2D872DD6-6940-4C6A-831E-2480D9C61B85}" dt="2024-10-25T14:02:32.921" v="183" actId="20577"/>
        <pc:sldMkLst>
          <pc:docMk/>
          <pc:sldMk cId="1277376290" sldId="279"/>
        </pc:sldMkLst>
      </pc:sldChg>
      <pc:sldChg chg="modNotesTx">
        <pc:chgData name="Molle Polzin" userId="b9e054fa-0868-4197-8146-cc0a868454d2" providerId="ADAL" clId="{2D872DD6-6940-4C6A-831E-2480D9C61B85}" dt="2024-10-25T14:07:17.165" v="257" actId="20577"/>
        <pc:sldMkLst>
          <pc:docMk/>
          <pc:sldMk cId="1797265201" sldId="283"/>
        </pc:sldMkLst>
      </pc:sldChg>
      <pc:sldChg chg="modSp mod modNotesTx">
        <pc:chgData name="Molle Polzin" userId="b9e054fa-0868-4197-8146-cc0a868454d2" providerId="ADAL" clId="{2D872DD6-6940-4C6A-831E-2480D9C61B85}" dt="2024-10-25T15:01:50.823" v="465" actId="20577"/>
        <pc:sldMkLst>
          <pc:docMk/>
          <pc:sldMk cId="969192482" sldId="286"/>
        </pc:sldMkLst>
      </pc:sldChg>
      <pc:sldChg chg="modSp mod modNotesTx">
        <pc:chgData name="Molle Polzin" userId="b9e054fa-0868-4197-8146-cc0a868454d2" providerId="ADAL" clId="{2D872DD6-6940-4C6A-831E-2480D9C61B85}" dt="2024-10-25T17:10:01.656" v="482" actId="1076"/>
        <pc:sldMkLst>
          <pc:docMk/>
          <pc:sldMk cId="2691518334" sldId="287"/>
        </pc:sldMkLst>
      </pc:sldChg>
      <pc:sldChg chg="addSp delSp modSp mod modNotesTx">
        <pc:chgData name="Molle Polzin" userId="b9e054fa-0868-4197-8146-cc0a868454d2" providerId="ADAL" clId="{2D872DD6-6940-4C6A-831E-2480D9C61B85}" dt="2024-10-25T17:55:32.536" v="494" actId="5793"/>
        <pc:sldMkLst>
          <pc:docMk/>
          <pc:sldMk cId="2003048403" sldId="288"/>
        </pc:sldMkLst>
      </pc:sldChg>
      <pc:sldChg chg="addSp delSp modSp mod modNotesTx">
        <pc:chgData name="Molle Polzin" userId="b9e054fa-0868-4197-8146-cc0a868454d2" providerId="ADAL" clId="{2D872DD6-6940-4C6A-831E-2480D9C61B85}" dt="2024-10-25T17:59:12.316" v="520" actId="400"/>
        <pc:sldMkLst>
          <pc:docMk/>
          <pc:sldMk cId="1942547353" sldId="289"/>
        </pc:sldMkLst>
      </pc:sldChg>
      <pc:sldChg chg="addSp delSp modSp mod modNotesTx">
        <pc:chgData name="Molle Polzin" userId="b9e054fa-0868-4197-8146-cc0a868454d2" providerId="ADAL" clId="{2D872DD6-6940-4C6A-831E-2480D9C61B85}" dt="2024-10-25T18:03:53.052" v="542" actId="6549"/>
        <pc:sldMkLst>
          <pc:docMk/>
          <pc:sldMk cId="535052062" sldId="290"/>
        </pc:sldMkLst>
      </pc:sldChg>
      <pc:sldChg chg="addSp delSp modSp mod modNotesTx">
        <pc:chgData name="Molle Polzin" userId="b9e054fa-0868-4197-8146-cc0a868454d2" providerId="ADAL" clId="{2D872DD6-6940-4C6A-831E-2480D9C61B85}" dt="2024-10-25T18:08:25.215" v="553"/>
        <pc:sldMkLst>
          <pc:docMk/>
          <pc:sldMk cId="3104555203" sldId="291"/>
        </pc:sldMkLst>
      </pc:sldChg>
      <pc:sldChg chg="addSp delSp modSp mod modNotesTx">
        <pc:chgData name="Molle Polzin" userId="b9e054fa-0868-4197-8146-cc0a868454d2" providerId="ADAL" clId="{2D872DD6-6940-4C6A-831E-2480D9C61B85}" dt="2024-10-25T18:13:53.018" v="572" actId="20577"/>
        <pc:sldMkLst>
          <pc:docMk/>
          <pc:sldMk cId="3639674970" sldId="292"/>
        </pc:sldMkLst>
      </pc:sldChg>
      <pc:sldChg chg="addSp delSp modSp mod modAnim modNotesTx">
        <pc:chgData name="Molle Polzin" userId="b9e054fa-0868-4197-8146-cc0a868454d2" providerId="ADAL" clId="{2D872DD6-6940-4C6A-831E-2480D9C61B85}" dt="2024-10-25T18:16:04.747" v="581"/>
        <pc:sldMkLst>
          <pc:docMk/>
          <pc:sldMk cId="1281228864" sldId="294"/>
        </pc:sldMkLst>
      </pc:sldChg>
      <pc:sldChg chg="addSp delSp modSp mod modAnim modNotesTx">
        <pc:chgData name="Molle Polzin" userId="b9e054fa-0868-4197-8146-cc0a868454d2" providerId="ADAL" clId="{2D872DD6-6940-4C6A-831E-2480D9C61B85}" dt="2024-10-25T18:20:12.864" v="620" actId="20577"/>
        <pc:sldMkLst>
          <pc:docMk/>
          <pc:sldMk cId="4064778880" sldId="295"/>
        </pc:sldMkLst>
      </pc:sldChg>
      <pc:sldChg chg="modSp mod modNotesTx">
        <pc:chgData name="Molle Polzin" userId="b9e054fa-0868-4197-8146-cc0a868454d2" providerId="ADAL" clId="{2D872DD6-6940-4C6A-831E-2480D9C61B85}" dt="2024-10-25T18:25:59.328" v="702" actId="20577"/>
        <pc:sldMkLst>
          <pc:docMk/>
          <pc:sldMk cId="3215158251" sldId="302"/>
        </pc:sldMkLst>
      </pc:sldChg>
      <pc:sldChg chg="modSp mod modNotesTx">
        <pc:chgData name="Molle Polzin" userId="b9e054fa-0868-4197-8146-cc0a868454d2" providerId="ADAL" clId="{2D872DD6-6940-4C6A-831E-2480D9C61B85}" dt="2024-10-25T18:29:14.593" v="734" actId="20577"/>
        <pc:sldMkLst>
          <pc:docMk/>
          <pc:sldMk cId="1657997304" sldId="303"/>
        </pc:sldMkLst>
      </pc:sldChg>
      <pc:sldChg chg="addSp delSp modSp mod modNotesTx">
        <pc:chgData name="Molle Polzin" userId="b9e054fa-0868-4197-8146-cc0a868454d2" providerId="ADAL" clId="{2D872DD6-6940-4C6A-831E-2480D9C61B85}" dt="2024-10-25T18:41:54.374" v="846" actId="113"/>
        <pc:sldMkLst>
          <pc:docMk/>
          <pc:sldMk cId="662022487" sldId="304"/>
        </pc:sldMkLst>
      </pc:sldChg>
      <pc:sldChg chg="modNotesTx">
        <pc:chgData name="Molle Polzin" userId="b9e054fa-0868-4197-8146-cc0a868454d2" providerId="ADAL" clId="{2D872DD6-6940-4C6A-831E-2480D9C61B85}" dt="2024-10-25T18:42:27.923" v="850" actId="20577"/>
        <pc:sldMkLst>
          <pc:docMk/>
          <pc:sldMk cId="995754994" sldId="305"/>
        </pc:sldMkLst>
      </pc:sldChg>
      <pc:sldChg chg="addSp delSp modSp mod modNotesTx">
        <pc:chgData name="Molle Polzin" userId="b9e054fa-0868-4197-8146-cc0a868454d2" providerId="ADAL" clId="{2D872DD6-6940-4C6A-831E-2480D9C61B85}" dt="2024-10-29T13:23:27.949" v="1198" actId="20577"/>
        <pc:sldMkLst>
          <pc:docMk/>
          <pc:sldMk cId="2926517444" sldId="306"/>
        </pc:sldMkLst>
      </pc:sldChg>
      <pc:sldChg chg="modSp mod">
        <pc:chgData name="Molle Polzin" userId="b9e054fa-0868-4197-8146-cc0a868454d2" providerId="ADAL" clId="{2D872DD6-6940-4C6A-831E-2480D9C61B85}" dt="2024-10-25T19:09:45.550" v="1196" actId="2711"/>
        <pc:sldMkLst>
          <pc:docMk/>
          <pc:sldMk cId="1125913128" sldId="310"/>
        </pc:sldMkLst>
      </pc:sldChg>
      <pc:sldChg chg="modSp mod">
        <pc:chgData name="Molle Polzin" userId="b9e054fa-0868-4197-8146-cc0a868454d2" providerId="ADAL" clId="{2D872DD6-6940-4C6A-831E-2480D9C61B85}" dt="2024-10-25T12:41:37.771" v="2" actId="400"/>
        <pc:sldMkLst>
          <pc:docMk/>
          <pc:sldMk cId="1610012218" sldId="315"/>
        </pc:sldMkLst>
      </pc:sldChg>
      <pc:sldChg chg="modSp mod">
        <pc:chgData name="Molle Polzin" userId="b9e054fa-0868-4197-8146-cc0a868454d2" providerId="ADAL" clId="{2D872DD6-6940-4C6A-831E-2480D9C61B85}" dt="2024-10-25T12:51:58.622" v="4" actId="400"/>
        <pc:sldMkLst>
          <pc:docMk/>
          <pc:sldMk cId="4003797970" sldId="317"/>
        </pc:sldMkLst>
      </pc:sldChg>
      <pc:sldChg chg="modNotesTx">
        <pc:chgData name="Molle Polzin" userId="b9e054fa-0868-4197-8146-cc0a868454d2" providerId="ADAL" clId="{2D872DD6-6940-4C6A-831E-2480D9C61B85}" dt="2024-10-25T13:12:11.167" v="12" actId="20577"/>
        <pc:sldMkLst>
          <pc:docMk/>
          <pc:sldMk cId="2955711932" sldId="322"/>
        </pc:sldMkLst>
      </pc:sldChg>
      <pc:sldChg chg="modSp mod modNotesTx">
        <pc:chgData name="Molle Polzin" userId="b9e054fa-0868-4197-8146-cc0a868454d2" providerId="ADAL" clId="{2D872DD6-6940-4C6A-831E-2480D9C61B85}" dt="2024-10-25T13:14:54.767" v="24" actId="20577"/>
        <pc:sldMkLst>
          <pc:docMk/>
          <pc:sldMk cId="4001157904" sldId="325"/>
        </pc:sldMkLst>
      </pc:sldChg>
      <pc:sldChg chg="modSp mod modNotesTx">
        <pc:chgData name="Molle Polzin" userId="b9e054fa-0868-4197-8146-cc0a868454d2" providerId="ADAL" clId="{2D872DD6-6940-4C6A-831E-2480D9C61B85}" dt="2024-10-25T13:25:54.397" v="122" actId="20577"/>
        <pc:sldMkLst>
          <pc:docMk/>
          <pc:sldMk cId="2404701672" sldId="327"/>
        </pc:sldMkLst>
      </pc:sldChg>
      <pc:sldChg chg="modNotesTx">
        <pc:chgData name="Molle Polzin" userId="b9e054fa-0868-4197-8146-cc0a868454d2" providerId="ADAL" clId="{2D872DD6-6940-4C6A-831E-2480D9C61B85}" dt="2024-10-25T13:26:11.359" v="123" actId="6549"/>
        <pc:sldMkLst>
          <pc:docMk/>
          <pc:sldMk cId="2229578802" sldId="329"/>
        </pc:sldMkLst>
      </pc:sldChg>
      <pc:sldChg chg="modSp mod modNotesTx">
        <pc:chgData name="Molle Polzin" userId="b9e054fa-0868-4197-8146-cc0a868454d2" providerId="ADAL" clId="{2D872DD6-6940-4C6A-831E-2480D9C61B85}" dt="2024-10-25T13:26:55.529" v="126" actId="20577"/>
        <pc:sldMkLst>
          <pc:docMk/>
          <pc:sldMk cId="1730446827" sldId="331"/>
        </pc:sldMkLst>
      </pc:sldChg>
      <pc:sldChg chg="modSp mod modNotesTx">
        <pc:chgData name="Molle Polzin" userId="b9e054fa-0868-4197-8146-cc0a868454d2" providerId="ADAL" clId="{2D872DD6-6940-4C6A-831E-2480D9C61B85}" dt="2024-10-25T13:28:30.230" v="137" actId="33524"/>
        <pc:sldMkLst>
          <pc:docMk/>
          <pc:sldMk cId="3461526675" sldId="332"/>
        </pc:sldMkLst>
      </pc:sldChg>
      <pc:sldChg chg="modSp mod">
        <pc:chgData name="Molle Polzin" userId="b9e054fa-0868-4197-8146-cc0a868454d2" providerId="ADAL" clId="{2D872DD6-6940-4C6A-831E-2480D9C61B85}" dt="2024-10-25T13:13:22.771" v="13" actId="20577"/>
        <pc:sldMkLst>
          <pc:docMk/>
          <pc:sldMk cId="3702294787" sldId="338"/>
        </pc:sldMkLst>
      </pc:sldChg>
      <pc:sldChg chg="modSp mod modNotesTx">
        <pc:chgData name="Molle Polzin" userId="b9e054fa-0868-4197-8146-cc0a868454d2" providerId="ADAL" clId="{2D872DD6-6940-4C6A-831E-2480D9C61B85}" dt="2024-10-25T13:18:14.562" v="78" actId="20577"/>
        <pc:sldMkLst>
          <pc:docMk/>
          <pc:sldMk cId="2995880997" sldId="341"/>
        </pc:sldMkLst>
      </pc:sldChg>
      <pc:sldChg chg="modSp modNotesTx">
        <pc:chgData name="Molle Polzin" userId="b9e054fa-0868-4197-8146-cc0a868454d2" providerId="ADAL" clId="{2D872DD6-6940-4C6A-831E-2480D9C61B85}" dt="2024-10-25T13:19:44.247" v="98" actId="20577"/>
        <pc:sldMkLst>
          <pc:docMk/>
          <pc:sldMk cId="2677445919" sldId="342"/>
        </pc:sldMkLst>
      </pc:sldChg>
      <pc:sldChg chg="modSp mod modNotesTx">
        <pc:chgData name="Molle Polzin" userId="b9e054fa-0868-4197-8146-cc0a868454d2" providerId="ADAL" clId="{2D872DD6-6940-4C6A-831E-2480D9C61B85}" dt="2024-10-25T13:21:17.555" v="116" actId="20577"/>
        <pc:sldMkLst>
          <pc:docMk/>
          <pc:sldMk cId="3289581875" sldId="343"/>
        </pc:sldMkLst>
      </pc:sldChg>
      <pc:sldChg chg="modNotesTx">
        <pc:chgData name="Molle Polzin" userId="b9e054fa-0868-4197-8146-cc0a868454d2" providerId="ADAL" clId="{2D872DD6-6940-4C6A-831E-2480D9C61B85}" dt="2024-10-25T14:01:02.711" v="152" actId="20577"/>
        <pc:sldMkLst>
          <pc:docMk/>
          <pc:sldMk cId="2461982168" sldId="345"/>
        </pc:sldMkLst>
      </pc:sldChg>
      <pc:sldChg chg="modSp mod">
        <pc:chgData name="Molle Polzin" userId="b9e054fa-0868-4197-8146-cc0a868454d2" providerId="ADAL" clId="{2D872DD6-6940-4C6A-831E-2480D9C61B85}" dt="2024-10-25T19:02:26.406" v="1123"/>
        <pc:sldMkLst>
          <pc:docMk/>
          <pc:sldMk cId="2036542618" sldId="348"/>
        </pc:sldMkLst>
      </pc:sldChg>
      <pc:sldChg chg="modSp mod modNotesTx">
        <pc:chgData name="Molle Polzin" userId="b9e054fa-0868-4197-8146-cc0a868454d2" providerId="ADAL" clId="{2D872DD6-6940-4C6A-831E-2480D9C61B85}" dt="2024-10-25T14:09:08.785" v="274" actId="20577"/>
        <pc:sldMkLst>
          <pc:docMk/>
          <pc:sldMk cId="332698499" sldId="355"/>
        </pc:sldMkLst>
      </pc:sldChg>
      <pc:sldChg chg="modSp mod modNotesTx">
        <pc:chgData name="Molle Polzin" userId="b9e054fa-0868-4197-8146-cc0a868454d2" providerId="ADAL" clId="{2D872DD6-6940-4C6A-831E-2480D9C61B85}" dt="2024-10-25T14:11:56.911" v="369" actId="207"/>
        <pc:sldMkLst>
          <pc:docMk/>
          <pc:sldMk cId="2122054195" sldId="357"/>
        </pc:sldMkLst>
      </pc:sldChg>
      <pc:sldChg chg="modSp mod modNotesTx">
        <pc:chgData name="Molle Polzin" userId="b9e054fa-0868-4197-8146-cc0a868454d2" providerId="ADAL" clId="{2D872DD6-6940-4C6A-831E-2480D9C61B85}" dt="2024-10-25T18:54:45.631" v="1066" actId="6549"/>
        <pc:sldMkLst>
          <pc:docMk/>
          <pc:sldMk cId="65430129" sldId="361"/>
        </pc:sldMkLst>
      </pc:sldChg>
      <pc:sldChg chg="addSp delSp modSp mod modNotesTx">
        <pc:chgData name="Molle Polzin" userId="b9e054fa-0868-4197-8146-cc0a868454d2" providerId="ADAL" clId="{2D872DD6-6940-4C6A-831E-2480D9C61B85}" dt="2024-10-25T18:59:14.242" v="1101" actId="20577"/>
        <pc:sldMkLst>
          <pc:docMk/>
          <pc:sldMk cId="2056822991" sldId="365"/>
        </pc:sldMkLst>
      </pc:sldChg>
      <pc:sldChg chg="modSp mod modNotesTx">
        <pc:chgData name="Molle Polzin" userId="b9e054fa-0868-4197-8146-cc0a868454d2" providerId="ADAL" clId="{2D872DD6-6940-4C6A-831E-2480D9C61B85}" dt="2024-10-25T13:16:51.717" v="41" actId="20577"/>
        <pc:sldMkLst>
          <pc:docMk/>
          <pc:sldMk cId="1827465684" sldId="367"/>
        </pc:sldMkLst>
      </pc:sldChg>
      <pc:sldChg chg="addSp delSp modSp mod modNotesTx">
        <pc:chgData name="Molle Polzin" userId="b9e054fa-0868-4197-8146-cc0a868454d2" providerId="ADAL" clId="{2D872DD6-6940-4C6A-831E-2480D9C61B85}" dt="2024-10-25T13:59:20.378" v="149" actId="478"/>
        <pc:sldMkLst>
          <pc:docMk/>
          <pc:sldMk cId="219690028" sldId="368"/>
        </pc:sldMkLst>
      </pc:sldChg>
      <pc:sldChg chg="modSp mod modNotesTx">
        <pc:chgData name="Molle Polzin" userId="b9e054fa-0868-4197-8146-cc0a868454d2" providerId="ADAL" clId="{2D872DD6-6940-4C6A-831E-2480D9C61B85}" dt="2024-10-25T14:02:49.892" v="191" actId="20577"/>
        <pc:sldMkLst>
          <pc:docMk/>
          <pc:sldMk cId="3312587695" sldId="370"/>
        </pc:sldMkLst>
      </pc:sldChg>
      <pc:sldChg chg="modNotesTx">
        <pc:chgData name="Molle Polzin" userId="b9e054fa-0868-4197-8146-cc0a868454d2" providerId="ADAL" clId="{2D872DD6-6940-4C6A-831E-2480D9C61B85}" dt="2024-10-25T14:03:42.831" v="199" actId="20577"/>
        <pc:sldMkLst>
          <pc:docMk/>
          <pc:sldMk cId="824524806" sldId="372"/>
        </pc:sldMkLst>
      </pc:sldChg>
      <pc:sldChg chg="modSp mod modNotesTx">
        <pc:chgData name="Molle Polzin" userId="b9e054fa-0868-4197-8146-cc0a868454d2" providerId="ADAL" clId="{2D872DD6-6940-4C6A-831E-2480D9C61B85}" dt="2024-10-25T14:06:34.200" v="255" actId="6549"/>
        <pc:sldMkLst>
          <pc:docMk/>
          <pc:sldMk cId="2708991633" sldId="373"/>
        </pc:sldMkLst>
      </pc:sldChg>
      <pc:sldChg chg="modNotesTx">
        <pc:chgData name="Molle Polzin" userId="b9e054fa-0868-4197-8146-cc0a868454d2" providerId="ADAL" clId="{2D872DD6-6940-4C6A-831E-2480D9C61B85}" dt="2024-10-25T18:21:21.447" v="623" actId="6549"/>
        <pc:sldMkLst>
          <pc:docMk/>
          <pc:sldMk cId="33112409" sldId="375"/>
        </pc:sldMkLst>
      </pc:sldChg>
      <pc:sldChg chg="modNotesTx">
        <pc:chgData name="Molle Polzin" userId="b9e054fa-0868-4197-8146-cc0a868454d2" providerId="ADAL" clId="{2D872DD6-6940-4C6A-831E-2480D9C61B85}" dt="2024-10-25T19:00:58.434" v="1116" actId="20577"/>
        <pc:sldMkLst>
          <pc:docMk/>
          <pc:sldMk cId="1622869413" sldId="381"/>
        </pc:sldMkLst>
      </pc:sldChg>
      <pc:sldChg chg="modNotesTx">
        <pc:chgData name="Molle Polzin" userId="b9e054fa-0868-4197-8146-cc0a868454d2" providerId="ADAL" clId="{2D872DD6-6940-4C6A-831E-2480D9C61B85}" dt="2024-10-25T19:00:30.146" v="1115" actId="20577"/>
        <pc:sldMkLst>
          <pc:docMk/>
          <pc:sldMk cId="3774148978" sldId="382"/>
        </pc:sldMkLst>
      </pc:sldChg>
      <pc:sldChg chg="modNotesTx">
        <pc:chgData name="Molle Polzin" userId="b9e054fa-0868-4197-8146-cc0a868454d2" providerId="ADAL" clId="{2D872DD6-6940-4C6A-831E-2480D9C61B85}" dt="2024-10-25T14:00:40.836" v="151" actId="20577"/>
        <pc:sldMkLst>
          <pc:docMk/>
          <pc:sldMk cId="1439198761" sldId="385"/>
        </pc:sldMkLst>
      </pc:sldChg>
      <pc:sldChg chg="modNotesTx">
        <pc:chgData name="Molle Polzin" userId="b9e054fa-0868-4197-8146-cc0a868454d2" providerId="ADAL" clId="{2D872DD6-6940-4C6A-831E-2480D9C61B85}" dt="2024-10-25T18:52:08.303" v="1052" actId="20577"/>
        <pc:sldMkLst>
          <pc:docMk/>
          <pc:sldMk cId="3226876554" sldId="390"/>
        </pc:sldMkLst>
      </pc:sldChg>
      <pc:sldChg chg="addSp delSp modSp del mod">
        <pc:chgData name="Molle Polzin" userId="b9e054fa-0868-4197-8146-cc0a868454d2" providerId="ADAL" clId="{2D872DD6-6940-4C6A-831E-2480D9C61B85}" dt="2024-10-25T19:05:48.936" v="1152" actId="47"/>
        <pc:sldMkLst>
          <pc:docMk/>
          <pc:sldMk cId="1751216010" sldId="391"/>
        </pc:sldMkLst>
      </pc:sldChg>
      <pc:sldChg chg="addSp delSp modSp new add del mod setBg modNotesTx">
        <pc:chgData name="Molle Polzin" userId="b9e054fa-0868-4197-8146-cc0a868454d2" providerId="ADAL" clId="{2D872DD6-6940-4C6A-831E-2480D9C61B85}" dt="2024-10-25T18:40:48.117" v="844" actId="47"/>
        <pc:sldMkLst>
          <pc:docMk/>
          <pc:sldMk cId="2136447965" sldId="396"/>
        </pc:sldMkLst>
      </pc:sldChg>
      <pc:sldChg chg="del">
        <pc:chgData name="Molle Polzin" userId="b9e054fa-0868-4197-8146-cc0a868454d2" providerId="ADAL" clId="{2D872DD6-6940-4C6A-831E-2480D9C61B85}" dt="2024-10-25T18:40:12.526" v="821"/>
        <pc:sldMkLst>
          <pc:docMk/>
          <pc:sldMk cId="3257801133" sldId="396"/>
        </pc:sldMkLst>
      </pc:sldChg>
      <pc:sldChg chg="add">
        <pc:chgData name="Molle Polzin" userId="b9e054fa-0868-4197-8146-cc0a868454d2" providerId="ADAL" clId="{2D872DD6-6940-4C6A-831E-2480D9C61B85}" dt="2024-10-25T18:40:44.065" v="843"/>
        <pc:sldMkLst>
          <pc:docMk/>
          <pc:sldMk cId="53740264" sldId="397"/>
        </pc:sldMkLst>
      </pc:sldChg>
      <pc:sldChg chg="addSp modSp add del mod modNotes">
        <pc:chgData name="Molle Polzin" userId="b9e054fa-0868-4197-8146-cc0a868454d2" providerId="ADAL" clId="{2D872DD6-6940-4C6A-831E-2480D9C61B85}" dt="2024-10-25T19:07:34.322" v="1185" actId="1076"/>
        <pc:sldMkLst>
          <pc:docMk/>
          <pc:sldMk cId="479297336" sldId="398"/>
        </pc:sldMkLst>
      </pc:sldChg>
    </pc:docChg>
  </pc:docChgLst>
  <pc:docChgLst>
    <pc:chgData name="Molle Polzin" userId="b9e054fa-0868-4197-8146-cc0a868454d2" providerId="ADAL" clId="{FBBAF0B6-E6CB-46A5-AE6F-F0CC82A9D4A2}"/>
    <pc:docChg chg="undo redo custSel delSld modSld sldOrd">
      <pc:chgData name="Molle Polzin" userId="b9e054fa-0868-4197-8146-cc0a868454d2" providerId="ADAL" clId="{FBBAF0B6-E6CB-46A5-AE6F-F0CC82A9D4A2}" dt="2025-02-06T20:18:54.699" v="403" actId="20577"/>
      <pc:docMkLst>
        <pc:docMk/>
      </pc:docMkLst>
      <pc:sldChg chg="modSp mod modNotesTx">
        <pc:chgData name="Molle Polzin" userId="b9e054fa-0868-4197-8146-cc0a868454d2" providerId="ADAL" clId="{FBBAF0B6-E6CB-46A5-AE6F-F0CC82A9D4A2}" dt="2025-02-06T19:28:37.181" v="69" actId="6549"/>
        <pc:sldMkLst>
          <pc:docMk/>
          <pc:sldMk cId="1277376290" sldId="279"/>
        </pc:sldMkLst>
        <pc:spChg chg="mod">
          <ac:chgData name="Molle Polzin" userId="b9e054fa-0868-4197-8146-cc0a868454d2" providerId="ADAL" clId="{FBBAF0B6-E6CB-46A5-AE6F-F0CC82A9D4A2}" dt="2025-02-06T19:28:37.181" v="69" actId="6549"/>
          <ac:spMkLst>
            <pc:docMk/>
            <pc:sldMk cId="1277376290" sldId="279"/>
            <ac:spMk id="3" creationId="{00000000-0000-0000-0000-000000000000}"/>
          </ac:spMkLst>
        </pc:spChg>
      </pc:sldChg>
      <pc:sldChg chg="modSp mod">
        <pc:chgData name="Molle Polzin" userId="b9e054fa-0868-4197-8146-cc0a868454d2" providerId="ADAL" clId="{FBBAF0B6-E6CB-46A5-AE6F-F0CC82A9D4A2}" dt="2025-02-06T19:29:43.162" v="72" actId="14100"/>
        <pc:sldMkLst>
          <pc:docMk/>
          <pc:sldMk cId="2713665842" sldId="281"/>
        </pc:sldMkLst>
        <pc:picChg chg="mod">
          <ac:chgData name="Molle Polzin" userId="b9e054fa-0868-4197-8146-cc0a868454d2" providerId="ADAL" clId="{FBBAF0B6-E6CB-46A5-AE6F-F0CC82A9D4A2}" dt="2025-02-06T19:29:43.162" v="72" actId="14100"/>
          <ac:picMkLst>
            <pc:docMk/>
            <pc:sldMk cId="2713665842" sldId="281"/>
            <ac:picMk id="6" creationId="{00000000-0000-0000-0000-000000000000}"/>
          </ac:picMkLst>
        </pc:picChg>
      </pc:sldChg>
      <pc:sldChg chg="modSp mod">
        <pc:chgData name="Molle Polzin" userId="b9e054fa-0868-4197-8146-cc0a868454d2" providerId="ADAL" clId="{FBBAF0B6-E6CB-46A5-AE6F-F0CC82A9D4A2}" dt="2025-02-06T19:49:39.542" v="81" actId="207"/>
        <pc:sldMkLst>
          <pc:docMk/>
          <pc:sldMk cId="969192482" sldId="286"/>
        </pc:sldMkLst>
        <pc:spChg chg="mod">
          <ac:chgData name="Molle Polzin" userId="b9e054fa-0868-4197-8146-cc0a868454d2" providerId="ADAL" clId="{FBBAF0B6-E6CB-46A5-AE6F-F0CC82A9D4A2}" dt="2025-02-06T19:49:39.542" v="81" actId="207"/>
          <ac:spMkLst>
            <pc:docMk/>
            <pc:sldMk cId="969192482" sldId="286"/>
            <ac:spMk id="2" creationId="{00000000-0000-0000-0000-000000000000}"/>
          </ac:spMkLst>
        </pc:spChg>
      </pc:sldChg>
      <pc:sldChg chg="modNotesTx">
        <pc:chgData name="Molle Polzin" userId="b9e054fa-0868-4197-8146-cc0a868454d2" providerId="ADAL" clId="{FBBAF0B6-E6CB-46A5-AE6F-F0CC82A9D4A2}" dt="2025-02-06T19:50:29.289" v="83" actId="115"/>
        <pc:sldMkLst>
          <pc:docMk/>
          <pc:sldMk cId="2691518334" sldId="287"/>
        </pc:sldMkLst>
      </pc:sldChg>
      <pc:sldChg chg="modSp mod modNotesTx">
        <pc:chgData name="Molle Polzin" userId="b9e054fa-0868-4197-8146-cc0a868454d2" providerId="ADAL" clId="{FBBAF0B6-E6CB-46A5-AE6F-F0CC82A9D4A2}" dt="2025-02-06T19:51:23.354" v="93" actId="6549"/>
        <pc:sldMkLst>
          <pc:docMk/>
          <pc:sldMk cId="2003048403" sldId="288"/>
        </pc:sldMkLst>
        <pc:spChg chg="mod">
          <ac:chgData name="Molle Polzin" userId="b9e054fa-0868-4197-8146-cc0a868454d2" providerId="ADAL" clId="{FBBAF0B6-E6CB-46A5-AE6F-F0CC82A9D4A2}" dt="2025-02-06T19:51:19.171" v="92" actId="20577"/>
          <ac:spMkLst>
            <pc:docMk/>
            <pc:sldMk cId="2003048403" sldId="288"/>
            <ac:spMk id="3" creationId="{00000000-0000-0000-0000-000000000000}"/>
          </ac:spMkLst>
        </pc:spChg>
      </pc:sldChg>
      <pc:sldChg chg="modNotesTx">
        <pc:chgData name="Molle Polzin" userId="b9e054fa-0868-4197-8146-cc0a868454d2" providerId="ADAL" clId="{FBBAF0B6-E6CB-46A5-AE6F-F0CC82A9D4A2}" dt="2025-02-06T19:53:14.885" v="120" actId="20577"/>
        <pc:sldMkLst>
          <pc:docMk/>
          <pc:sldMk cId="1942547353" sldId="289"/>
        </pc:sldMkLst>
      </pc:sldChg>
      <pc:sldChg chg="modNotesTx">
        <pc:chgData name="Molle Polzin" userId="b9e054fa-0868-4197-8146-cc0a868454d2" providerId="ADAL" clId="{FBBAF0B6-E6CB-46A5-AE6F-F0CC82A9D4A2}" dt="2025-02-06T19:54:24.919" v="135" actId="20577"/>
        <pc:sldMkLst>
          <pc:docMk/>
          <pc:sldMk cId="535052062" sldId="290"/>
        </pc:sldMkLst>
      </pc:sldChg>
      <pc:sldChg chg="modSp mod modNotesTx">
        <pc:chgData name="Molle Polzin" userId="b9e054fa-0868-4197-8146-cc0a868454d2" providerId="ADAL" clId="{FBBAF0B6-E6CB-46A5-AE6F-F0CC82A9D4A2}" dt="2025-02-06T19:55:49.531" v="168" actId="20577"/>
        <pc:sldMkLst>
          <pc:docMk/>
          <pc:sldMk cId="3104555203" sldId="291"/>
        </pc:sldMkLst>
        <pc:spChg chg="mod">
          <ac:chgData name="Molle Polzin" userId="b9e054fa-0868-4197-8146-cc0a868454d2" providerId="ADAL" clId="{FBBAF0B6-E6CB-46A5-AE6F-F0CC82A9D4A2}" dt="2025-02-06T19:54:44.632" v="136" actId="14100"/>
          <ac:spMkLst>
            <pc:docMk/>
            <pc:sldMk cId="3104555203" sldId="291"/>
            <ac:spMk id="3" creationId="{00000000-0000-0000-0000-000000000000}"/>
          </ac:spMkLst>
        </pc:spChg>
      </pc:sldChg>
      <pc:sldChg chg="modSp mod">
        <pc:chgData name="Molle Polzin" userId="b9e054fa-0868-4197-8146-cc0a868454d2" providerId="ADAL" clId="{FBBAF0B6-E6CB-46A5-AE6F-F0CC82A9D4A2}" dt="2025-02-06T19:56:59.669" v="181" actId="1076"/>
        <pc:sldMkLst>
          <pc:docMk/>
          <pc:sldMk cId="3639674970" sldId="292"/>
        </pc:sldMkLst>
        <pc:spChg chg="mod">
          <ac:chgData name="Molle Polzin" userId="b9e054fa-0868-4197-8146-cc0a868454d2" providerId="ADAL" clId="{FBBAF0B6-E6CB-46A5-AE6F-F0CC82A9D4A2}" dt="2025-02-06T19:56:59.669" v="181" actId="1076"/>
          <ac:spMkLst>
            <pc:docMk/>
            <pc:sldMk cId="3639674970" sldId="292"/>
            <ac:spMk id="3" creationId="{00000000-0000-0000-0000-000000000000}"/>
          </ac:spMkLst>
        </pc:spChg>
      </pc:sldChg>
      <pc:sldChg chg="modSp mod">
        <pc:chgData name="Molle Polzin" userId="b9e054fa-0868-4197-8146-cc0a868454d2" providerId="ADAL" clId="{FBBAF0B6-E6CB-46A5-AE6F-F0CC82A9D4A2}" dt="2025-02-06T20:00:08.307" v="213" actId="1076"/>
        <pc:sldMkLst>
          <pc:docMk/>
          <pc:sldMk cId="4064778880" sldId="295"/>
        </pc:sldMkLst>
        <pc:spChg chg="mod">
          <ac:chgData name="Molle Polzin" userId="b9e054fa-0868-4197-8146-cc0a868454d2" providerId="ADAL" clId="{FBBAF0B6-E6CB-46A5-AE6F-F0CC82A9D4A2}" dt="2025-02-06T19:59:29.891" v="183" actId="1076"/>
          <ac:spMkLst>
            <pc:docMk/>
            <pc:sldMk cId="4064778880" sldId="295"/>
            <ac:spMk id="3" creationId="{00000000-0000-0000-0000-000000000000}"/>
          </ac:spMkLst>
        </pc:spChg>
        <pc:spChg chg="mod">
          <ac:chgData name="Molle Polzin" userId="b9e054fa-0868-4197-8146-cc0a868454d2" providerId="ADAL" clId="{FBBAF0B6-E6CB-46A5-AE6F-F0CC82A9D4A2}" dt="2025-02-06T20:00:08.307" v="213" actId="1076"/>
          <ac:spMkLst>
            <pc:docMk/>
            <pc:sldMk cId="4064778880" sldId="295"/>
            <ac:spMk id="6" creationId="{7ACAFFA0-70E5-2E94-BAD2-288CC10EBB11}"/>
          </ac:spMkLst>
        </pc:spChg>
      </pc:sldChg>
      <pc:sldChg chg="modSp mod modNotesTx">
        <pc:chgData name="Molle Polzin" userId="b9e054fa-0868-4197-8146-cc0a868454d2" providerId="ADAL" clId="{FBBAF0B6-E6CB-46A5-AE6F-F0CC82A9D4A2}" dt="2025-02-06T20:04:35.510" v="222"/>
        <pc:sldMkLst>
          <pc:docMk/>
          <pc:sldMk cId="3215158251" sldId="302"/>
        </pc:sldMkLst>
        <pc:spChg chg="mod">
          <ac:chgData name="Molle Polzin" userId="b9e054fa-0868-4197-8146-cc0a868454d2" providerId="ADAL" clId="{FBBAF0B6-E6CB-46A5-AE6F-F0CC82A9D4A2}" dt="2025-02-06T20:02:03.723" v="221" actId="20577"/>
          <ac:spMkLst>
            <pc:docMk/>
            <pc:sldMk cId="3215158251" sldId="302"/>
            <ac:spMk id="3" creationId="{00000000-0000-0000-0000-000000000000}"/>
          </ac:spMkLst>
        </pc:spChg>
      </pc:sldChg>
      <pc:sldChg chg="modSp mod">
        <pc:chgData name="Molle Polzin" userId="b9e054fa-0868-4197-8146-cc0a868454d2" providerId="ADAL" clId="{FBBAF0B6-E6CB-46A5-AE6F-F0CC82A9D4A2}" dt="2025-02-06T20:11:05.466" v="390" actId="6549"/>
        <pc:sldMkLst>
          <pc:docMk/>
          <pc:sldMk cId="995754994" sldId="305"/>
        </pc:sldMkLst>
        <pc:spChg chg="mod">
          <ac:chgData name="Molle Polzin" userId="b9e054fa-0868-4197-8146-cc0a868454d2" providerId="ADAL" clId="{FBBAF0B6-E6CB-46A5-AE6F-F0CC82A9D4A2}" dt="2025-02-06T20:11:05.466" v="390" actId="6549"/>
          <ac:spMkLst>
            <pc:docMk/>
            <pc:sldMk cId="995754994" sldId="305"/>
            <ac:spMk id="3" creationId="{00000000-0000-0000-0000-000000000000}"/>
          </ac:spMkLst>
        </pc:spChg>
      </pc:sldChg>
      <pc:sldChg chg="modSp mod modNotesTx">
        <pc:chgData name="Molle Polzin" userId="b9e054fa-0868-4197-8146-cc0a868454d2" providerId="ADAL" clId="{FBBAF0B6-E6CB-46A5-AE6F-F0CC82A9D4A2}" dt="2025-02-06T20:13:36.439" v="397" actId="20577"/>
        <pc:sldMkLst>
          <pc:docMk/>
          <pc:sldMk cId="2926517444" sldId="306"/>
        </pc:sldMkLst>
        <pc:spChg chg="mod">
          <ac:chgData name="Molle Polzin" userId="b9e054fa-0868-4197-8146-cc0a868454d2" providerId="ADAL" clId="{FBBAF0B6-E6CB-46A5-AE6F-F0CC82A9D4A2}" dt="2025-02-06T20:11:33.397" v="392" actId="6549"/>
          <ac:spMkLst>
            <pc:docMk/>
            <pc:sldMk cId="2926517444" sldId="306"/>
            <ac:spMk id="3" creationId="{00000000-0000-0000-0000-000000000000}"/>
          </ac:spMkLst>
        </pc:spChg>
        <pc:picChg chg="mod">
          <ac:chgData name="Molle Polzin" userId="b9e054fa-0868-4197-8146-cc0a868454d2" providerId="ADAL" clId="{FBBAF0B6-E6CB-46A5-AE6F-F0CC82A9D4A2}" dt="2025-02-06T20:11:27.762" v="391" actId="14100"/>
          <ac:picMkLst>
            <pc:docMk/>
            <pc:sldMk cId="2926517444" sldId="306"/>
            <ac:picMk id="6" creationId="{00000000-0000-0000-0000-000000000000}"/>
          </ac:picMkLst>
        </pc:picChg>
      </pc:sldChg>
      <pc:sldChg chg="modSp mod modNotesTx">
        <pc:chgData name="Molle Polzin" userId="b9e054fa-0868-4197-8146-cc0a868454d2" providerId="ADAL" clId="{FBBAF0B6-E6CB-46A5-AE6F-F0CC82A9D4A2}" dt="2025-02-06T19:21:55.147" v="8" actId="20577"/>
        <pc:sldMkLst>
          <pc:docMk/>
          <pc:sldMk cId="1610012218" sldId="315"/>
        </pc:sldMkLst>
        <pc:spChg chg="mod">
          <ac:chgData name="Molle Polzin" userId="b9e054fa-0868-4197-8146-cc0a868454d2" providerId="ADAL" clId="{FBBAF0B6-E6CB-46A5-AE6F-F0CC82A9D4A2}" dt="2025-02-06T19:21:03.566" v="1" actId="1076"/>
          <ac:spMkLst>
            <pc:docMk/>
            <pc:sldMk cId="1610012218" sldId="315"/>
            <ac:spMk id="5" creationId="{00000000-0000-0000-0000-000000000000}"/>
          </ac:spMkLst>
        </pc:spChg>
        <pc:spChg chg="mod">
          <ac:chgData name="Molle Polzin" userId="b9e054fa-0868-4197-8146-cc0a868454d2" providerId="ADAL" clId="{FBBAF0B6-E6CB-46A5-AE6F-F0CC82A9D4A2}" dt="2025-02-06T19:21:06.865" v="2" actId="6549"/>
          <ac:spMkLst>
            <pc:docMk/>
            <pc:sldMk cId="1610012218" sldId="315"/>
            <ac:spMk id="26" creationId="{00000000-0000-0000-0000-000000000000}"/>
          </ac:spMkLst>
        </pc:spChg>
      </pc:sldChg>
      <pc:sldChg chg="modNotesTx">
        <pc:chgData name="Molle Polzin" userId="b9e054fa-0868-4197-8146-cc0a868454d2" providerId="ADAL" clId="{FBBAF0B6-E6CB-46A5-AE6F-F0CC82A9D4A2}" dt="2025-02-06T19:22:22.354" v="27" actId="20577"/>
        <pc:sldMkLst>
          <pc:docMk/>
          <pc:sldMk cId="789580514" sldId="316"/>
        </pc:sldMkLst>
      </pc:sldChg>
      <pc:sldChg chg="modSp mod">
        <pc:chgData name="Molle Polzin" userId="b9e054fa-0868-4197-8146-cc0a868454d2" providerId="ADAL" clId="{FBBAF0B6-E6CB-46A5-AE6F-F0CC82A9D4A2}" dt="2025-02-06T19:23:24.496" v="28" actId="33524"/>
        <pc:sldMkLst>
          <pc:docMk/>
          <pc:sldMk cId="4001157904" sldId="325"/>
        </pc:sldMkLst>
        <pc:spChg chg="mod">
          <ac:chgData name="Molle Polzin" userId="b9e054fa-0868-4197-8146-cc0a868454d2" providerId="ADAL" clId="{FBBAF0B6-E6CB-46A5-AE6F-F0CC82A9D4A2}" dt="2025-02-06T19:23:24.496" v="28" actId="33524"/>
          <ac:spMkLst>
            <pc:docMk/>
            <pc:sldMk cId="4001157904" sldId="325"/>
            <ac:spMk id="3" creationId="{00000000-0000-0000-0000-000000000000}"/>
          </ac:spMkLst>
        </pc:spChg>
      </pc:sldChg>
      <pc:sldChg chg="modSp mod modNotesTx">
        <pc:chgData name="Molle Polzin" userId="b9e054fa-0868-4197-8146-cc0a868454d2" providerId="ADAL" clId="{FBBAF0B6-E6CB-46A5-AE6F-F0CC82A9D4A2}" dt="2025-02-06T19:25:14.476" v="50" actId="20577"/>
        <pc:sldMkLst>
          <pc:docMk/>
          <pc:sldMk cId="2404701672" sldId="327"/>
        </pc:sldMkLst>
        <pc:spChg chg="mod">
          <ac:chgData name="Molle Polzin" userId="b9e054fa-0868-4197-8146-cc0a868454d2" providerId="ADAL" clId="{FBBAF0B6-E6CB-46A5-AE6F-F0CC82A9D4A2}" dt="2025-02-06T19:25:06.610" v="43" actId="1076"/>
          <ac:spMkLst>
            <pc:docMk/>
            <pc:sldMk cId="2404701672" sldId="327"/>
            <ac:spMk id="2" creationId="{00000000-0000-0000-0000-000000000000}"/>
          </ac:spMkLst>
        </pc:spChg>
      </pc:sldChg>
      <pc:sldChg chg="modSp mod">
        <pc:chgData name="Molle Polzin" userId="b9e054fa-0868-4197-8146-cc0a868454d2" providerId="ADAL" clId="{FBBAF0B6-E6CB-46A5-AE6F-F0CC82A9D4A2}" dt="2025-02-06T19:24:25.289" v="34" actId="6549"/>
        <pc:sldMkLst>
          <pc:docMk/>
          <pc:sldMk cId="2995880997" sldId="341"/>
        </pc:sldMkLst>
        <pc:spChg chg="mod">
          <ac:chgData name="Molle Polzin" userId="b9e054fa-0868-4197-8146-cc0a868454d2" providerId="ADAL" clId="{FBBAF0B6-E6CB-46A5-AE6F-F0CC82A9D4A2}" dt="2025-02-06T19:24:25.289" v="34" actId="6549"/>
          <ac:spMkLst>
            <pc:docMk/>
            <pc:sldMk cId="2995880997" sldId="341"/>
            <ac:spMk id="3" creationId="{00000000-0000-0000-0000-000000000000}"/>
          </ac:spMkLst>
        </pc:spChg>
      </pc:sldChg>
      <pc:sldChg chg="modSp mod modNotesTx">
        <pc:chgData name="Molle Polzin" userId="b9e054fa-0868-4197-8146-cc0a868454d2" providerId="ADAL" clId="{FBBAF0B6-E6CB-46A5-AE6F-F0CC82A9D4A2}" dt="2025-02-06T19:27:16.403" v="64" actId="33524"/>
        <pc:sldMkLst>
          <pc:docMk/>
          <pc:sldMk cId="2461982168" sldId="345"/>
        </pc:sldMkLst>
        <pc:picChg chg="mod">
          <ac:chgData name="Molle Polzin" userId="b9e054fa-0868-4197-8146-cc0a868454d2" providerId="ADAL" clId="{FBBAF0B6-E6CB-46A5-AE6F-F0CC82A9D4A2}" dt="2025-02-06T19:27:08.813" v="63" actId="14100"/>
          <ac:picMkLst>
            <pc:docMk/>
            <pc:sldMk cId="2461982168" sldId="345"/>
            <ac:picMk id="4" creationId="{00000000-0000-0000-0000-000000000000}"/>
          </ac:picMkLst>
        </pc:picChg>
      </pc:sldChg>
      <pc:sldChg chg="modSp mod">
        <pc:chgData name="Molle Polzin" userId="b9e054fa-0868-4197-8146-cc0a868454d2" providerId="ADAL" clId="{FBBAF0B6-E6CB-46A5-AE6F-F0CC82A9D4A2}" dt="2025-02-06T19:49:27.500" v="80" actId="207"/>
        <pc:sldMkLst>
          <pc:docMk/>
          <pc:sldMk cId="2122054195" sldId="357"/>
        </pc:sldMkLst>
        <pc:spChg chg="mod">
          <ac:chgData name="Molle Polzin" userId="b9e054fa-0868-4197-8146-cc0a868454d2" providerId="ADAL" clId="{FBBAF0B6-E6CB-46A5-AE6F-F0CC82A9D4A2}" dt="2025-02-06T19:49:27.500" v="80" actId="207"/>
          <ac:spMkLst>
            <pc:docMk/>
            <pc:sldMk cId="2122054195" sldId="357"/>
            <ac:spMk id="12" creationId="{00000000-0000-0000-0000-000000000000}"/>
          </ac:spMkLst>
        </pc:spChg>
      </pc:sldChg>
      <pc:sldChg chg="modNotesTx">
        <pc:chgData name="Molle Polzin" userId="b9e054fa-0868-4197-8146-cc0a868454d2" providerId="ADAL" clId="{FBBAF0B6-E6CB-46A5-AE6F-F0CC82A9D4A2}" dt="2025-02-06T20:17:59.895" v="402"/>
        <pc:sldMkLst>
          <pc:docMk/>
          <pc:sldMk cId="2056822991" sldId="365"/>
        </pc:sldMkLst>
      </pc:sldChg>
      <pc:sldChg chg="modSp mod">
        <pc:chgData name="Molle Polzin" userId="b9e054fa-0868-4197-8146-cc0a868454d2" providerId="ADAL" clId="{FBBAF0B6-E6CB-46A5-AE6F-F0CC82A9D4A2}" dt="2025-02-06T19:24:03.491" v="33" actId="1076"/>
        <pc:sldMkLst>
          <pc:docMk/>
          <pc:sldMk cId="1827465684" sldId="367"/>
        </pc:sldMkLst>
        <pc:spChg chg="mod">
          <ac:chgData name="Molle Polzin" userId="b9e054fa-0868-4197-8146-cc0a868454d2" providerId="ADAL" clId="{FBBAF0B6-E6CB-46A5-AE6F-F0CC82A9D4A2}" dt="2025-02-06T19:24:03.491" v="33" actId="1076"/>
          <ac:spMkLst>
            <pc:docMk/>
            <pc:sldMk cId="1827465684" sldId="367"/>
            <ac:spMk id="3" creationId="{00000000-0000-0000-0000-000000000000}"/>
          </ac:spMkLst>
        </pc:spChg>
        <pc:spChg chg="mod">
          <ac:chgData name="Molle Polzin" userId="b9e054fa-0868-4197-8146-cc0a868454d2" providerId="ADAL" clId="{FBBAF0B6-E6CB-46A5-AE6F-F0CC82A9D4A2}" dt="2025-02-06T19:23:59.814" v="32" actId="1076"/>
          <ac:spMkLst>
            <pc:docMk/>
            <pc:sldMk cId="1827465684" sldId="367"/>
            <ac:spMk id="4" creationId="{00000000-0000-0000-0000-000000000000}"/>
          </ac:spMkLst>
        </pc:spChg>
      </pc:sldChg>
      <pc:sldChg chg="modSp mod modNotesTx">
        <pc:chgData name="Molle Polzin" userId="b9e054fa-0868-4197-8146-cc0a868454d2" providerId="ADAL" clId="{FBBAF0B6-E6CB-46A5-AE6F-F0CC82A9D4A2}" dt="2025-02-06T19:26:35.295" v="61" actId="1076"/>
        <pc:sldMkLst>
          <pc:docMk/>
          <pc:sldMk cId="219690028" sldId="368"/>
        </pc:sldMkLst>
        <pc:spChg chg="mod">
          <ac:chgData name="Molle Polzin" userId="b9e054fa-0868-4197-8146-cc0a868454d2" providerId="ADAL" clId="{FBBAF0B6-E6CB-46A5-AE6F-F0CC82A9D4A2}" dt="2025-02-06T19:26:35.295" v="61" actId="1076"/>
          <ac:spMkLst>
            <pc:docMk/>
            <pc:sldMk cId="219690028" sldId="368"/>
            <ac:spMk id="3" creationId="{00000000-0000-0000-0000-000000000000}"/>
          </ac:spMkLst>
        </pc:spChg>
      </pc:sldChg>
      <pc:sldChg chg="modNotesTx">
        <pc:chgData name="Molle Polzin" userId="b9e054fa-0868-4197-8146-cc0a868454d2" providerId="ADAL" clId="{FBBAF0B6-E6CB-46A5-AE6F-F0CC82A9D4A2}" dt="2025-02-06T19:28:56.608" v="70" actId="33524"/>
        <pc:sldMkLst>
          <pc:docMk/>
          <pc:sldMk cId="3312587695" sldId="370"/>
        </pc:sldMkLst>
      </pc:sldChg>
      <pc:sldChg chg="modSp mod">
        <pc:chgData name="Molle Polzin" userId="b9e054fa-0868-4197-8146-cc0a868454d2" providerId="ADAL" clId="{FBBAF0B6-E6CB-46A5-AE6F-F0CC82A9D4A2}" dt="2025-02-06T19:30:19.928" v="78" actId="27636"/>
        <pc:sldMkLst>
          <pc:docMk/>
          <pc:sldMk cId="2708991633" sldId="373"/>
        </pc:sldMkLst>
        <pc:spChg chg="mod">
          <ac:chgData name="Molle Polzin" userId="b9e054fa-0868-4197-8146-cc0a868454d2" providerId="ADAL" clId="{FBBAF0B6-E6CB-46A5-AE6F-F0CC82A9D4A2}" dt="2025-02-06T19:30:19.928" v="78" actId="27636"/>
          <ac:spMkLst>
            <pc:docMk/>
            <pc:sldMk cId="2708991633" sldId="373"/>
            <ac:spMk id="3" creationId="{00000000-0000-0000-0000-000000000000}"/>
          </ac:spMkLst>
        </pc:spChg>
      </pc:sldChg>
      <pc:sldChg chg="modNotesTx">
        <pc:chgData name="Molle Polzin" userId="b9e054fa-0868-4197-8146-cc0a868454d2" providerId="ADAL" clId="{FBBAF0B6-E6CB-46A5-AE6F-F0CC82A9D4A2}" dt="2025-02-06T20:18:54.699" v="403" actId="20577"/>
        <pc:sldMkLst>
          <pc:docMk/>
          <pc:sldMk cId="206942101" sldId="380"/>
        </pc:sldMkLst>
      </pc:sldChg>
      <pc:sldChg chg="modNotesTx">
        <pc:chgData name="Molle Polzin" userId="b9e054fa-0868-4197-8146-cc0a868454d2" providerId="ADAL" clId="{FBBAF0B6-E6CB-46A5-AE6F-F0CC82A9D4A2}" dt="2025-02-06T20:14:16.259" v="400" actId="20577"/>
        <pc:sldMkLst>
          <pc:docMk/>
          <pc:sldMk cId="3226876554" sldId="390"/>
        </pc:sldMkLst>
      </pc:sldChg>
      <pc:sldChg chg="del">
        <pc:chgData name="Molle Polzin" userId="b9e054fa-0868-4197-8146-cc0a868454d2" providerId="ADAL" clId="{FBBAF0B6-E6CB-46A5-AE6F-F0CC82A9D4A2}" dt="2025-02-06T20:10:37.556" v="388" actId="2696"/>
        <pc:sldMkLst>
          <pc:docMk/>
          <pc:sldMk cId="53740264" sldId="397"/>
        </pc:sldMkLst>
      </pc:sldChg>
      <pc:sldChg chg="modSp mod ord modNotesTx">
        <pc:chgData name="Molle Polzin" userId="b9e054fa-0868-4197-8146-cc0a868454d2" providerId="ADAL" clId="{FBBAF0B6-E6CB-46A5-AE6F-F0CC82A9D4A2}" dt="2025-02-06T20:10:21.347" v="387" actId="6549"/>
        <pc:sldMkLst>
          <pc:docMk/>
          <pc:sldMk cId="1463295677" sldId="399"/>
        </pc:sldMkLst>
        <pc:spChg chg="mod">
          <ac:chgData name="Molle Polzin" userId="b9e054fa-0868-4197-8146-cc0a868454d2" providerId="ADAL" clId="{FBBAF0B6-E6CB-46A5-AE6F-F0CC82A9D4A2}" dt="2025-02-06T20:05:46.182" v="223" actId="20577"/>
          <ac:spMkLst>
            <pc:docMk/>
            <pc:sldMk cId="1463295677" sldId="399"/>
            <ac:spMk id="2" creationId="{00000000-0000-0000-0000-000000000000}"/>
          </ac:spMkLst>
        </pc:spChg>
        <pc:spChg chg="mod">
          <ac:chgData name="Molle Polzin" userId="b9e054fa-0868-4197-8146-cc0a868454d2" providerId="ADAL" clId="{FBBAF0B6-E6CB-46A5-AE6F-F0CC82A9D4A2}" dt="2025-02-06T20:09:29.458" v="383" actId="20577"/>
          <ac:spMkLst>
            <pc:docMk/>
            <pc:sldMk cId="1463295677" sldId="399"/>
            <ac:spMk id="3" creationId="{00000000-0000-0000-0000-000000000000}"/>
          </ac:spMkLst>
        </pc:spChg>
        <pc:spChg chg="mod">
          <ac:chgData name="Molle Polzin" userId="b9e054fa-0868-4197-8146-cc0a868454d2" providerId="ADAL" clId="{FBBAF0B6-E6CB-46A5-AE6F-F0CC82A9D4A2}" dt="2025-02-06T20:09:35.875" v="384" actId="14100"/>
          <ac:spMkLst>
            <pc:docMk/>
            <pc:sldMk cId="1463295677" sldId="399"/>
            <ac:spMk id="5" creationId="{00000000-0000-0000-0000-000000000000}"/>
          </ac:spMkLst>
        </pc:spChg>
      </pc:sldChg>
    </pc:docChg>
  </pc:docChgLst>
</pc:chgInfo>
</file>

<file path=ppt/comments/modernComment_13D_EEA51BD2.xml><?xml version="1.0" encoding="utf-8"?>
<p188:cmLst xmlns:a="http://schemas.openxmlformats.org/drawingml/2006/main" xmlns:r="http://schemas.openxmlformats.org/officeDocument/2006/relationships" xmlns:p188="http://schemas.microsoft.com/office/powerpoint/2018/8/main">
  <p188:cm id="{776FBBC3-F1FC-4167-BCF7-BED93B096E0C}" authorId="{A247B9DA-8154-3D65-F790-B1691F801094}" created="2025-02-06T19:22:55.520">
    <ac:deMkLst xmlns:ac="http://schemas.microsoft.com/office/drawing/2013/main/command">
      <pc:docMk xmlns:pc="http://schemas.microsoft.com/office/powerpoint/2013/main/command"/>
      <pc:sldMk xmlns:pc="http://schemas.microsoft.com/office/powerpoint/2013/main/command" cId="4003797970" sldId="317"/>
      <ac:spMk id="3" creationId="{00000000-0000-0000-0000-000000000000}"/>
    </ac:deMkLst>
    <p188:txBody>
      <a:bodyPr/>
      <a:lstStyle/>
      <a:p>
        <a:r>
          <a:rPr lang="en-US"/>
          <a:t>Delete this slide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B64DC7C2-AE75-4921-9395-904FC75FF5D4}" type="datetimeFigureOut">
              <a:rPr lang="en-US" smtClean="0"/>
              <a:t>2/6/2025</a:t>
            </a:fld>
            <a:endParaRPr lang="en-US"/>
          </a:p>
        </p:txBody>
      </p:sp>
      <p:sp>
        <p:nvSpPr>
          <p:cNvPr id="4" name="Footer Placeholder 3"/>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76814BD2-D6CD-4BFA-9546-2B5567DE6E8E}" type="slidenum">
              <a:rPr lang="en-US" smtClean="0"/>
              <a:t>‹#›</a:t>
            </a:fld>
            <a:endParaRPr lang="en-US"/>
          </a:p>
        </p:txBody>
      </p:sp>
    </p:spTree>
    <p:extLst>
      <p:ext uri="{BB962C8B-B14F-4D97-AF65-F5344CB8AC3E}">
        <p14:creationId xmlns:p14="http://schemas.microsoft.com/office/powerpoint/2010/main" val="14546167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AE2487F0-9CAC-481B-8676-63FEAEE8EF33}" type="datetimeFigureOut">
              <a:rPr lang="en-US" smtClean="0"/>
              <a:t>2/6/2025</a:t>
            </a:fld>
            <a:endParaRPr lang="en-US"/>
          </a:p>
        </p:txBody>
      </p:sp>
      <p:sp>
        <p:nvSpPr>
          <p:cNvPr id="4" name="Slide Image Placeholder 3"/>
          <p:cNvSpPr>
            <a:spLocks noGrp="1" noRot="1" noChangeAspect="1"/>
          </p:cNvSpPr>
          <p:nvPr>
            <p:ph type="sldImg" idx="2"/>
          </p:nvPr>
        </p:nvSpPr>
        <p:spPr>
          <a:xfrm>
            <a:off x="711518" y="463408"/>
            <a:ext cx="5543550" cy="2731613"/>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3291839"/>
            <a:ext cx="5560060" cy="5480829"/>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7F12D865-8CAA-40FE-8C08-C7D45694731E}" type="slidenum">
              <a:rPr lang="en-US" smtClean="0"/>
              <a:t>‹#›</a:t>
            </a:fld>
            <a:endParaRPr lang="en-US"/>
          </a:p>
        </p:txBody>
      </p:sp>
    </p:spTree>
    <p:extLst>
      <p:ext uri="{BB962C8B-B14F-4D97-AF65-F5344CB8AC3E}">
        <p14:creationId xmlns:p14="http://schemas.microsoft.com/office/powerpoint/2010/main" val="268049305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endParaRPr lang="en-US" dirty="0"/>
          </a:p>
          <a:p>
            <a:r>
              <a:rPr lang="en-US" sz="1200" b="1" kern="1200" dirty="0">
                <a:solidFill>
                  <a:srgbClr val="002060"/>
                </a:solidFill>
                <a:effectLst/>
                <a:latin typeface="+mn-lt"/>
                <a:ea typeface="+mn-ea"/>
                <a:cs typeface="+mn-cs"/>
              </a:rPr>
              <a:t>SHOW SLIDE: </a:t>
            </a:r>
            <a:r>
              <a:rPr lang="en-US" sz="1200" b="1" u="sng" kern="1200" dirty="0">
                <a:solidFill>
                  <a:srgbClr val="002060"/>
                </a:solidFill>
                <a:effectLst/>
                <a:latin typeface="+mn-lt"/>
                <a:ea typeface="+mn-ea"/>
                <a:cs typeface="+mn-cs"/>
              </a:rPr>
              <a:t>Infant Meal Pattern Requirements Training  </a:t>
            </a:r>
            <a:endParaRPr lang="en-US" sz="1200" b="1" kern="1200" dirty="0">
              <a:solidFill>
                <a:srgbClr val="002060"/>
              </a:solidFill>
              <a:effectLst/>
              <a:latin typeface="+mn-lt"/>
              <a:ea typeface="+mn-ea"/>
              <a:cs typeface="+mn-cs"/>
            </a:endParaRPr>
          </a:p>
          <a:p>
            <a:r>
              <a:rPr lang="en-US" sz="1200" b="1" kern="1200" dirty="0">
                <a:solidFill>
                  <a:srgbClr val="002060"/>
                </a:solidFill>
                <a:effectLst/>
                <a:latin typeface="+mn-lt"/>
                <a:ea typeface="+mn-ea"/>
                <a:cs typeface="+mn-cs"/>
              </a:rPr>
              <a:t>DO:</a:t>
            </a:r>
          </a:p>
          <a:p>
            <a:r>
              <a:rPr lang="en-US" sz="1200" b="0" kern="1200" dirty="0">
                <a:solidFill>
                  <a:schemeClr val="tx1"/>
                </a:solidFill>
                <a:effectLst/>
                <a:latin typeface="+mn-lt"/>
                <a:ea typeface="+mn-ea"/>
                <a:cs typeface="+mn-cs"/>
              </a:rPr>
              <a:t>To begin this training, advance to the next slide.</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1</a:t>
            </a:fld>
            <a:endParaRPr lang="en-US"/>
          </a:p>
        </p:txBody>
      </p:sp>
    </p:spTree>
    <p:extLst>
      <p:ext uri="{BB962C8B-B14F-4D97-AF65-F5344CB8AC3E}">
        <p14:creationId xmlns:p14="http://schemas.microsoft.com/office/powerpoint/2010/main" val="953659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normAutofit lnSpcReduction="10000"/>
          </a:bodyPr>
          <a:lstStyle/>
          <a:p>
            <a:r>
              <a:rPr lang="en-US" b="1" dirty="0"/>
              <a:t>Overview: </a:t>
            </a:r>
            <a:r>
              <a:rPr lang="en-US" dirty="0"/>
              <a:t>The USDA’s Food and Nutrition Service (FNS) has published a final rule titled, </a:t>
            </a:r>
            <a:r>
              <a:rPr lang="en-US" i="1" dirty="0"/>
              <a:t>Child Nutrition Programs: Meal Patterns Consistent With the 2020-2025 Dietary Guidelines for Americans</a:t>
            </a:r>
            <a:r>
              <a:rPr lang="en-US" dirty="0"/>
              <a:t>.</a:t>
            </a:r>
            <a:r>
              <a:rPr lang="en-US" baseline="0" dirty="0"/>
              <a:t> </a:t>
            </a:r>
            <a:r>
              <a:rPr lang="en-US" dirty="0"/>
              <a:t>This rule marks a significant advancement in improving child nutrition programs based on scientific research and stakeholder input.</a:t>
            </a:r>
          </a:p>
          <a:p>
            <a:endParaRPr lang="en-US" dirty="0"/>
          </a:p>
          <a:p>
            <a:r>
              <a:rPr lang="en-US" b="1" dirty="0"/>
              <a:t>Purpose and Impact: </a:t>
            </a:r>
            <a:r>
              <a:rPr lang="en-US" dirty="0"/>
              <a:t>The update reinforces USDA's commitment to nutrition security by aligning with the latest dietary guidelines. It follows a comprehensive review of the 2020</a:t>
            </a:r>
            <a:r>
              <a:rPr lang="en-US" sz="1200" b="0" i="1" dirty="0"/>
              <a:t>–</a:t>
            </a:r>
            <a:r>
              <a:rPr lang="en-US" dirty="0"/>
              <a:t>2025 Dietary Guidelines for Americans and incorporates lessons learned from prior rulemakings.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Audience:</a:t>
            </a:r>
            <a:r>
              <a:rPr lang="en-US" b="1" baseline="0" dirty="0"/>
              <a:t> </a:t>
            </a:r>
            <a:r>
              <a:rPr lang="en-US" dirty="0"/>
              <a:t>In addition to standards for schools, the rule introduces specific requirements for those operating the Child and Adult Care Food Program and the Summer Food Service Program.</a:t>
            </a:r>
          </a:p>
          <a:p>
            <a:endParaRPr lang="en-US" dirty="0"/>
          </a:p>
          <a:p>
            <a:pPr marL="0" lvl="0" indent="0">
              <a:buFont typeface="Courier New" panose="02070309020205020404" pitchFamily="49" charset="0"/>
              <a:buNone/>
            </a:pPr>
            <a:r>
              <a:rPr lang="en-US" b="1" dirty="0"/>
              <a:t>Key Focus Areas:</a:t>
            </a:r>
            <a:r>
              <a:rPr lang="en-US" b="1" baseline="0" dirty="0"/>
              <a:t> </a:t>
            </a:r>
            <a:r>
              <a:rPr lang="en-US" baseline="0" dirty="0"/>
              <a:t>Added Sugars Limits and Meal Modifications </a:t>
            </a:r>
          </a:p>
          <a:p>
            <a:pPr marL="0" lvl="0" indent="0">
              <a:buFont typeface="Courier New" panose="02070309020205020404" pitchFamily="49" charset="0"/>
              <a:buNone/>
            </a:pPr>
            <a:endParaRPr lang="en-US" baseline="0" dirty="0"/>
          </a:p>
          <a:p>
            <a:pPr marL="0" lvl="0" indent="0">
              <a:buFont typeface="Arial" panose="020B0604020202020204" pitchFamily="34" charset="0"/>
              <a:buNone/>
            </a:pPr>
            <a:r>
              <a:rPr lang="en-US" b="1" dirty="0"/>
              <a:t>Beginning</a:t>
            </a:r>
            <a:r>
              <a:rPr lang="en-US" b="1" baseline="0" dirty="0"/>
              <a:t> July 1, 2024</a:t>
            </a:r>
            <a:r>
              <a:rPr lang="en-US" baseline="0" dirty="0"/>
              <a:t>: </a:t>
            </a:r>
            <a:r>
              <a:rPr lang="en-US" b="0" dirty="0"/>
              <a:t>Meal Modifications</a:t>
            </a:r>
            <a:r>
              <a:rPr lang="en-US" b="0" baseline="0" dirty="0"/>
              <a:t> will go into effect. </a:t>
            </a:r>
            <a:r>
              <a:rPr lang="en-US" b="0" dirty="0"/>
              <a:t> </a:t>
            </a:r>
          </a:p>
          <a:p>
            <a:pPr marL="171450" lvl="0" indent="-171450">
              <a:buFont typeface="Arial" panose="020B0604020202020204" pitchFamily="34" charset="0"/>
              <a:buChar char="•"/>
            </a:pPr>
            <a:r>
              <a:rPr lang="en-US" baseline="0" dirty="0"/>
              <a:t>Regarding non-disability requests, </a:t>
            </a:r>
            <a:r>
              <a:rPr lang="en-US" dirty="0"/>
              <a:t>the regulation clarifies that the USDA </a:t>
            </a:r>
            <a:r>
              <a:rPr lang="en-US" b="0" i="1" dirty="0"/>
              <a:t>encourages</a:t>
            </a:r>
            <a:r>
              <a:rPr lang="en-US" dirty="0"/>
              <a:t> institutions and facilities to accommodate participants’ non-disability dietary </a:t>
            </a:r>
            <a:r>
              <a:rPr lang="en-US" b="0" i="1" dirty="0"/>
              <a:t>preferences</a:t>
            </a:r>
            <a:r>
              <a:rPr lang="en-US" dirty="0"/>
              <a:t> when planning and preparing CACFP meals.</a:t>
            </a:r>
          </a:p>
          <a:p>
            <a:pPr marL="0" lvl="0" indent="0">
              <a:buFont typeface="Arial" panose="020B0604020202020204" pitchFamily="34" charset="0"/>
              <a:buNone/>
            </a:pPr>
            <a:endParaRPr lang="en-US" baseline="0" dirty="0"/>
          </a:p>
          <a:p>
            <a:pPr marL="0" lvl="0" indent="0">
              <a:buFont typeface="Arial" panose="020B0604020202020204" pitchFamily="34" charset="0"/>
              <a:buNone/>
            </a:pPr>
            <a:r>
              <a:rPr lang="en-US" b="1" baseline="0" dirty="0"/>
              <a:t>Beginning October 1, 2025, </a:t>
            </a:r>
            <a:r>
              <a:rPr lang="en-US" baseline="0" dirty="0"/>
              <a:t>additional meal modifications and the Added</a:t>
            </a:r>
            <a:r>
              <a:rPr lang="en-US" b="0" baseline="0" dirty="0"/>
              <a:t> Sugar</a:t>
            </a:r>
            <a:r>
              <a:rPr lang="en-US" b="0" baseline="0" dirty="0">
                <a:solidFill>
                  <a:srgbClr val="FF0000"/>
                </a:solidFill>
              </a:rPr>
              <a:t>s</a:t>
            </a:r>
            <a:r>
              <a:rPr lang="en-US" b="0" baseline="0" dirty="0"/>
              <a:t> </a:t>
            </a:r>
            <a:r>
              <a:rPr lang="en-US" baseline="0" dirty="0"/>
              <a:t>limits will go into effect: </a:t>
            </a:r>
          </a:p>
          <a:p>
            <a:pPr marL="171450" lvl="0" indent="-171450">
              <a:buFont typeface="Arial" panose="020B0604020202020204" pitchFamily="34" charset="0"/>
              <a:buChar char="•"/>
            </a:pPr>
            <a:r>
              <a:rPr lang="en-US" b="0" dirty="0"/>
              <a:t>Changes sugar limits for breakfast cereals and yogurt from total sugars to </a:t>
            </a:r>
            <a:r>
              <a:rPr lang="en-US" b="0" i="1" dirty="0"/>
              <a:t>added sugars</a:t>
            </a:r>
            <a:r>
              <a:rPr lang="en-US" b="0" dirty="0"/>
              <a:t>. CACFP total sugars limits remain in place until Oct. 1, 2025, when the added sugars limits must </a:t>
            </a:r>
            <a:r>
              <a:rPr lang="en-US" dirty="0"/>
              <a:t>be implemented. Breakfast Cereals: Must contain no more than 6 </a:t>
            </a:r>
            <a:r>
              <a:rPr lang="en-US" b="0" dirty="0"/>
              <a:t>grams of </a:t>
            </a:r>
            <a:r>
              <a:rPr lang="en-US" b="0" i="1" dirty="0"/>
              <a:t>added sugars </a:t>
            </a:r>
            <a:r>
              <a:rPr lang="en-US" b="0" dirty="0"/>
              <a:t>per dry ounce. Yogurt: Must contain no more than </a:t>
            </a:r>
            <a:r>
              <a:rPr lang="en-US" b="0" i="1" dirty="0"/>
              <a:t>12 grams </a:t>
            </a:r>
            <a:r>
              <a:rPr lang="en-US" b="0" dirty="0"/>
              <a:t>of </a:t>
            </a:r>
            <a:r>
              <a:rPr lang="en-US" b="0" i="1" dirty="0"/>
              <a:t>added sugars </a:t>
            </a:r>
            <a:r>
              <a:rPr lang="en-US" b="0" dirty="0"/>
              <a:t>per 6 ounces.</a:t>
            </a:r>
          </a:p>
          <a:p>
            <a:pPr marL="171450" indent="-171450">
              <a:buFont typeface="Arial" panose="020B0604020202020204" pitchFamily="34" charset="0"/>
              <a:buChar char="•"/>
            </a:pPr>
            <a:r>
              <a:rPr lang="en-US" dirty="0"/>
              <a:t>Clarifies that both state licensed healthcare professionals </a:t>
            </a:r>
            <a:r>
              <a:rPr lang="en-US" i="1" dirty="0"/>
              <a:t>and </a:t>
            </a:r>
            <a:r>
              <a:rPr lang="en-US" b="0" i="1" dirty="0"/>
              <a:t>registered dietitians </a:t>
            </a:r>
            <a:r>
              <a:rPr lang="en-US" dirty="0"/>
              <a:t>may write medical statements to request meal modifications on behalf of participants with disabilities.</a:t>
            </a:r>
          </a:p>
          <a:p>
            <a:endParaRPr lang="en-US" dirty="0"/>
          </a:p>
        </p:txBody>
      </p:sp>
      <p:sp>
        <p:nvSpPr>
          <p:cNvPr id="4" name="Slide Number Placeholder 3"/>
          <p:cNvSpPr>
            <a:spLocks noGrp="1"/>
          </p:cNvSpPr>
          <p:nvPr>
            <p:ph type="sldNum" sz="quarter" idx="10"/>
          </p:nvPr>
        </p:nvSpPr>
        <p:spPr/>
        <p:txBody>
          <a:bodyPr/>
          <a:lstStyle/>
          <a:p>
            <a:fld id="{EF109586-5956-48D1-AAA3-6204128C5061}" type="slidenum">
              <a:rPr lang="en-US" smtClean="0"/>
              <a:t>2</a:t>
            </a:fld>
            <a:endParaRPr lang="en-US"/>
          </a:p>
        </p:txBody>
      </p:sp>
    </p:spTree>
    <p:extLst>
      <p:ext uri="{BB962C8B-B14F-4D97-AF65-F5344CB8AC3E}">
        <p14:creationId xmlns:p14="http://schemas.microsoft.com/office/powerpoint/2010/main" val="3527068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It’s important to note that other technical changes are included in the final rule, but they do not require modifications to menus or operations.</a:t>
            </a:r>
            <a:r>
              <a:rPr lang="en-US" b="0" i="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0" dirty="0"/>
              <a:t>Please scan this QR code or use the link to the CACFP and SFSP standards to learn more about the latest standards. </a:t>
            </a:r>
            <a:endParaRPr lang="en-US" b="0"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importantly, the Institute of Child Nutrition is committed to your success with these new standards. If you have any questions, please feel free to contact our help desk</a:t>
            </a:r>
            <a:r>
              <a:rPr lang="en-US" baseline="0" dirty="0"/>
              <a:t> for assistance or your State agency.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F109586-5956-48D1-AAA3-6204128C5061}" type="slidenum">
              <a:rPr lang="en-US" smtClean="0"/>
              <a:t>3</a:t>
            </a:fld>
            <a:endParaRPr lang="en-US"/>
          </a:p>
        </p:txBody>
      </p:sp>
    </p:spTree>
    <p:extLst>
      <p:ext uri="{BB962C8B-B14F-4D97-AF65-F5344CB8AC3E}">
        <p14:creationId xmlns:p14="http://schemas.microsoft.com/office/powerpoint/2010/main" val="3734447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6775" y="0"/>
            <a:ext cx="5172075" cy="2909888"/>
          </a:xfrm>
        </p:spPr>
      </p:sp>
      <p:sp>
        <p:nvSpPr>
          <p:cNvPr id="3" name="Notes Placeholder 2"/>
          <p:cNvSpPr>
            <a:spLocks noGrp="1"/>
          </p:cNvSpPr>
          <p:nvPr>
            <p:ph type="body" idx="1"/>
          </p:nvPr>
        </p:nvSpPr>
        <p:spPr>
          <a:xfrm>
            <a:off x="695008" y="3044283"/>
            <a:ext cx="5560060" cy="5728386"/>
          </a:xfrm>
        </p:spPr>
        <p:txBody>
          <a:bodyPr/>
          <a:lstStyle/>
          <a:p>
            <a:r>
              <a:rPr lang="en-US" b="1" dirty="0">
                <a:solidFill>
                  <a:srgbClr val="002060"/>
                </a:solidFill>
              </a:rPr>
              <a:t>SHOW SLIDE: </a:t>
            </a:r>
            <a:r>
              <a:rPr lang="en-US" b="1" u="sng" dirty="0">
                <a:solidFill>
                  <a:srgbClr val="002060"/>
                </a:solidFill>
              </a:rPr>
              <a:t>Welcome </a:t>
            </a:r>
            <a:endParaRPr lang="en-US" dirty="0">
              <a:solidFill>
                <a:srgbClr val="002060"/>
              </a:solidFill>
            </a:endParaRPr>
          </a:p>
          <a:p>
            <a:r>
              <a:rPr lang="en-US" b="1" dirty="0">
                <a:solidFill>
                  <a:srgbClr val="002060"/>
                </a:solidFill>
              </a:rPr>
              <a:t>SAY:</a:t>
            </a:r>
            <a:endParaRPr lang="en-US" dirty="0">
              <a:solidFill>
                <a:srgbClr val="002060"/>
              </a:solidFill>
            </a:endParaRPr>
          </a:p>
          <a:p>
            <a:r>
              <a:rPr lang="en-US" dirty="0"/>
              <a:t>Welcome to the </a:t>
            </a:r>
            <a:r>
              <a:rPr lang="en-US" i="1" dirty="0"/>
              <a:t>Infant Meal Pattern Requirements</a:t>
            </a:r>
            <a:r>
              <a:rPr lang="en-US" dirty="0"/>
              <a:t> training. First, the Institute of Child Nutrition would like to thank you for providing us with the opportunity to offer this CACFP Meal Pattern Requirements Supplemental training. It is our hope that you will gain the knowledge and skills for implementing the latest changes featured in the updated Child and Adult Care Food Program (CACFP) meal patterns regulations. </a:t>
            </a:r>
          </a:p>
          <a:p>
            <a:r>
              <a:rPr lang="en-US" dirty="0"/>
              <a:t> </a:t>
            </a:r>
          </a:p>
          <a:p>
            <a:r>
              <a:rPr lang="en-US" b="1" dirty="0">
                <a:solidFill>
                  <a:srgbClr val="002060"/>
                </a:solidFill>
              </a:rPr>
              <a:t>NOTE TO INSTRUCTOR: </a:t>
            </a:r>
            <a:r>
              <a:rPr lang="en-US" dirty="0">
                <a:solidFill>
                  <a:srgbClr val="002060"/>
                </a:solidFill>
              </a:rPr>
              <a:t>If this training is not sponsored by the Institute of Child Nutrition, provide information regarding the hosting organization.</a:t>
            </a:r>
            <a:r>
              <a:rPr lang="en-US" b="1" dirty="0">
                <a:solidFill>
                  <a:srgbClr val="002060"/>
                </a:solidFill>
              </a:rPr>
              <a:t> </a:t>
            </a:r>
          </a:p>
          <a:p>
            <a:r>
              <a:rPr lang="en-US" b="1" dirty="0">
                <a:solidFill>
                  <a:srgbClr val="002060"/>
                </a:solidFill>
              </a:rPr>
              <a:t> </a:t>
            </a:r>
            <a:endParaRPr lang="en-US" dirty="0">
              <a:solidFill>
                <a:srgbClr val="002060"/>
              </a:solidFill>
            </a:endParaRPr>
          </a:p>
          <a:p>
            <a:r>
              <a:rPr lang="en-US" b="1" dirty="0">
                <a:solidFill>
                  <a:srgbClr val="002060"/>
                </a:solidFill>
              </a:rPr>
              <a:t>DO:</a:t>
            </a:r>
            <a:endParaRPr lang="en-US" dirty="0">
              <a:solidFill>
                <a:srgbClr val="002060"/>
              </a:solidFill>
            </a:endParaRPr>
          </a:p>
          <a:p>
            <a:r>
              <a:rPr lang="en-US" dirty="0"/>
              <a:t>Introduce yourself and other special guests. Be sure to state your name, title/credentials, and your experience in child care, CACFP, and other child nutrition programs. Confirm participants have printed and signed their names on the sign-in sheet(s), and they have all necessary materials for this training (i.e. Participant’s Workbook, pens or pencils, and activity supplies).</a:t>
            </a:r>
          </a:p>
        </p:txBody>
      </p:sp>
      <p:sp>
        <p:nvSpPr>
          <p:cNvPr id="6" name="Slide Number Placeholder 5"/>
          <p:cNvSpPr>
            <a:spLocks noGrp="1"/>
          </p:cNvSpPr>
          <p:nvPr>
            <p:ph type="sldNum" sz="quarter" idx="10"/>
          </p:nvPr>
        </p:nvSpPr>
        <p:spPr/>
        <p:txBody>
          <a:bodyPr/>
          <a:lstStyle/>
          <a:p>
            <a:fld id="{9D9D9E57-B194-4C8F-98E9-BCBF80C7A7EA}" type="slidenum">
              <a:rPr lang="en-US" smtClean="0"/>
              <a:t>4</a:t>
            </a:fld>
            <a:endParaRPr lang="en-US"/>
          </a:p>
        </p:txBody>
      </p:sp>
    </p:spTree>
    <p:extLst>
      <p:ext uri="{BB962C8B-B14F-4D97-AF65-F5344CB8AC3E}">
        <p14:creationId xmlns:p14="http://schemas.microsoft.com/office/powerpoint/2010/main" val="2701590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lvl="0" indent="0" algn="just"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Light" panose="020F0302020204030204" pitchFamily="34" charset="0"/>
              </a:rPr>
              <a:t>SHOW SLIDE: </a:t>
            </a:r>
            <a:r>
              <a:rPr kumimoji="0" lang="en-US" sz="1200" b="1" i="0" u="sng"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Light" panose="020F0302020204030204" pitchFamily="34" charset="0"/>
              </a:rPr>
              <a:t>Activity: Define Training Success</a:t>
            </a:r>
            <a:endParaRPr kumimoji="0" lang="en-US"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Light" panose="020F0302020204030204" pitchFamily="34" charset="0"/>
              </a:rPr>
              <a:t>DO:</a:t>
            </a:r>
            <a:r>
              <a:rPr kumimoji="0" lang="en-US" sz="1200" b="1" i="0" u="none" strike="noStrike" kern="12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(Activity): Define Training Success</a:t>
            </a:r>
            <a:endParaRPr kumimoji="0" lang="en-US" sz="12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Calibri" panose="020F0502020204030204" pitchFamily="34" charset="0"/>
                <a:cs typeface="Calibri Light" panose="020F0302020204030204" pitchFamily="34" charset="0"/>
              </a:rPr>
              <a:t>Purpose: The purpose of this activity is to help participants identify their expectations for this training, and it will help the trainer to identify ways to meet the needs of each participant.</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Calibri" panose="020F0502020204030204" pitchFamily="34" charset="0"/>
                <a:cs typeface="Calibri Light" panose="020F0302020204030204" pitchFamily="34" charset="0"/>
              </a:rPr>
              <a:t>Materials Needed: Flip chart(s) and markers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Calibri" panose="020F0502020204030204" pitchFamily="34" charset="0"/>
                <a:cs typeface="Calibri Light" panose="020F0302020204030204" pitchFamily="34" charset="0"/>
              </a:rPr>
              <a:t>Time: 10 minutes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Light" panose="020F0302020204030204" pitchFamily="34" charset="0"/>
              </a:rPr>
              <a:t>Instructions:</a:t>
            </a:r>
            <a:endParaRPr kumimoji="0" lang="en-US"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spcBef>
                <a:spcPts val="0"/>
              </a:spcBef>
              <a:spcAft>
                <a:spcPts val="0"/>
              </a:spcAft>
              <a:buClr>
                <a:srgbClr val="002060"/>
              </a:buClr>
              <a:buSzPts val="1200"/>
              <a:buFont typeface="+mj-lt"/>
              <a:buAutoNum type="arabicPeriod"/>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SAY:</a:t>
            </a:r>
            <a:r>
              <a:rPr kumimoji="0" lang="en-US" sz="1200" b="0"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 L</a:t>
            </a:r>
            <a:r>
              <a:rPr kumimoji="0" lang="en-US" sz="1200" b="0" i="0" u="none" strike="noStrike" kern="1200" cap="none" spc="0" normalizeH="0" baseline="0" noProof="0" dirty="0">
                <a:ln>
                  <a:noFill/>
                </a:ln>
                <a:solidFill>
                  <a:srgbClr val="000000"/>
                </a:solidFill>
                <a:effectLst/>
                <a:uLnTx/>
                <a:uFillTx/>
                <a:latin typeface="Calibri Light" panose="020F0302020204030204" pitchFamily="34" charset="0"/>
                <a:ea typeface="Calibri" panose="020F0502020204030204" pitchFamily="34" charset="0"/>
                <a:cs typeface="Times New Roman" panose="02020603050405020304" pitchFamily="18" charset="0"/>
              </a:rPr>
              <a:t>et’s begin this training by getting to know each other a little better.</a:t>
            </a:r>
          </a:p>
          <a:p>
            <a:pPr marL="228600" marR="0" lvl="0" indent="-228600" algn="l" defTabSz="914400" rtl="0" eaLnBrk="1" fontAlgn="auto" latinLnBrk="0" hangingPunct="1">
              <a:spcBef>
                <a:spcPts val="0"/>
              </a:spcBef>
              <a:spcAft>
                <a:spcPts val="0"/>
              </a:spcAft>
              <a:buClr>
                <a:srgbClr val="002060"/>
              </a:buClr>
              <a:buSzPts val="1200"/>
              <a:buFont typeface="+mj-lt"/>
              <a:buAutoNum type="arabicPeriod"/>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DO:</a:t>
            </a:r>
            <a:r>
              <a:rPr kumimoji="0" lang="en-US" sz="1200" b="0"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a:ln>
                  <a:noFill/>
                </a:ln>
                <a:solidFill>
                  <a:srgbClr val="000000"/>
                </a:solidFill>
                <a:effectLst/>
                <a:uLnTx/>
                <a:uFillTx/>
                <a:latin typeface="Calibri Light" panose="020F0302020204030204" pitchFamily="34" charset="0"/>
                <a:ea typeface="Calibri" panose="020F0502020204030204" pitchFamily="34" charset="0"/>
                <a:cs typeface="Times New Roman" panose="02020603050405020304" pitchFamily="18" charset="0"/>
              </a:rPr>
              <a:t>Divide the class into groups of 3–5 participants, and distribute a flip chart and a marker(s) to each group. Ask participants to take their things with them, as they will remain in these groups throughout the remaining of the training. </a:t>
            </a:r>
          </a:p>
          <a:p>
            <a:pPr marL="228600" marR="0" lvl="0" indent="-228600" algn="l" defTabSz="914400" rtl="0" eaLnBrk="1" fontAlgn="auto" latinLnBrk="0" hangingPunct="1">
              <a:spcBef>
                <a:spcPts val="0"/>
              </a:spcBef>
              <a:spcAft>
                <a:spcPts val="0"/>
              </a:spcAft>
              <a:buClr>
                <a:srgbClr val="002060"/>
              </a:buClr>
              <a:buSzPts val="1200"/>
              <a:buFont typeface="+mj-lt"/>
              <a:buAutoNum type="arabicPeriod"/>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SAY:</a:t>
            </a:r>
            <a:r>
              <a:rPr kumimoji="0" lang="en-US" sz="1200" b="0"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 T</a:t>
            </a:r>
            <a:r>
              <a:rPr kumimoji="0" lang="en-US" sz="1200" b="0" i="0" u="none" strike="noStrike" kern="1200" cap="none" spc="0" normalizeH="0" baseline="0" noProof="0" dirty="0">
                <a:ln>
                  <a:noFill/>
                </a:ln>
                <a:solidFill>
                  <a:srgbClr val="000000"/>
                </a:solidFill>
                <a:effectLst/>
                <a:uLnTx/>
                <a:uFillTx/>
                <a:latin typeface="Calibri Light" panose="020F0302020204030204" pitchFamily="34" charset="0"/>
                <a:ea typeface="Calibri" panose="020F0502020204030204" pitchFamily="34" charset="0"/>
                <a:cs typeface="Times New Roman" panose="02020603050405020304" pitchFamily="18" charset="0"/>
              </a:rPr>
              <a:t>hink about the benefits of attending this training and your overall expectations for what you would like to learn today. Then, introduce yourself and state one or two key points to complete the sentence: “This training will be a success for me, if____.” For example, this training will be a success for me, if everyone learns how to implement the updated infant meal pattern requirements. After everyone has shared within your group, use your flip chart to create a list of each of your responses.  </a:t>
            </a:r>
          </a:p>
          <a:p>
            <a:pPr marL="228600" marR="0" lvl="0" indent="-228600" algn="l" defTabSz="914400" rtl="0" eaLnBrk="1" fontAlgn="auto" latinLnBrk="0" hangingPunct="1">
              <a:spcBef>
                <a:spcPts val="0"/>
              </a:spcBef>
              <a:spcAft>
                <a:spcPts val="0"/>
              </a:spcAft>
              <a:buClr>
                <a:srgbClr val="002060"/>
              </a:buClr>
              <a:buSzPts val="1200"/>
              <a:buFont typeface="+mj-lt"/>
              <a:buAutoNum type="arabicPeriod"/>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DO:</a:t>
            </a:r>
            <a:r>
              <a:rPr kumimoji="0" lang="en-US" sz="1200" b="0"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a:ln>
                  <a:noFill/>
                </a:ln>
                <a:solidFill>
                  <a:srgbClr val="000000"/>
                </a:solidFill>
                <a:effectLst/>
                <a:uLnTx/>
                <a:uFillTx/>
                <a:latin typeface="Calibri Light" panose="020F0302020204030204" pitchFamily="34" charset="0"/>
                <a:ea typeface="Calibri" panose="020F0502020204030204" pitchFamily="34" charset="0"/>
                <a:cs typeface="Times New Roman" panose="02020603050405020304" pitchFamily="18" charset="0"/>
              </a:rPr>
              <a:t>Allow participants 5 minutes to complete this activity. Then, request that each group share their responses with the large group and post their flip charts in the training area.</a:t>
            </a:r>
          </a:p>
          <a:p>
            <a:pPr marL="228600" marR="0" lvl="0" indent="-228600" algn="l" defTabSz="914400" rtl="0" eaLnBrk="1" fontAlgn="auto" latinLnBrk="0" hangingPunct="1">
              <a:spcBef>
                <a:spcPts val="0"/>
              </a:spcBef>
              <a:spcAft>
                <a:spcPts val="0"/>
              </a:spcAft>
              <a:buClr>
                <a:srgbClr val="002060"/>
              </a:buClr>
              <a:buSzPts val="1200"/>
              <a:buFont typeface="+mj-lt"/>
              <a:buAutoNum type="arabicPeriod"/>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SAY:</a:t>
            </a:r>
            <a:r>
              <a:rPr kumimoji="0" lang="en-US" sz="1200" b="0"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a:ln>
                  <a:noFill/>
                </a:ln>
                <a:solidFill>
                  <a:srgbClr val="000000"/>
                </a:solidFill>
                <a:effectLst/>
                <a:uLnTx/>
                <a:uFillTx/>
                <a:latin typeface="Calibri Light" panose="020F0302020204030204" pitchFamily="34" charset="0"/>
                <a:ea typeface="Calibri" panose="020F0502020204030204" pitchFamily="34" charset="0"/>
                <a:cs typeface="Times New Roman" panose="02020603050405020304" pitchFamily="18" charset="0"/>
              </a:rPr>
              <a:t>This activity allows you to set clear expectations for what you would like to learn today. Additionally, it allows me to understand your needs so that I may help ensure that you leave feeling confident about implementing the updated meal pattern requirements.</a:t>
            </a:r>
          </a:p>
          <a:p>
            <a:pPr marL="457200" marR="0" lvl="0" indent="0" algn="l"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Light" panose="020F03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Light" panose="020F0302020204030204" pitchFamily="34" charset="0"/>
              </a:rPr>
              <a:t>NOTE TO INSTRUCTOR: </a:t>
            </a:r>
            <a:r>
              <a:rPr kumimoji="0" lang="en-US" sz="1200" b="0"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Light" panose="020F0302020204030204" pitchFamily="34" charset="0"/>
              </a:rPr>
              <a:t>If this is a large group, divide the participants into groups of 6–8 participants.</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Light" panose="020F0302020204030204" pitchFamily="34" charset="0"/>
              </a:rPr>
              <a:t> </a:t>
            </a:r>
            <a:endParaRPr kumimoji="0" lang="en-US"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5</a:t>
            </a:fld>
            <a:endParaRPr lang="en-US"/>
          </a:p>
        </p:txBody>
      </p:sp>
    </p:spTree>
    <p:extLst>
      <p:ext uri="{BB962C8B-B14F-4D97-AF65-F5344CB8AC3E}">
        <p14:creationId xmlns:p14="http://schemas.microsoft.com/office/powerpoint/2010/main" val="4005433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77800"/>
            <a:ext cx="5540375" cy="3116263"/>
          </a:xfrm>
        </p:spPr>
      </p:sp>
      <p:sp>
        <p:nvSpPr>
          <p:cNvPr id="3" name="Notes Placeholder 2"/>
          <p:cNvSpPr>
            <a:spLocks noGrp="1"/>
          </p:cNvSpPr>
          <p:nvPr>
            <p:ph type="body" idx="1"/>
          </p:nvPr>
        </p:nvSpPr>
        <p:spPr>
          <a:xfrm>
            <a:off x="695008" y="3425939"/>
            <a:ext cx="5560060" cy="5724219"/>
          </a:xfrm>
        </p:spPr>
        <p:txBody>
          <a:bodyPr>
            <a:normAutofit/>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Logistics</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Now that we know more about each other, it is important that we create an environment that allows everyone to participate without fear of criticism while working together to accomplish the training’s objectives. To accomplish this goal, let’s review some housekeeping items and ground rules for today’s training.</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The ground rules are posted (</a:t>
            </a:r>
            <a:r>
              <a:rPr lang="en-US" sz="1200"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state location</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and featured in your Participant’s Workbook. Please take a moment to review them. </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 will take a minimum of two breaks during this training. Of course, if you need to stretch or attend to a need at a different time, please do so. Please be sure to return on time, as starting and ending breaks on time will allow us to cover all the training information and activities within the time allotted. </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The restrooms are located (</a:t>
            </a:r>
            <a:r>
              <a:rPr lang="en-US" sz="1200"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state location</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Last, I have posted a flip chart with the title “Bike Rack” (the former parking lot concept) (</a:t>
            </a:r>
            <a:r>
              <a:rPr lang="en-US" sz="1200"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state location</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Feel free to write any questions on a sticky note and post it to the “Bike Rack.” I will aim to answer all questions and share the information with the class before the end of this training. Although I will try to answer questions throughout the training, some questions may require research or a longer answer than time allows. Any questions I cannot answer, I will forward them to the ICN for further assistance.</a:t>
            </a:r>
          </a:p>
        </p:txBody>
      </p:sp>
      <p:sp>
        <p:nvSpPr>
          <p:cNvPr id="4" name="Slide Number Placeholder 3"/>
          <p:cNvSpPr>
            <a:spLocks noGrp="1"/>
          </p:cNvSpPr>
          <p:nvPr>
            <p:ph type="sldNum" sz="quarter" idx="10"/>
          </p:nvPr>
        </p:nvSpPr>
        <p:spPr/>
        <p:txBody>
          <a:bodyPr/>
          <a:lstStyle/>
          <a:p>
            <a:fld id="{A83AB61C-E093-43EC-B9C8-30265BBB4AF4}" type="slidenum">
              <a:rPr lang="en-US" smtClean="0"/>
              <a:t>6</a:t>
            </a:fld>
            <a:endParaRPr lang="en-US" dirty="0"/>
          </a:p>
        </p:txBody>
      </p:sp>
    </p:spTree>
    <p:extLst>
      <p:ext uri="{BB962C8B-B14F-4D97-AF65-F5344CB8AC3E}">
        <p14:creationId xmlns:p14="http://schemas.microsoft.com/office/powerpoint/2010/main" val="3808519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algn="just"/>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CACFP in the Last 50 Years</a:t>
            </a: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r>
              <a:rPr lang="en-US" dirty="0">
                <a:latin typeface="Calibri Light" panose="020F0302020204030204" pitchFamily="34" charset="0"/>
                <a:ea typeface="Calibri" panose="020F0502020204030204" pitchFamily="34" charset="0"/>
                <a:cs typeface="Calibri Light" panose="020F0302020204030204" pitchFamily="34" charset="0"/>
              </a:rPr>
              <a:t>Since 1968, the CACFP has helped to ensure participants receive nutritious meals and snacks while attending child care and later adult care. Over the years, however,</a:t>
            </a:r>
            <a:r>
              <a:rPr lang="en-US" b="1"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Light" panose="020F0302020204030204" pitchFamily="34" charset="0"/>
              </a:rPr>
              <a:t>the nutritional needs and the eating habits of children and adults have shifted from those when the program first begin. </a:t>
            </a:r>
            <a:endParaRPr lang="en-US" b="1" dirty="0">
              <a:latin typeface="Calibri" panose="020F0502020204030204" pitchFamily="34" charset="0"/>
              <a:ea typeface="Calibri" panose="020F0502020204030204" pitchFamily="34" charset="0"/>
              <a:cs typeface="Calibri" panose="020F0502020204030204" pitchFamily="34" charset="0"/>
            </a:endParaRPr>
          </a:p>
          <a:p>
            <a:pPr algn="just"/>
            <a:r>
              <a:rPr lang="en-US" dirty="0">
                <a:latin typeface="Calibri Light" panose="020F0302020204030204" pitchFamily="34" charset="0"/>
                <a:ea typeface="Calibri" panose="020F0502020204030204" pitchFamily="34" charset="0"/>
                <a:cs typeface="Calibri Light" panose="020F0302020204030204" pitchFamily="34" charset="0"/>
              </a:rPr>
              <a:t> </a:t>
            </a:r>
            <a:endParaRPr lang="en-US" b="1" dirty="0">
              <a:latin typeface="Calibri" panose="020F0502020204030204" pitchFamily="34" charset="0"/>
              <a:ea typeface="Calibri" panose="020F0502020204030204" pitchFamily="34" charset="0"/>
              <a:cs typeface="Calibri" panose="020F0502020204030204" pitchFamily="34" charset="0"/>
            </a:endParaRPr>
          </a:p>
          <a:p>
            <a:pPr algn="just"/>
            <a:r>
              <a:rPr lang="en-US" dirty="0">
                <a:latin typeface="Calibri Light" panose="020F0302020204030204" pitchFamily="34" charset="0"/>
                <a:ea typeface="Calibri" panose="020F0502020204030204" pitchFamily="34" charset="0"/>
                <a:cs typeface="Calibri Light" panose="020F0302020204030204" pitchFamily="34" charset="0"/>
              </a:rPr>
              <a:t>In particular, the overall health status of this country has shifted from deficiencies in essential nutrients, such as a lack of vitamins A and C, to chronic diseases, such as hypertension, heart disease, type 2 diabetes, and even some forms of cancer.</a:t>
            </a:r>
            <a:endParaRPr lang="en-US" b="1"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83AB61C-E093-43EC-B9C8-30265BBB4AF4}" type="slidenum">
              <a:rPr lang="en-US" smtClean="0"/>
              <a:t>7</a:t>
            </a:fld>
            <a:endParaRPr lang="en-US"/>
          </a:p>
        </p:txBody>
      </p:sp>
    </p:spTree>
    <p:extLst>
      <p:ext uri="{BB962C8B-B14F-4D97-AF65-F5344CB8AC3E}">
        <p14:creationId xmlns:p14="http://schemas.microsoft.com/office/powerpoint/2010/main" val="1319758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Purpose of the Update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In 2010, Congress called for the USDA Food and Nutrition Services (USDA FNS) to review and revise the CACFP meal pattern requirements to address the current health status of children and adults and to better align with the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Dietary Guidelines for Americans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(DGA). Understanding the DGA do not provide recommendations for infants, they used the scientific recommendations from the National Academy of Medicine, the American Academy of Pediatrics, and stakeholder input to update the infant meal pattern.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r>
              <a:rPr lang="en-US" sz="1800" dirty="0">
                <a:effectLst/>
                <a:latin typeface="Segoe UI" panose="020B0502040204020203" pitchFamily="34" charset="0"/>
                <a:ea typeface="Calibri" panose="020F0502020204030204" pitchFamily="34" charset="0"/>
              </a:rPr>
              <a:t>In April 2016, they released updated guidelines in the “CACFP: Meal Pattern Revisions Related to the Healthy, Hunger-Free Kids Act of 2010 Final Rule.”. In April 2024, the USDA FNS published the final rule titled, “Child Nutrition Programs: Meal Patterns Consistent With the 2020</a:t>
            </a:r>
            <a:r>
              <a:rPr lang="en-US" sz="1800" dirty="0">
                <a:solidFill>
                  <a:srgbClr val="FF0000"/>
                </a:solidFill>
                <a:effectLst/>
                <a:latin typeface="Segoe UI" panose="020B0502040204020203" pitchFamily="34" charset="0"/>
                <a:ea typeface="Calibri" panose="020F0502020204030204" pitchFamily="34" charset="0"/>
                <a:cs typeface="Segoe UI" panose="020B0502040204020203" pitchFamily="34" charset="0"/>
              </a:rPr>
              <a:t>–</a:t>
            </a:r>
            <a:r>
              <a:rPr lang="en-US" sz="1800" dirty="0">
                <a:effectLst/>
                <a:latin typeface="Segoe UI" panose="020B0502040204020203" pitchFamily="34" charset="0"/>
                <a:ea typeface="Calibri" panose="020F0502020204030204" pitchFamily="34" charset="0"/>
              </a:rPr>
              <a:t>2025 Dietary Guidelines for Americans</a:t>
            </a:r>
            <a:r>
              <a:rPr lang="en-US" sz="1800" i="1" dirty="0">
                <a:effectLst/>
                <a:latin typeface="Segoe UI" panose="020B0502040204020203" pitchFamily="34" charset="0"/>
                <a:ea typeface="Calibri" panose="020F0502020204030204" pitchFamily="34" charset="0"/>
              </a:rPr>
              <a:t>,” </a:t>
            </a:r>
            <a:r>
              <a:rPr lang="en-US" sz="1800" dirty="0">
                <a:effectLst/>
                <a:latin typeface="Segoe UI" panose="020B0502040204020203" pitchFamily="34" charset="0"/>
                <a:ea typeface="Calibri" panose="020F0502020204030204" pitchFamily="34" charset="0"/>
              </a:rPr>
              <a:t>which is the next step in continuing the science-based improvement of CACFP meals, as well as advancing USDA’s commitment to nutrition security. Ultimately, the updated meal pattern requirements are expected to enhance the overall nutritional quality of meals and snacks served in CACFP settings.</a:t>
            </a:r>
            <a:endParaRPr lang="en-US" dirty="0"/>
          </a:p>
        </p:txBody>
      </p:sp>
      <p:sp>
        <p:nvSpPr>
          <p:cNvPr id="4" name="Slide Number Placeholder 3"/>
          <p:cNvSpPr>
            <a:spLocks noGrp="1"/>
          </p:cNvSpPr>
          <p:nvPr>
            <p:ph type="sldNum" sz="quarter" idx="10"/>
          </p:nvPr>
        </p:nvSpPr>
        <p:spPr/>
        <p:txBody>
          <a:bodyPr/>
          <a:lstStyle/>
          <a:p>
            <a:fld id="{A83AB61C-E093-43EC-B9C8-30265BBB4AF4}" type="slidenum">
              <a:rPr lang="en-US" smtClean="0"/>
              <a:t>8</a:t>
            </a:fld>
            <a:endParaRPr lang="en-US"/>
          </a:p>
        </p:txBody>
      </p:sp>
    </p:spTree>
    <p:extLst>
      <p:ext uri="{BB962C8B-B14F-4D97-AF65-F5344CB8AC3E}">
        <p14:creationId xmlns:p14="http://schemas.microsoft.com/office/powerpoint/2010/main" val="169793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Infant Meal Pattern</a:t>
            </a:r>
            <a:r>
              <a:rPr lang="en-US" sz="1200" b="0" u="sng"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Requirements Overview</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There are three major updates in the infant meal pattern.</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First, they encourage and support breastfeeding by providing reimbursement when mothers breastfeed on-site. </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Second, they promote developmentally appropriate meals by separating the infant age groups into two age groups instead of three. </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Third, they provide meals that are more nutritious to promote the development of healthy eating habits, by: </a:t>
            </a:r>
          </a:p>
          <a:p>
            <a:pPr marL="628650" marR="0" lvl="1" indent="-171450">
              <a:spcBef>
                <a:spcPts val="0"/>
              </a:spcBef>
              <a:spcAft>
                <a:spcPts val="0"/>
              </a:spcAft>
              <a:buClr>
                <a:srgbClr val="002060"/>
              </a:buClr>
              <a:buFont typeface="Courier New" panose="02070309020205020404" pitchFamily="49" charset="0"/>
              <a:buChar char="o"/>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requiring vegetables and fruits be served at snack; </a:t>
            </a:r>
          </a:p>
          <a:p>
            <a:pPr marL="628650" marR="0" lvl="1" indent="-171450">
              <a:spcBef>
                <a:spcPts val="0"/>
              </a:spcBef>
              <a:spcAft>
                <a:spcPts val="0"/>
              </a:spcAft>
              <a:buClr>
                <a:srgbClr val="002060"/>
              </a:buClr>
              <a:buFont typeface="Courier New" panose="02070309020205020404" pitchFamily="49" charset="0"/>
              <a:buChar char="o"/>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disallowing juice, cheese food, and cheese spreads as creditable items; and</a:t>
            </a:r>
          </a:p>
          <a:p>
            <a:pPr marL="628650" marR="0" lvl="1" indent="-171450">
              <a:spcBef>
                <a:spcPts val="0"/>
              </a:spcBef>
              <a:spcAft>
                <a:spcPts val="0"/>
              </a:spcAft>
              <a:buClr>
                <a:srgbClr val="002060"/>
              </a:buClr>
              <a:buFont typeface="Courier New" panose="02070309020205020404" pitchFamily="49" charset="0"/>
              <a:buChar char="o"/>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allowing yogurt, soy yogurt, tofu, and whole eggs to credit as meat alternates.</a:t>
            </a: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NOTE TO INSTRUCTOR: </a:t>
            </a:r>
            <a:r>
              <a:rPr lang="en-US" sz="1200" b="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This slide provides an overview of the content in the training. If there are questions regarding the information, explain that you will provide additional information on each of the requirements throughout this training.</a:t>
            </a:r>
            <a:endParaRPr lang="en-US" sz="1200" b="1"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9</a:t>
            </a:fld>
            <a:endParaRPr lang="en-US"/>
          </a:p>
        </p:txBody>
      </p:sp>
    </p:spTree>
    <p:extLst>
      <p:ext uri="{BB962C8B-B14F-4D97-AF65-F5344CB8AC3E}">
        <p14:creationId xmlns:p14="http://schemas.microsoft.com/office/powerpoint/2010/main" val="2529931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Overview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Another great point worth mentioning is many of the updates expands on many of the requirements implemented in the past, and this may make it easier to connect those previously implemented with the updated requirements. Therefore, in today’s training, we will highlight some of the previously implemented policies to show the connection between the two, but spend the majority of our time exploring those requirements that went into effect October 1, 2017.</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10</a:t>
            </a:fld>
            <a:endParaRPr lang="en-US"/>
          </a:p>
        </p:txBody>
      </p:sp>
    </p:spTree>
    <p:extLst>
      <p:ext uri="{BB962C8B-B14F-4D97-AF65-F5344CB8AC3E}">
        <p14:creationId xmlns:p14="http://schemas.microsoft.com/office/powerpoint/2010/main" val="1938919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Objectives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In particular, we will cover the updated meal pattern requirements for infants and some strategies for implementation.  At the end of this training, you should be able to: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recall at least four changes to the updated infant meal pattern charts,</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summarize at least two requirements for serving breastmilk and infant formula based on the updated meal pattern,</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state three strategies that support infants and their developmental readiness for solid foods, and </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identify at least four new requirements for serving more nutritious solid foods to infants.</a:t>
            </a: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For your reference, you can find a list of the updated requirements on the </a:t>
            </a: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Summaries of the Updated Meal Standards: Infant</a:t>
            </a:r>
            <a:r>
              <a:rPr lang="en-US" sz="1200" dirty="0">
                <a:effectLst/>
                <a:latin typeface="Calibri Light" panose="020F0302020204030204" pitchFamily="34" charset="0"/>
                <a:ea typeface="Calibri" panose="020F0502020204030204" pitchFamily="34" charset="0"/>
                <a:cs typeface="Calibri Light" panose="020F0302020204030204" pitchFamily="34" charset="0"/>
              </a:rPr>
              <a:t> and the </a:t>
            </a: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Infant Meal Pattern</a:t>
            </a:r>
            <a:r>
              <a:rPr lang="en-US" sz="1200"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a:t>
            </a:r>
            <a:r>
              <a:rPr lang="en-US" sz="1200" dirty="0">
                <a:effectLst/>
                <a:latin typeface="Calibri Light" panose="020F0302020204030204" pitchFamily="34" charset="0"/>
                <a:ea typeface="Calibri" panose="020F0502020204030204" pitchFamily="34" charset="0"/>
                <a:cs typeface="Calibri Light" panose="020F0302020204030204" pitchFamily="34" charset="0"/>
              </a:rPr>
              <a:t>handouts in the Participant’s Workbook.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NOTE TO INSTRUCTOR: </a:t>
            </a:r>
            <a:r>
              <a:rPr lang="en-US" sz="1200" b="0"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The aforementioned handouts are located on the following pages.</a:t>
            </a:r>
            <a:endParaRPr lang="en-US" sz="1200" b="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11</a:t>
            </a:fld>
            <a:endParaRPr lang="en-US"/>
          </a:p>
        </p:txBody>
      </p:sp>
    </p:spTree>
    <p:extLst>
      <p:ext uri="{BB962C8B-B14F-4D97-AF65-F5344CB8AC3E}">
        <p14:creationId xmlns:p14="http://schemas.microsoft.com/office/powerpoint/2010/main" val="2599254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a:xfrm>
            <a:off x="285750" y="3291839"/>
            <a:ext cx="6389370" cy="5480829"/>
          </a:xfrm>
        </p:spPr>
        <p:txBody>
          <a:bodyPr/>
          <a:lstStyle/>
          <a:p>
            <a:pPr marL="0" marR="0" algn="just">
              <a:spcBef>
                <a:spcPts val="0"/>
              </a:spcBef>
              <a:spcAft>
                <a:spcPts val="0"/>
              </a:spcAft>
            </a:pPr>
            <a:r>
              <a:rPr lang="en-US" b="1" dirty="0">
                <a:solidFill>
                  <a:srgbClr val="002060"/>
                </a:solidFill>
                <a:effectLst/>
                <a:latin typeface="+mj-lt"/>
                <a:ea typeface="Calibri" panose="020F0502020204030204" pitchFamily="34" charset="0"/>
                <a:cs typeface="Calibri Light" panose="020F0302020204030204" pitchFamily="34" charset="0"/>
              </a:rPr>
              <a:t>SHOW SLIDE: </a:t>
            </a:r>
            <a:r>
              <a:rPr lang="en-US" b="1" u="sng" dirty="0">
                <a:solidFill>
                  <a:srgbClr val="002060"/>
                </a:solidFill>
                <a:effectLst/>
                <a:latin typeface="+mj-lt"/>
                <a:ea typeface="Calibri" panose="020F0502020204030204" pitchFamily="34" charset="0"/>
                <a:cs typeface="Calibri Light" panose="020F0302020204030204" pitchFamily="34" charset="0"/>
              </a:rPr>
              <a:t>Pre-Assessment</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b="1" dirty="0" err="1">
                <a:solidFill>
                  <a:srgbClr val="002060"/>
                </a:solidFill>
                <a:effectLst/>
                <a:latin typeface="+mj-lt"/>
                <a:ea typeface="Calibri" panose="020F0502020204030204" pitchFamily="34" charset="0"/>
                <a:cs typeface="Calibri Light" panose="020F0302020204030204" pitchFamily="34" charset="0"/>
              </a:rPr>
              <a:t>DO:</a:t>
            </a:r>
            <a:r>
              <a:rPr lang="en-US" b="1" dirty="0" err="1">
                <a:solidFill>
                  <a:srgbClr val="FFFFFF"/>
                </a:solidFill>
                <a:effectLst/>
                <a:latin typeface="+mj-lt"/>
                <a:ea typeface="Calibri" panose="020F0502020204030204" pitchFamily="34" charset="0"/>
                <a:cs typeface="Calibri Light" panose="020F0302020204030204" pitchFamily="34" charset="0"/>
              </a:rPr>
              <a:t>Pre-Assessment</a:t>
            </a:r>
            <a:endParaRPr lang="en-US" dirty="0">
              <a:effectLst/>
              <a:latin typeface="+mj-lt"/>
              <a:ea typeface="Calibri" panose="020F0502020204030204" pitchFamily="34" charset="0"/>
              <a:cs typeface="Times New Roman" panose="02020603050405020304" pitchFamily="18" charset="0"/>
            </a:endParaRPr>
          </a:p>
          <a:p>
            <a:pPr marL="0" marR="0">
              <a:spcBef>
                <a:spcPts val="0"/>
              </a:spcBef>
              <a:spcAft>
                <a:spcPts val="0"/>
              </a:spcAft>
            </a:pPr>
            <a:r>
              <a:rPr lang="en-US" dirty="0">
                <a:effectLst/>
                <a:latin typeface="+mj-lt"/>
                <a:ea typeface="Calibri" panose="020F0502020204030204" pitchFamily="34" charset="0"/>
                <a:cs typeface="Calibri Light" panose="020F0302020204030204" pitchFamily="34" charset="0"/>
              </a:rPr>
              <a:t>Purpose: The purpose of this Pre-Assessment is to determine current knowledge of the updated meal pattern requirements. </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effectLst/>
                <a:latin typeface="+mj-lt"/>
                <a:ea typeface="Calibri" panose="020F0502020204030204" pitchFamily="34" charset="0"/>
                <a:cs typeface="Calibri Light" panose="020F0302020204030204" pitchFamily="34" charset="0"/>
              </a:rPr>
              <a:t>Materials Needed: Pre-Assessment and pen or pencil </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effectLst/>
                <a:latin typeface="+mj-lt"/>
                <a:ea typeface="Calibri" panose="020F0502020204030204" pitchFamily="34" charset="0"/>
                <a:cs typeface="Calibri Light" panose="020F0302020204030204" pitchFamily="34" charset="0"/>
              </a:rPr>
              <a:t>Time: 10 minutes</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b="1" dirty="0">
                <a:solidFill>
                  <a:srgbClr val="002060"/>
                </a:solidFill>
                <a:effectLst/>
                <a:latin typeface="+mj-lt"/>
                <a:ea typeface="Calibri" panose="020F0502020204030204" pitchFamily="34" charset="0"/>
                <a:cs typeface="Calibri Light" panose="020F0302020204030204" pitchFamily="34" charset="0"/>
              </a:rPr>
              <a:t>Instructions:</a:t>
            </a:r>
            <a:endParaRPr lang="en-US" dirty="0">
              <a:effectLst/>
              <a:latin typeface="+mj-lt"/>
              <a:ea typeface="Calibri" panose="020F0502020204030204" pitchFamily="34" charset="0"/>
              <a:cs typeface="Times New Roman" panose="02020603050405020304" pitchFamily="18" charset="0"/>
            </a:endParaRPr>
          </a:p>
          <a:p>
            <a:pPr marL="228600" lvl="0" indent="-228600" algn="just">
              <a:spcBef>
                <a:spcPts val="0"/>
              </a:spcBef>
              <a:spcAft>
                <a:spcPts val="0"/>
              </a:spcAft>
              <a:buClr>
                <a:srgbClr val="002060"/>
              </a:buClr>
              <a:buSzPts val="1200"/>
              <a:buFont typeface="+mj-lt"/>
              <a:buAutoNum type="arabicPeriod"/>
            </a:pPr>
            <a:r>
              <a:rPr lang="en-US" b="1" dirty="0">
                <a:solidFill>
                  <a:srgbClr val="002060"/>
                </a:solidFill>
                <a:effectLst/>
                <a:latin typeface="+mj-lt"/>
                <a:ea typeface="Calibri" panose="020F0502020204030204" pitchFamily="34" charset="0"/>
                <a:cs typeface="Calibri Light" panose="020F0302020204030204" pitchFamily="34" charset="0"/>
              </a:rPr>
              <a:t>SAY:</a:t>
            </a:r>
            <a:r>
              <a:rPr lang="en-US" dirty="0">
                <a:solidFill>
                  <a:srgbClr val="002060"/>
                </a:solidFill>
                <a:effectLst/>
                <a:latin typeface="+mj-lt"/>
                <a:ea typeface="Calibri" panose="020F0502020204030204" pitchFamily="34" charset="0"/>
                <a:cs typeface="Calibri Light" panose="020F0302020204030204" pitchFamily="34" charset="0"/>
              </a:rPr>
              <a:t> </a:t>
            </a:r>
            <a:r>
              <a:rPr lang="en-US" dirty="0">
                <a:solidFill>
                  <a:srgbClr val="000000"/>
                </a:solidFill>
                <a:effectLst/>
                <a:latin typeface="+mj-lt"/>
                <a:ea typeface="Calibri" panose="020F0502020204030204" pitchFamily="34" charset="0"/>
                <a:cs typeface="Calibri Light" panose="020F0302020204030204" pitchFamily="34" charset="0"/>
              </a:rPr>
              <a:t>Before we begin objective 1, let’s assess what you already know about the updated meal pattern requirements by completing a Pre-Assessment. </a:t>
            </a:r>
            <a:endParaRPr lang="en-US" dirty="0">
              <a:solidFill>
                <a:srgbClr val="000000"/>
              </a:solidFill>
              <a:effectLst/>
              <a:latin typeface="+mj-lt"/>
            </a:endParaRPr>
          </a:p>
          <a:p>
            <a:pPr marL="228600" lvl="0" indent="-228600" algn="just">
              <a:spcBef>
                <a:spcPts val="0"/>
              </a:spcBef>
              <a:spcAft>
                <a:spcPts val="0"/>
              </a:spcAft>
              <a:buClr>
                <a:srgbClr val="002060"/>
              </a:buClr>
              <a:buSzPts val="1200"/>
              <a:buFont typeface="+mj-lt"/>
              <a:buAutoNum type="arabicPeriod"/>
            </a:pPr>
            <a:r>
              <a:rPr lang="en-US" b="1" dirty="0">
                <a:solidFill>
                  <a:srgbClr val="002060"/>
                </a:solidFill>
                <a:effectLst/>
                <a:latin typeface="+mj-lt"/>
                <a:ea typeface="Calibri" panose="020F0502020204030204" pitchFamily="34" charset="0"/>
                <a:cs typeface="Calibri Light" panose="020F0302020204030204" pitchFamily="34" charset="0"/>
              </a:rPr>
              <a:t>DO:</a:t>
            </a:r>
            <a:r>
              <a:rPr lang="en-US" dirty="0">
                <a:solidFill>
                  <a:srgbClr val="000000"/>
                </a:solidFill>
                <a:effectLst/>
                <a:latin typeface="+mj-lt"/>
                <a:ea typeface="Calibri" panose="020F0502020204030204" pitchFamily="34" charset="0"/>
                <a:cs typeface="Calibri Light" panose="020F0302020204030204" pitchFamily="34" charset="0"/>
              </a:rPr>
              <a:t> Distribute the Pre-Assessment. </a:t>
            </a:r>
            <a:endParaRPr lang="en-US" dirty="0">
              <a:solidFill>
                <a:srgbClr val="000000"/>
              </a:solidFill>
              <a:effectLst/>
              <a:latin typeface="+mj-lt"/>
            </a:endParaRPr>
          </a:p>
          <a:p>
            <a:pPr marL="228600" lvl="0" indent="-228600" algn="just">
              <a:spcBef>
                <a:spcPts val="0"/>
              </a:spcBef>
              <a:spcAft>
                <a:spcPts val="0"/>
              </a:spcAft>
              <a:buClr>
                <a:srgbClr val="002060"/>
              </a:buClr>
              <a:buSzPts val="1200"/>
              <a:buFont typeface="+mj-lt"/>
              <a:buAutoNum type="arabicPeriod"/>
            </a:pPr>
            <a:r>
              <a:rPr lang="en-US" b="1" dirty="0">
                <a:solidFill>
                  <a:srgbClr val="002060"/>
                </a:solidFill>
                <a:effectLst/>
                <a:latin typeface="+mj-lt"/>
                <a:ea typeface="Calibri" panose="020F0502020204030204" pitchFamily="34" charset="0"/>
                <a:cs typeface="Calibri Light" panose="020F0302020204030204" pitchFamily="34" charset="0"/>
              </a:rPr>
              <a:t>SAY:</a:t>
            </a:r>
            <a:r>
              <a:rPr lang="en-US" dirty="0">
                <a:solidFill>
                  <a:srgbClr val="000000"/>
                </a:solidFill>
                <a:effectLst/>
                <a:latin typeface="+mj-lt"/>
                <a:ea typeface="Calibri" panose="020F0502020204030204" pitchFamily="34" charset="0"/>
                <a:cs typeface="Calibri Light" panose="020F0302020204030204" pitchFamily="34" charset="0"/>
              </a:rPr>
              <a:t> Now that you have the Pre-Assessment, begin by placing an easy to remember, unique, non-name identifier, such as a word, phrase, or symbol, at the top of each page. Then, read each question carefully and select the best answer. Make a note of your non-name identifier as you will use it again when completing the Post-Assessment. </a:t>
            </a:r>
            <a:endParaRPr lang="en-US" dirty="0">
              <a:solidFill>
                <a:srgbClr val="000000"/>
              </a:solidFill>
              <a:effectLst/>
              <a:latin typeface="+mj-lt"/>
            </a:endParaRPr>
          </a:p>
          <a:p>
            <a:pPr marL="228600" lvl="0" indent="-228600" algn="just">
              <a:spcBef>
                <a:spcPts val="0"/>
              </a:spcBef>
              <a:spcAft>
                <a:spcPts val="0"/>
              </a:spcAft>
              <a:buClr>
                <a:srgbClr val="002060"/>
              </a:buClr>
              <a:buSzPts val="1200"/>
              <a:buFont typeface="+mj-lt"/>
              <a:buAutoNum type="arabicPeriod"/>
            </a:pPr>
            <a:r>
              <a:rPr lang="en-US" b="1" dirty="0">
                <a:solidFill>
                  <a:srgbClr val="002060"/>
                </a:solidFill>
                <a:effectLst/>
                <a:latin typeface="+mj-lt"/>
                <a:ea typeface="Calibri" panose="020F0502020204030204" pitchFamily="34" charset="0"/>
                <a:cs typeface="Calibri Light" panose="020F0302020204030204" pitchFamily="34" charset="0"/>
              </a:rPr>
              <a:t>DO:</a:t>
            </a:r>
            <a:r>
              <a:rPr lang="en-US" dirty="0">
                <a:solidFill>
                  <a:srgbClr val="002060"/>
                </a:solidFill>
                <a:effectLst/>
                <a:latin typeface="+mj-lt"/>
                <a:ea typeface="Calibri" panose="020F0502020204030204" pitchFamily="34" charset="0"/>
                <a:cs typeface="Calibri Light" panose="020F0302020204030204" pitchFamily="34" charset="0"/>
              </a:rPr>
              <a:t> </a:t>
            </a:r>
            <a:r>
              <a:rPr lang="en-US" dirty="0">
                <a:solidFill>
                  <a:srgbClr val="000000"/>
                </a:solidFill>
                <a:effectLst/>
                <a:latin typeface="+mj-lt"/>
                <a:ea typeface="Calibri" panose="020F0502020204030204" pitchFamily="34" charset="0"/>
                <a:cs typeface="Calibri Light" panose="020F0302020204030204" pitchFamily="34" charset="0"/>
              </a:rPr>
              <a:t>Allow a minimum of 10 minutes for participants to complete the Pre-Assessment. Remind them to list a non-identifier and to make a note of it for the Post-Assessment. Then, collect each assessment and set them aside. </a:t>
            </a:r>
            <a:endParaRPr lang="en-US" dirty="0">
              <a:solidFill>
                <a:srgbClr val="000000"/>
              </a:solidFill>
              <a:effectLst/>
              <a:latin typeface="+mj-lt"/>
            </a:endParaRPr>
          </a:p>
          <a:p>
            <a:pPr marL="0" marR="0" algn="just">
              <a:spcBef>
                <a:spcPts val="0"/>
              </a:spcBef>
              <a:spcAft>
                <a:spcPts val="0"/>
              </a:spcAft>
            </a:pPr>
            <a:r>
              <a:rPr lang="en-US" dirty="0">
                <a:effectLst/>
                <a:latin typeface="+mj-lt"/>
                <a:ea typeface="Calibri" panose="020F0502020204030204" pitchFamily="34" charset="0"/>
                <a:cs typeface="Calibri Light" panose="020F0302020204030204" pitchFamily="34" charset="0"/>
              </a:rPr>
              <a:t> </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b="1" dirty="0">
                <a:solidFill>
                  <a:srgbClr val="002060"/>
                </a:solidFill>
                <a:effectLst/>
                <a:latin typeface="+mj-lt"/>
                <a:ea typeface="Calibri" panose="020F0502020204030204" pitchFamily="34" charset="0"/>
                <a:cs typeface="Calibri Light" panose="020F0302020204030204" pitchFamily="34" charset="0"/>
              </a:rPr>
              <a:t>NOTE TO INSTRUCTOR: </a:t>
            </a:r>
            <a:r>
              <a:rPr lang="en-US" dirty="0">
                <a:solidFill>
                  <a:srgbClr val="002060"/>
                </a:solidFill>
                <a:effectLst/>
                <a:latin typeface="+mj-lt"/>
                <a:ea typeface="Calibri" panose="020F0502020204030204" pitchFamily="34" charset="0"/>
                <a:cs typeface="Calibri Light" panose="020F0302020204030204" pitchFamily="34" charset="0"/>
              </a:rPr>
              <a:t>If the Institute of Child Nutrition (ICN) provides this training, collect the Pre-Assessments and return them along with the evaluations to ICN.</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b="1" dirty="0">
                <a:solidFill>
                  <a:srgbClr val="002060"/>
                </a:solidFill>
                <a:effectLst/>
                <a:latin typeface="+mj-lt"/>
                <a:ea typeface="Calibri" panose="020F0502020204030204" pitchFamily="34" charset="0"/>
                <a:cs typeface="Calibri Light" panose="020F0302020204030204" pitchFamily="34" charset="0"/>
              </a:rPr>
              <a:t> </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b="1" dirty="0">
                <a:solidFill>
                  <a:srgbClr val="002060"/>
                </a:solidFill>
                <a:effectLst/>
                <a:latin typeface="+mj-lt"/>
                <a:ea typeface="Calibri" panose="020F0502020204030204" pitchFamily="34" charset="0"/>
                <a:cs typeface="Calibri Light" panose="020F0302020204030204" pitchFamily="34" charset="0"/>
              </a:rPr>
              <a:t>ASK:</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effectLst/>
                <a:latin typeface="+mj-lt"/>
                <a:ea typeface="Calibri" panose="020F0502020204030204" pitchFamily="34" charset="0"/>
                <a:cs typeface="Calibri Light" panose="020F0302020204030204" pitchFamily="34" charset="0"/>
              </a:rPr>
              <a:t>Are there any questions before we begin exploring the first objective? </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b="1" dirty="0">
                <a:solidFill>
                  <a:srgbClr val="002060"/>
                </a:solidFill>
                <a:effectLst/>
                <a:latin typeface="+mj-lt"/>
                <a:ea typeface="Calibri" panose="020F0502020204030204" pitchFamily="34" charset="0"/>
                <a:cs typeface="Calibri Light" panose="020F0302020204030204" pitchFamily="34" charset="0"/>
              </a:rPr>
              <a:t> </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b="1" dirty="0">
                <a:solidFill>
                  <a:srgbClr val="002060"/>
                </a:solidFill>
                <a:effectLst/>
                <a:latin typeface="+mj-lt"/>
                <a:ea typeface="Calibri" panose="020F0502020204030204" pitchFamily="34" charset="0"/>
                <a:cs typeface="Calibri Light" panose="020F0302020204030204" pitchFamily="34" charset="0"/>
              </a:rPr>
              <a:t>DO:</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effectLst/>
                <a:latin typeface="+mj-lt"/>
                <a:ea typeface="Calibri" panose="020F0502020204030204" pitchFamily="34" charset="0"/>
                <a:cs typeface="Calibri Light" panose="020F0302020204030204" pitchFamily="34" charset="0"/>
              </a:rPr>
              <a:t>Answer any questions and then, move to the next slide. </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effectLst/>
                <a:latin typeface="+mj-lt"/>
                <a:ea typeface="Calibri" panose="020F0502020204030204" pitchFamily="34" charset="0"/>
                <a:cs typeface="Calibri Light" panose="020F0302020204030204" pitchFamily="34" charset="0"/>
              </a:rPr>
              <a:t> </a:t>
            </a:r>
            <a:endParaRPr lang="en-US"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b="1" dirty="0">
                <a:solidFill>
                  <a:srgbClr val="002060"/>
                </a:solidFill>
                <a:effectLst/>
                <a:latin typeface="+mj-lt"/>
                <a:ea typeface="Calibri" panose="020F0502020204030204" pitchFamily="34" charset="0"/>
                <a:cs typeface="Calibri Light" panose="020F0302020204030204" pitchFamily="34" charset="0"/>
              </a:rPr>
              <a:t>NOTE TO INSTRUCTOR: </a:t>
            </a:r>
            <a:r>
              <a:rPr lang="en-US" b="0" dirty="0">
                <a:solidFill>
                  <a:srgbClr val="002060"/>
                </a:solidFill>
                <a:effectLst/>
                <a:latin typeface="+mj-lt"/>
                <a:ea typeface="Calibri" panose="020F0502020204030204" pitchFamily="34" charset="0"/>
                <a:cs typeface="Calibri Light" panose="020F0302020204030204" pitchFamily="34" charset="0"/>
              </a:rPr>
              <a:t>If there are questions that you are unable to answer, refer the participant(s) to their State agency or to the ICN Help Desk.</a:t>
            </a:r>
            <a:endParaRPr lang="en-US" b="1" dirty="0">
              <a:effectLst/>
              <a:latin typeface="+mj-lt"/>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effectLst/>
                <a:latin typeface="+mj-lt"/>
                <a:ea typeface="Calibri" panose="020F0502020204030204" pitchFamily="34" charset="0"/>
                <a:cs typeface="Calibri Light" panose="020F0302020204030204" pitchFamily="34" charset="0"/>
              </a:rPr>
              <a:t> </a:t>
            </a:r>
            <a:endParaRPr lang="en-US" dirty="0">
              <a:effectLst/>
              <a:latin typeface="+mj-lt"/>
              <a:ea typeface="Calibri" panose="020F0502020204030204" pitchFamily="34" charset="0"/>
              <a:cs typeface="Times New Roman" panose="02020603050405020304" pitchFamily="18" charset="0"/>
            </a:endParaRPr>
          </a:p>
          <a:p>
            <a:endParaRPr lang="en-US" dirty="0">
              <a:latin typeface="+mj-lt"/>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12</a:t>
            </a:fld>
            <a:endParaRPr lang="en-US"/>
          </a:p>
        </p:txBody>
      </p:sp>
    </p:spTree>
    <p:extLst>
      <p:ext uri="{BB962C8B-B14F-4D97-AF65-F5344CB8AC3E}">
        <p14:creationId xmlns:p14="http://schemas.microsoft.com/office/powerpoint/2010/main" val="4162468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spcBef>
                <a:spcPts val="0"/>
              </a:spcBef>
              <a:spcAft>
                <a:spcPts val="0"/>
              </a:spcAft>
            </a:pPr>
            <a:r>
              <a:rPr lang="en-US" sz="1400" b="1" dirty="0">
                <a:effectLst/>
                <a:latin typeface="Calibri Light" panose="020F0302020204030204" pitchFamily="34" charset="0"/>
                <a:ea typeface="Calibri" panose="020F0502020204030204" pitchFamily="34" charset="0"/>
                <a:cs typeface="Calibri Light" panose="020F0302020204030204" pitchFamily="34" charset="0"/>
              </a:rPr>
              <a:t>OBJECTIVE 1: Participants will be able to recall at least four changes to the updated infant meal pattern charts.</a:t>
            </a: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Infant Meal Pattern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Let’s begin by exploring the meal pattern charts. Turn to the </a:t>
            </a: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Previous vs. Updated Infant Meal Pattern Requirements </a:t>
            </a:r>
            <a:r>
              <a:rPr lang="en-US" sz="1200" dirty="0">
                <a:effectLst/>
                <a:latin typeface="Calibri Light" panose="020F0302020204030204" pitchFamily="34" charset="0"/>
                <a:ea typeface="Calibri" panose="020F0502020204030204" pitchFamily="34" charset="0"/>
                <a:cs typeface="Calibri Light" panose="020F0302020204030204" pitchFamily="34" charset="0"/>
              </a:rPr>
              <a:t>handout in your Participant’s Workbook. Take a minute to review the previous and the updated meal patterns to identify the changes on the charts.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DO: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Allow 3–5 minutes for participants to review the charts.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ASK: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What are some of the changes to the meal pattern? Are there very many changes?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DO: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Allow participants to respond and then, advance to the next slide.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FEEDBACK:</a:t>
            </a:r>
            <a:r>
              <a:rPr lang="en-US" sz="1200" dirty="0">
                <a:effectLst/>
                <a:latin typeface="Calibri Light" panose="020F0302020204030204" pitchFamily="34" charset="0"/>
                <a:ea typeface="Calibri" panose="020F0502020204030204" pitchFamily="34" charset="0"/>
                <a:cs typeface="Calibri Light" panose="020F0302020204030204" pitchFamily="34" charset="0"/>
              </a:rPr>
              <a:t> Some potential responses may consist of the following statements: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lvl="0" indent="-171450" algn="just">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cs typeface="Calibri Light" panose="020F0302020204030204" pitchFamily="34" charset="0"/>
              </a:rPr>
              <a:t>Change in age groups</a:t>
            </a:r>
            <a:endParaRPr lang="en-US" dirty="0">
              <a:effectLst/>
            </a:endParaRPr>
          </a:p>
          <a:p>
            <a:pPr marL="171450" lvl="0" indent="-171450" algn="just">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cs typeface="Calibri Light" panose="020F0302020204030204" pitchFamily="34" charset="0"/>
              </a:rPr>
              <a:t>Breastmilk is the only required meal component for the first six months</a:t>
            </a:r>
            <a:endParaRPr lang="en-US" dirty="0">
              <a:effectLst/>
            </a:endParaRPr>
          </a:p>
          <a:p>
            <a:pPr marL="171450" lvl="0" indent="-171450" algn="just">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cs typeface="Calibri Light" panose="020F0302020204030204" pitchFamily="34" charset="0"/>
              </a:rPr>
              <a:t>Age groups begin with zero for all meal components, with the exception of breastmilk and infant formula</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13</a:t>
            </a:fld>
            <a:endParaRPr lang="en-US"/>
          </a:p>
        </p:txBody>
      </p:sp>
    </p:spTree>
    <p:extLst>
      <p:ext uri="{BB962C8B-B14F-4D97-AF65-F5344CB8AC3E}">
        <p14:creationId xmlns:p14="http://schemas.microsoft.com/office/powerpoint/2010/main" val="2451591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Change in Age Groups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[As you just mentioned,] there are a few key changes to the infant meal pattern. Let’s review some of those changes.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First, the previous meal pattern featured three age groups: Birth through 3 months, 4 through 6 months, and 7 through 12 months. However, now there are only two: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gn="just">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Birth through the end of 5 months</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lgn="just">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6 months through the end of 11 months </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14</a:t>
            </a:fld>
            <a:endParaRPr lang="en-US"/>
          </a:p>
        </p:txBody>
      </p:sp>
    </p:spTree>
    <p:extLst>
      <p:ext uri="{BB962C8B-B14F-4D97-AF65-F5344CB8AC3E}">
        <p14:creationId xmlns:p14="http://schemas.microsoft.com/office/powerpoint/2010/main" val="770080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Question—Two Age Groups</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ASK: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When you think about the two age groups, what are some advantages of having two groups?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DO: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Allow participants to respond and then, advance to the next slide.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FEEDBACK:</a:t>
            </a:r>
            <a:r>
              <a:rPr lang="en-US" sz="1200" dirty="0">
                <a:effectLst/>
                <a:latin typeface="Calibri Light" panose="020F0302020204030204" pitchFamily="34" charset="0"/>
                <a:ea typeface="Calibri" panose="020F0502020204030204" pitchFamily="34" charset="0"/>
                <a:cs typeface="Calibri Light" panose="020F0302020204030204" pitchFamily="34" charset="0"/>
              </a:rPr>
              <a:t> Some potential responses might include the following statements: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Consistent with the American Academy of Pediatrics (AAP) recommendations</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Aligns with the Women, Infants, and Children (WIC) program </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More simplistic because it is two groups instead of three</a:t>
            </a:r>
          </a:p>
        </p:txBody>
      </p:sp>
      <p:sp>
        <p:nvSpPr>
          <p:cNvPr id="4" name="Slide Number Placeholder 3"/>
          <p:cNvSpPr>
            <a:spLocks noGrp="1"/>
          </p:cNvSpPr>
          <p:nvPr>
            <p:ph type="sldNum" sz="quarter" idx="10"/>
          </p:nvPr>
        </p:nvSpPr>
        <p:spPr/>
        <p:txBody>
          <a:bodyPr/>
          <a:lstStyle/>
          <a:p>
            <a:fld id="{7F12D865-8CAA-40FE-8C08-C7D45694731E}" type="slidenum">
              <a:rPr lang="en-US" smtClean="0"/>
              <a:t>15</a:t>
            </a:fld>
            <a:endParaRPr lang="en-US"/>
          </a:p>
        </p:txBody>
      </p:sp>
    </p:spTree>
    <p:extLst>
      <p:ext uri="{BB962C8B-B14F-4D97-AF65-F5344CB8AC3E}">
        <p14:creationId xmlns:p14="http://schemas.microsoft.com/office/powerpoint/2010/main" val="3543500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Birth through the End of Five Months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200" b="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The next change to the charts focus on the age group, birth through the end of five months.  Previously, the breast milk and infant formula was the only required component for the first three months. However, breast milk is the optimal source of nutrients for infants, and it is generally the only source of nutrients infants need for healthy growth and development during the first 6 months of life.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200" b="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200" b="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Particularly, breast milk provides the right balance of proteins, healthy fats, vitamins, and other essential nutrients. It also helps to protect infants against illnesses and chronic diseases, such as obesity, asthma, and type 2 diabetes. What’s more, breastfeeding can have a positive effect on their emotional and physical wellbeing.  Therefore, the only required meal component for infants between the ages of birth through the end of 5 months is a minimum of 4-6 fluid ounces of expressed breast milk or infant formula for all meals and snacks.</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16</a:t>
            </a:fld>
            <a:endParaRPr lang="en-US"/>
          </a:p>
        </p:txBody>
      </p:sp>
    </p:spTree>
    <p:extLst>
      <p:ext uri="{BB962C8B-B14F-4D97-AF65-F5344CB8AC3E}">
        <p14:creationId xmlns:p14="http://schemas.microsoft.com/office/powerpoint/2010/main" val="597254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Promotes Developmental Readiness</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next update to the infant meal pattern focuses on developmental readiness. The previous infant meal pattern allowed solid foods to be introduced as early as 4 months of age. However, if infants are introduced to solid foods before they are developmentally ready, the risk of being overweight or obese later in life increases. Also, infants need time to develop the skills for eating solid foods, and most infants are not ready to consume solid foods until midway through the first year. Therefore, infants may now be introduced to solid foods when they are developmentally ready to accept them. This means you may serve solid foods to infants before, at, or after 6 months of age.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17</a:t>
            </a:fld>
            <a:endParaRPr lang="en-US"/>
          </a:p>
        </p:txBody>
      </p:sp>
    </p:spTree>
    <p:extLst>
      <p:ext uri="{BB962C8B-B14F-4D97-AF65-F5344CB8AC3E}">
        <p14:creationId xmlns:p14="http://schemas.microsoft.com/office/powerpoint/2010/main" val="3314967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SHOW SLIDE: </a:t>
            </a:r>
            <a:r>
              <a:rPr lang="en-US" b="1" u="sng"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Serving Sizes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As you can see on the charts, the serving sizes for all meal components for meals and snacks now begin with “zero” for infants 6 through 11 months, with the exception of breast milk and infant formula. This serving size recognizes that not all infants are ready-to-eat solid foods right at 6 months of age and may need additional time before they are developmentally ready. It is important to note, by 7 or 8 months of age, most infants should consume solid foods from all food groups.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We will explore this topic in detail later in this lesson.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9D9D9E57-B194-4C8F-98E9-BCBF80C7A7EA}"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35077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First Foods</a:t>
            </a:r>
            <a:b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b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ASK: </a:t>
            </a:r>
            <a:b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br>
            <a:r>
              <a:rPr lang="en-US" sz="1200" b="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Shifting to solid foods, what were some of the first foods introduced to infants in the previous meal pattern?</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ts val="1800"/>
              </a:lnSpc>
              <a:spcBef>
                <a:spcPts val="0"/>
              </a:spcBef>
              <a:spcAft>
                <a:spcPts val="0"/>
              </a:spcAft>
            </a:pPr>
            <a:r>
              <a:rPr lang="en-US" sz="1200" b="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DO: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ts val="1800"/>
              </a:lnSpc>
              <a:spcBef>
                <a:spcPts val="0"/>
              </a:spcBef>
              <a:spcAft>
                <a:spcPts val="0"/>
              </a:spcAft>
            </a:pPr>
            <a:r>
              <a:rPr lang="en-US" sz="1200" b="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Allow participants to respond and then, advance to the next screen.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19</a:t>
            </a:fld>
            <a:endParaRPr lang="en-US"/>
          </a:p>
        </p:txBody>
      </p:sp>
    </p:spTree>
    <p:extLst>
      <p:ext uri="{BB962C8B-B14F-4D97-AF65-F5344CB8AC3E}">
        <p14:creationId xmlns:p14="http://schemas.microsoft.com/office/powerpoint/2010/main" val="284878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Allows More Nutritious Foods</a:t>
            </a: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[As you just mentioned], the previous meal pattern called for a combination of the following meal components:  breast milk or infant formula; infant cereal; and vegetables, fruits, or a combination of both. Also, meats/meat alternates were not introduced until around eight months.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However, the updated meal pattern requirements now allow foods from all the meal components to be served to infants around 6 months, as it is developmentally appropriate. In particular, at breakfast, lunch, and supper meals, the following three meal components must be offered to infants when infants are developmentally ready to accept them:</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Breast milk or iron-fortified infant formula</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Infant cereal, meats/meat alternates, or a combination </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Vegetables, fruits, or a combination of both</a:t>
            </a: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During snacks, there are three meal components: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Breast milk or iron-fortified infant formula</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Grains</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Vegetables, fruits, or a combination of both</a:t>
            </a:r>
          </a:p>
        </p:txBody>
      </p:sp>
      <p:sp>
        <p:nvSpPr>
          <p:cNvPr id="4" name="Slide Number Placeholder 3"/>
          <p:cNvSpPr>
            <a:spLocks noGrp="1"/>
          </p:cNvSpPr>
          <p:nvPr>
            <p:ph type="sldNum" sz="quarter" idx="10"/>
          </p:nvPr>
        </p:nvSpPr>
        <p:spPr/>
        <p:txBody>
          <a:bodyPr/>
          <a:lstStyle/>
          <a:p>
            <a:fld id="{7F12D865-8CAA-40FE-8C08-C7D45694731E}" type="slidenum">
              <a:rPr lang="en-US" smtClean="0"/>
              <a:t>20</a:t>
            </a:fld>
            <a:endParaRPr lang="en-US"/>
          </a:p>
        </p:txBody>
      </p:sp>
    </p:spTree>
    <p:extLst>
      <p:ext uri="{BB962C8B-B14F-4D97-AF65-F5344CB8AC3E}">
        <p14:creationId xmlns:p14="http://schemas.microsoft.com/office/powerpoint/2010/main" val="1499661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9588" y="498475"/>
            <a:ext cx="3390900" cy="1908175"/>
          </a:xfrm>
        </p:spPr>
      </p:sp>
      <p:sp>
        <p:nvSpPr>
          <p:cNvPr id="3" name="Notes Placeholder 2"/>
          <p:cNvSpPr>
            <a:spLocks noGrp="1"/>
          </p:cNvSpPr>
          <p:nvPr>
            <p:ph type="body" idx="1"/>
          </p:nvPr>
        </p:nvSpPr>
        <p:spPr>
          <a:xfrm>
            <a:off x="354330" y="2594609"/>
            <a:ext cx="5829300" cy="5989321"/>
          </a:xfrm>
        </p:spPr>
        <p:txBody>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Review of Changes</a:t>
            </a: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DO: </a:t>
            </a:r>
            <a:r>
              <a:rPr lang="en-US" sz="1200" b="1"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t>(Large Group Discussion) Review of Changes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gn="just">
              <a:spcBef>
                <a:spcPts val="0"/>
              </a:spcBef>
              <a:spcAft>
                <a:spcPts val="0"/>
              </a:spcAft>
              <a:buFont typeface="+mj-lt"/>
              <a:buAutoNum type="arabicPeriod"/>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 </a:t>
            </a:r>
            <a:r>
              <a:rPr lang="en-US" sz="1200" dirty="0">
                <a:effectLst/>
                <a:latin typeface="Calibri Light" panose="020F0302020204030204" pitchFamily="34" charset="0"/>
                <a:ea typeface="Calibri" panose="020F0502020204030204" pitchFamily="34" charset="0"/>
                <a:cs typeface="Calibri Light" panose="020F0302020204030204" pitchFamily="34" charset="0"/>
              </a:rPr>
              <a:t>Now that we have explored the basics changes to the infant meal pattern charts, let’s review what you’ve learned.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gn="just">
              <a:spcBef>
                <a:spcPts val="0"/>
              </a:spcBef>
              <a:spcAft>
                <a:spcPts val="0"/>
              </a:spcAft>
              <a:buFont typeface="+mj-lt"/>
              <a:buAutoNum type="arabicPeriod"/>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DO: </a:t>
            </a:r>
            <a:r>
              <a:rPr lang="en-US" sz="1200" dirty="0">
                <a:effectLst/>
                <a:latin typeface="Calibri Light" panose="020F0302020204030204" pitchFamily="34" charset="0"/>
                <a:ea typeface="Calibri" panose="020F0502020204030204" pitchFamily="34" charset="0"/>
                <a:cs typeface="Calibri Light" panose="020F0302020204030204" pitchFamily="34" charset="0"/>
              </a:rPr>
              <a:t>Read each of the questions below; then, allow the participants to respond. The answers are listed below each question.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1" indent="-171450" algn="just">
              <a:spcBef>
                <a:spcPts val="0"/>
              </a:spcBef>
              <a:spcAft>
                <a:spcPts val="0"/>
              </a:spcAft>
              <a:buFont typeface="Arial" panose="020B0604020202020204" pitchFamily="34" charset="0"/>
              <a:buChar char="•"/>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What are the two age groups for the infant meal pattern?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514350" lvl="3" indent="-171450" algn="just">
              <a:buClr>
                <a:srgbClr val="002060"/>
              </a:buClr>
              <a:buFont typeface="Courier New" panose="02070309020205020404" pitchFamily="49" charset="0"/>
              <a:buChar char="o"/>
            </a:pPr>
            <a:r>
              <a:rPr lang="en-US" dirty="0">
                <a:effectLst/>
                <a:latin typeface="Calibri Light" panose="020F0302020204030204" pitchFamily="34" charset="0"/>
                <a:ea typeface="Calibri" panose="020F0502020204030204" pitchFamily="34" charset="0"/>
                <a:cs typeface="Calibri Light" panose="020F0302020204030204" pitchFamily="34" charset="0"/>
              </a:rPr>
              <a:t>Birth through the end of 5 months</a:t>
            </a:r>
            <a:endParaRPr lang="en-US" dirty="0">
              <a:effectLst/>
              <a:latin typeface="Arial" panose="020B0604020202020204" pitchFamily="34" charset="0"/>
              <a:ea typeface="Calibri" panose="020F0502020204030204" pitchFamily="34" charset="0"/>
              <a:cs typeface="Times New Roman" panose="02020603050405020304" pitchFamily="18" charset="0"/>
            </a:endParaRPr>
          </a:p>
          <a:p>
            <a:pPr marL="514350" lvl="3" indent="-171450" algn="just">
              <a:buClr>
                <a:srgbClr val="002060"/>
              </a:buClr>
              <a:buFont typeface="Courier New" panose="02070309020205020404" pitchFamily="49" charset="0"/>
              <a:buChar char="o"/>
            </a:pPr>
            <a:r>
              <a:rPr lang="en-US" dirty="0">
                <a:effectLst/>
                <a:latin typeface="Calibri Light" panose="020F0302020204030204" pitchFamily="34" charset="0"/>
                <a:ea typeface="Calibri" panose="020F0502020204030204" pitchFamily="34" charset="0"/>
                <a:cs typeface="Calibri Light" panose="020F0302020204030204" pitchFamily="34" charset="0"/>
              </a:rPr>
              <a:t>6 months through the end of 11 months </a:t>
            </a:r>
            <a:endParaRPr lang="en-US"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1" indent="-171450" algn="just">
              <a:spcBef>
                <a:spcPts val="0"/>
              </a:spcBef>
              <a:spcAft>
                <a:spcPts val="0"/>
              </a:spcAft>
              <a:buFont typeface="Arial" panose="020B0604020202020204" pitchFamily="34" charset="0"/>
              <a:buChar char="•"/>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What is the only required food or beverage for infants between the ages of birth through the end of five months?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514350" lvl="2" indent="-171450" algn="just">
              <a:buClr>
                <a:srgbClr val="002060"/>
              </a:buClr>
              <a:buFont typeface="Courier New" panose="02070309020205020404" pitchFamily="49" charset="0"/>
              <a:buChar char="o"/>
            </a:pPr>
            <a:r>
              <a:rPr lang="en-US" dirty="0">
                <a:effectLst/>
                <a:latin typeface="Calibri Light" panose="020F0302020204030204" pitchFamily="34" charset="0"/>
                <a:ea typeface="Calibri" panose="020F0502020204030204" pitchFamily="34" charset="0"/>
                <a:cs typeface="Calibri Light" panose="020F0302020204030204" pitchFamily="34" charset="0"/>
              </a:rPr>
              <a:t>Breast milk or infant formula </a:t>
            </a:r>
            <a:endParaRPr lang="en-US"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1" indent="-171450" algn="just">
              <a:spcBef>
                <a:spcPts val="0"/>
              </a:spcBef>
              <a:spcAft>
                <a:spcPts val="0"/>
              </a:spcAft>
              <a:buFont typeface="Arial" panose="020B0604020202020204" pitchFamily="34" charset="0"/>
              <a:buChar char="•"/>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When can infants be introduced to solid foods?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514350" lvl="3" indent="-171450" algn="just">
              <a:buClr>
                <a:srgbClr val="002060"/>
              </a:buClr>
              <a:buFont typeface="Courier New" panose="02070309020205020404" pitchFamily="49" charset="0"/>
              <a:buChar char="o"/>
            </a:pPr>
            <a:r>
              <a:rPr lang="en-US" dirty="0">
                <a:effectLst/>
                <a:latin typeface="Calibri Light" panose="020F0302020204030204" pitchFamily="34" charset="0"/>
                <a:ea typeface="Calibri" panose="020F0502020204030204" pitchFamily="34" charset="0"/>
                <a:cs typeface="Calibri Light" panose="020F0302020204030204" pitchFamily="34" charset="0"/>
              </a:rPr>
              <a:t>When infants are developmentally ready to accept solid foods</a:t>
            </a:r>
            <a:endParaRPr lang="en-US" dirty="0">
              <a:effectLst/>
              <a:latin typeface="Arial" panose="020B0604020202020204" pitchFamily="34" charset="0"/>
              <a:ea typeface="Calibri" panose="020F0502020204030204" pitchFamily="34" charset="0"/>
              <a:cs typeface="Times New Roman" panose="02020603050405020304" pitchFamily="18" charset="0"/>
            </a:endParaRPr>
          </a:p>
          <a:p>
            <a:pPr marL="514350" lvl="3" indent="-171450" algn="just">
              <a:buClr>
                <a:srgbClr val="002060"/>
              </a:buClr>
              <a:buFont typeface="Courier New" panose="02070309020205020404" pitchFamily="49" charset="0"/>
              <a:buChar char="o"/>
            </a:pPr>
            <a:r>
              <a:rPr lang="en-US" dirty="0">
                <a:effectLst/>
                <a:latin typeface="Calibri Light" panose="020F0302020204030204" pitchFamily="34" charset="0"/>
                <a:ea typeface="Calibri" panose="020F0502020204030204" pitchFamily="34" charset="0"/>
                <a:cs typeface="Calibri Light" panose="020F0302020204030204" pitchFamily="34" charset="0"/>
              </a:rPr>
              <a:t>Before, at, or around 6 months</a:t>
            </a:r>
            <a:endParaRPr lang="en-US"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1" indent="-171450" algn="just">
              <a:spcBef>
                <a:spcPts val="0"/>
              </a:spcBef>
              <a:spcAft>
                <a:spcPts val="0"/>
              </a:spcAft>
              <a:buFont typeface="Arial" panose="020B0604020202020204" pitchFamily="34" charset="0"/>
              <a:buChar char="•"/>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When infants are first introduced to solid foods, which meal components are not allowed for a reimbursable meal or snack?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514350" marR="0" lvl="2" indent="-171450" algn="just">
              <a:spcBef>
                <a:spcPts val="0"/>
              </a:spcBef>
              <a:spcAft>
                <a:spcPts val="0"/>
              </a:spcAft>
              <a:buClr>
                <a:srgbClr val="002060"/>
              </a:buClr>
              <a:buFont typeface="Courier New" panose="02070309020205020404" pitchFamily="49" charset="0"/>
              <a:buChar char="o"/>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There are no restricted meal components when introducing solid foods. Infants may be served foods from all meal components as part of a reimbursable meal.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The basic changes to the actual infant meal pattern charts influence other updates to the meal pattern. Keep these changes in mind as we advance through this training. We will explore them more, along with strategies for implementation.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21</a:t>
            </a:fld>
            <a:endParaRPr lang="en-US"/>
          </a:p>
        </p:txBody>
      </p:sp>
    </p:spTree>
    <p:extLst>
      <p:ext uri="{BB962C8B-B14F-4D97-AF65-F5344CB8AC3E}">
        <p14:creationId xmlns:p14="http://schemas.microsoft.com/office/powerpoint/2010/main" val="7016994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Breastmilk and Infant Formula</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Now that we have explored the basic changes to the infant meal pattern charts, let’s explore the updated requirements, as well as some requirements that remain the same, for breast milk and infant formula.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As previously mentioned, breast milk is generally the best source of nutrients for healthy growth and development. Due to the many benefits of breast milk, t</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he updated requirements encourage and promote breastfeeding in two key ways. First, you may continue to claim infant meals for reimbursement when a parent or guardian supplies expressed breast milk (milk that is produced and expelled from the breast) for their infant and you feed the infant the expressed milk. Second, you may claim reimbursement for meals when a mother breastfeeds her infant at the child care facility.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22</a:t>
            </a:fld>
            <a:endParaRPr lang="en-US"/>
          </a:p>
        </p:txBody>
      </p:sp>
    </p:spTree>
    <p:extLst>
      <p:ext uri="{BB962C8B-B14F-4D97-AF65-F5344CB8AC3E}">
        <p14:creationId xmlns:p14="http://schemas.microsoft.com/office/powerpoint/2010/main" val="3964021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Serving Expressed Breast Milk</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Focusing on serving expressed breast milk first, there may be times when an infant does not consume the entire serving. For example, some breastfed infants consume less than the minimum serving size of breast milk for each feeding. In these situations, you may offer infants less than the minimum serving size of breast milk. However, you must offer the additional</a:t>
            </a:r>
            <a:r>
              <a:rPr lang="en-US" sz="1200" dirty="0">
                <a:effectLst/>
                <a:latin typeface="Arial" panose="020B0604020202020204" pitchFamily="34" charset="0"/>
                <a:ea typeface="Calibri" panose="020F0502020204030204" pitchFamily="34" charset="0"/>
                <a:cs typeface="Times New Roman" panose="02020603050405020304" pitchFamily="18"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expressed breast milk later, if the infant will consume more, for a reimbursable meal.</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Although not new, it is important to note you should always feed infants on demand and not on a strict schedule. Feed infants during a span of time, consistent with their eating habits. In addition, avoid force-feeding infants, as this may cause them to consume more than they need.</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23</a:t>
            </a:fld>
            <a:endParaRPr lang="en-US"/>
          </a:p>
        </p:txBody>
      </p:sp>
    </p:spTree>
    <p:extLst>
      <p:ext uri="{BB962C8B-B14F-4D97-AF65-F5344CB8AC3E}">
        <p14:creationId xmlns:p14="http://schemas.microsoft.com/office/powerpoint/2010/main" val="1736227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Breastfeeding On-Site</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As previously mentioned, you may claim reimbursement for meals when a mother breastfeeds her infant at the child care site. A great way to encourage mothers to breastfeed on-site is to establish a private, comfortable, and sanitary area.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Mothers may choose to breastfeed their infant in the designated area or in a different area on-site. For example, a mother chooses to breastfeed in her car or in a private office because the established area is in use. This meal is still reimbursable as long as she is on-site while breastfeeding.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24</a:t>
            </a:fld>
            <a:endParaRPr lang="en-US"/>
          </a:p>
        </p:txBody>
      </p:sp>
    </p:spTree>
    <p:extLst>
      <p:ext uri="{BB962C8B-B14F-4D97-AF65-F5344CB8AC3E}">
        <p14:creationId xmlns:p14="http://schemas.microsoft.com/office/powerpoint/2010/main" val="1842168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a:xfrm>
            <a:off x="240030" y="3291839"/>
            <a:ext cx="6389370" cy="5480829"/>
          </a:xfrm>
        </p:spPr>
        <p:txBody>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Documenting On-site Breastfeeding</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You may be wondering, how do you document when a mother breastfeeds on-site or will this update pose additional paperwork? The great news about documentation and on-site breastfeeding is there are several ways to demonstrate compliance with this update.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It is not a requirement to measure and record the amount of breast milk a mother breastfeeds her infant. You may simply write on the menu or meal count form: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gn="just">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“Infant was offered breast milk”</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lgn="just">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“Breastfed on-site” </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lgn="just">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“Mother on-site” </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It is important to note that State agencies have the authority to determine what is appropriate documentation to demonstrate compliance with the meal pattern requirements. For additional information on the best way to meet documentation requirements, contact your State agency.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NOTE TO INSTRUCTOR: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gn="just">
              <a:spcBef>
                <a:spcPts val="0"/>
              </a:spcBef>
              <a:spcAft>
                <a:spcPts val="0"/>
              </a:spcAft>
              <a:buClr>
                <a:srgbClr val="002060"/>
              </a:buClr>
              <a:buFont typeface="+mj-lt"/>
              <a:buAutoNum type="arabicPeriod"/>
            </a:pP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If you have State agency staff in your training, you may wish to tell them that they may choose to update existing forms to document when a mother breastfeeds her infant on-site as a way to reduce the need for additional paperwork.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gn="just">
              <a:spcBef>
                <a:spcPts val="0"/>
              </a:spcBef>
              <a:spcAft>
                <a:spcPts val="0"/>
              </a:spcAft>
              <a:buClr>
                <a:srgbClr val="002060"/>
              </a:buClr>
              <a:buFont typeface="+mj-lt"/>
              <a:buAutoNum type="arabicPeriod"/>
            </a:pP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If you are State agency staff, you may wish to describe your State’s infant meal documentation requirements.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25</a:t>
            </a:fld>
            <a:endParaRPr lang="en-US"/>
          </a:p>
        </p:txBody>
      </p:sp>
    </p:spTree>
    <p:extLst>
      <p:ext uri="{BB962C8B-B14F-4D97-AF65-F5344CB8AC3E}">
        <p14:creationId xmlns:p14="http://schemas.microsoft.com/office/powerpoint/2010/main" val="2019112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Iron-Fortified Infant Formula</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When infants are not breastfed or they need a supplement for breast milk, iron-fortified infant formula is the best alternative. Iron is an important nutrient for infants during their first year because it supports healthy brain development and growth.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infant meal pattern requirements allow an infant, younger than 12 months, to be served iron-fortified formula, breast milk, or a combination of both. Therefore, if a mother chooses not to breastfeed or is unable to produce enough breast milk to satisfy the infant, serve iron-fortified formula. In this case, always have a conversation with the parent or guardian regarding the program requirements to ensure that they understand and are in agreement with serving the formula.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26</a:t>
            </a:fld>
            <a:endParaRPr lang="en-US"/>
          </a:p>
        </p:txBody>
      </p:sp>
    </p:spTree>
    <p:extLst>
      <p:ext uri="{BB962C8B-B14F-4D97-AF65-F5344CB8AC3E}">
        <p14:creationId xmlns:p14="http://schemas.microsoft.com/office/powerpoint/2010/main" val="27287664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Supplying Formula</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All child care programs must continue to offer a minimum of one type of iron-fortified infant formula. Also, the selected formula must be regulated by the Food and Drug Administration (FDA) to be creditable in the CACFP.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great news is any formula marketed or purchased in a store in the U.S. is regulated by the FDA. However, if you purchase an infant formula outside of the U.S., such as thru an online store with vendors in other countries, it may not be regulated by the FDA. In these cases, the formula may not credit in the CACFP.</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You can find more information on selecting creditable infant formula on the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Creditable Infant Formula</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handout in your Participant’s Workbook.</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27</a:t>
            </a:fld>
            <a:endParaRPr lang="en-US"/>
          </a:p>
        </p:txBody>
      </p:sp>
    </p:spTree>
    <p:extLst>
      <p:ext uri="{BB962C8B-B14F-4D97-AF65-F5344CB8AC3E}">
        <p14:creationId xmlns:p14="http://schemas.microsoft.com/office/powerpoint/2010/main" val="3274213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Serving Formula</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When serving formula, some infants may not consume the entire serving. However, if you offer the minimum serving size, the meal is reimbursable. This is true for any food or beverage served to all participants (infant, children, and adults) in the CACFP. A participant does not need to consume the minimum serving size of a food component for the meal to be reimbursable.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In situations where there are leftovers, always properly store them based on your local health and safety requirements.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28</a:t>
            </a:fld>
            <a:endParaRPr lang="en-US"/>
          </a:p>
        </p:txBody>
      </p:sp>
    </p:spTree>
    <p:extLst>
      <p:ext uri="{BB962C8B-B14F-4D97-AF65-F5344CB8AC3E}">
        <p14:creationId xmlns:p14="http://schemas.microsoft.com/office/powerpoint/2010/main" val="562414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a:xfrm>
            <a:off x="695008" y="3313355"/>
            <a:ext cx="5560060" cy="5459313"/>
          </a:xfrm>
        </p:spPr>
        <p:txBody>
          <a:bodyPr/>
          <a:lstStyle/>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Disabilities and Modifications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Due to a disability, some infants may not be able to consume breast milk or iron-fortified infant formulas, as well as other foods outlined in the meal pattern. In these situations, you must make reasonable accommodations.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In addition to working with your State agencies for making reasonable accommodations, there are two key policies memos that feature information on meeting the needs of infants requiring modified meals.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CACFP 14-2017 Modifications to Accommodate Disabilities in the Child and Adult Care Food Program and Summer Food Service Program</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CACFP 06-2017 Feeding Infants and Meal Pattern Requirements in the Child and Adult Care Food Program; Questions and Answers</a:t>
            </a:r>
          </a:p>
          <a:p>
            <a:pPr marL="0" marR="0">
              <a:spcBef>
                <a:spcPts val="0"/>
              </a:spcBef>
              <a:spcAft>
                <a:spcPts val="0"/>
              </a:spcAft>
            </a:pPr>
            <a:endParaRPr lang="en-US" sz="1200" dirty="0">
              <a:effectLst/>
              <a:latin typeface="Calibri Light" panose="020F03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You can find the link to these memos on the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Training Resources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handout in the Appendix of your Participant’s Workbook. For additional information, always refer to your State agency or sponsoring organization.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29</a:t>
            </a:fld>
            <a:endParaRPr lang="en-US"/>
          </a:p>
        </p:txBody>
      </p:sp>
    </p:spTree>
    <p:extLst>
      <p:ext uri="{BB962C8B-B14F-4D97-AF65-F5344CB8AC3E}">
        <p14:creationId xmlns:p14="http://schemas.microsoft.com/office/powerpoint/2010/main" val="37992657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Medical Statements</a:t>
            </a:r>
            <a:endParaRPr lang="en-US" sz="1200" b="1" u="none"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endParaRPr>
          </a:p>
          <a:p>
            <a:pPr marL="0" marR="0" algn="l">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SAY:</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br>
              <a:rPr lang="en-US" sz="1200" dirty="0">
                <a:effectLst/>
                <a:latin typeface="Calibri Light" panose="020F0302020204030204" pitchFamily="34" charset="0"/>
                <a:ea typeface="Calibri" panose="020F0502020204030204" pitchFamily="34" charset="0"/>
                <a:cs typeface="Times New Roman" panose="02020603050405020304" pitchFamily="18" charset="0"/>
              </a:rPr>
            </a:b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medical statement is an essential tool for serving reimbursable meals to those requiring modifications. In many cases, disabilities can be managed within the meal pattern requirements when a well-planned variety of nutritious foods is available to participants. For example, an infant is allergic to apples; you could work with the parents to identify an alternative food, such as oranges. In these cases, a medical statement is not required for meal modifications that meet the meal pattern requirements.</a:t>
            </a:r>
            <a:r>
              <a:rPr lang="en-US" sz="1200" dirty="0">
                <a:effectLst/>
                <a:latin typeface="Arial" panose="020B0604020202020204" pitchFamily="34" charset="0"/>
                <a:ea typeface="Calibri" panose="020F0502020204030204" pitchFamily="34" charset="0"/>
                <a:cs typeface="Times New Roman" panose="02020603050405020304" pitchFamily="18" charset="0"/>
              </a:rPr>
              <a:t> </a:t>
            </a: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However, a medical statement is required when the accommodation calls for serving a specific food or an entire meal that does not meet the meal pattern requirements. For example, if an infant’s disability is an infant formula that is not iron-fortified, a medical statement is required for reimbursement. In these situations, request a written medical statement, signed by a </a:t>
            </a:r>
            <a:r>
              <a:rPr lang="en-US" sz="1800" u="none" dirty="0">
                <a:solidFill>
                  <a:srgbClr val="008080"/>
                </a:solidFill>
                <a:effectLst/>
                <a:latin typeface="Calibri" panose="020F0502020204030204" pitchFamily="34" charset="0"/>
                <a:ea typeface="Calibri" panose="020F0502020204030204" pitchFamily="34" charset="0"/>
                <a:cs typeface="Times New Roman" panose="02020603050405020304" pitchFamily="18" charset="0"/>
              </a:rPr>
              <a:t>State licensed healthcare professional (an individual authorized to write medical prescriptions under State law) or registered dietitian.</a:t>
            </a:r>
            <a:endParaRPr lang="en-US" sz="1200" u="none"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30</a:t>
            </a:fld>
            <a:endParaRPr lang="en-US"/>
          </a:p>
        </p:txBody>
      </p:sp>
    </p:spTree>
    <p:extLst>
      <p:ext uri="{BB962C8B-B14F-4D97-AF65-F5344CB8AC3E}">
        <p14:creationId xmlns:p14="http://schemas.microsoft.com/office/powerpoint/2010/main" val="40105852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Medical Statements – What to Look For?</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Arial" panose="020B060402020202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200" dirty="0">
                <a:effectLst/>
                <a:latin typeface="Calibri Light" panose="020F0302020204030204" pitchFamily="34" charset="0"/>
                <a:ea typeface="Calibri" panose="020F0502020204030204" pitchFamily="34" charset="0"/>
                <a:cs typeface="Arial" panose="020B0604020202020204" pitchFamily="34" charset="0"/>
              </a:rPr>
              <a:t>A medical statement should feature two key factors: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Enough information about the participant’s disability to allow you to understand how it affects their diet</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Recommends alternate food items to ensure you know just what you can serve to the participant</a:t>
            </a:r>
          </a:p>
          <a:p>
            <a:pPr marL="0" marR="0" indent="0">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Arial" panose="020B0604020202020204" pitchFamily="34" charset="0"/>
              </a:rPr>
              <a:t>Once you receive</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 medical statement, review it carefully to make sure that it provides the necessary information for meeting the needs of those requiring meal modifications. If it does not, request additional information to ensure you know how to best meet the needs of those requiring modifications. In addition, always keep all medical statements on file in your facility. </a:t>
            </a: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31</a:t>
            </a:fld>
            <a:endParaRPr lang="en-US"/>
          </a:p>
        </p:txBody>
      </p:sp>
    </p:spTree>
    <p:extLst>
      <p:ext uri="{BB962C8B-B14F-4D97-AF65-F5344CB8AC3E}">
        <p14:creationId xmlns:p14="http://schemas.microsoft.com/office/powerpoint/2010/main" val="29514514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Activity: Pair and Share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DO:</a:t>
            </a:r>
            <a:r>
              <a:rPr lang="en-US" sz="1200" b="1" dirty="0">
                <a:solidFill>
                  <a:srgbClr val="FFFFFF"/>
                </a:solidFill>
                <a:effectLst/>
                <a:latin typeface="Calibri Light" panose="020F0302020204030204" pitchFamily="34" charset="0"/>
                <a:ea typeface="Calibri" panose="020F0502020204030204" pitchFamily="34" charset="0"/>
                <a:cs typeface="Calibri" panose="020F0502020204030204" pitchFamily="34" charset="0"/>
              </a:rPr>
              <a:t>(Workbook Activity): Pair and Share</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Purpose: The purpose of this activity is to ensure participants have the opportunity to summarize key requirements and how to apply the information.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Materials Needed: Discussion Highlights: Pair and Share and a pencil or pen</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Time: 5–10 minutes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Instructions: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28600" marR="0" lvl="0" indent="-228600">
              <a:spcBef>
                <a:spcPts val="0"/>
              </a:spcBef>
              <a:spcAft>
                <a:spcPts val="0"/>
              </a:spcAft>
              <a:buClr>
                <a:srgbClr val="002060"/>
              </a:buClr>
              <a:buSzPts val="1200"/>
              <a:buFont typeface="+mj-lt"/>
              <a:buAutoNum type="arabicPeriod"/>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SAY:</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Now that we have reviewed the requirements for breast milk and formula for the infant meal pattern requirements, let’s review what you learned. Turn to your neighbor and summarize at least two key requirements for breast milk and infant formula, and how you will apply this information.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28600" marR="0" lvl="0" indent="-228600">
              <a:spcBef>
                <a:spcPts val="0"/>
              </a:spcBef>
              <a:spcAft>
                <a:spcPts val="0"/>
              </a:spcAft>
              <a:buClr>
                <a:srgbClr val="002060"/>
              </a:buClr>
              <a:buSzPts val="1200"/>
              <a:buFont typeface="+mj-lt"/>
              <a:buAutoNum type="arabicPeriod"/>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DO:</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Allow 3-5 minutes for participants to share and then, ask volunteers to share their responses. Refer participants to the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Pair and Share</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worksheet in their Participant’s Workbook to list any key points noted during the discussion.</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FEEDBACK:</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There are no right or wrong answers for this activity. However, some potential responses might include those noted in the following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Answer Key: Pair and Share</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32</a:t>
            </a:fld>
            <a:endParaRPr lang="en-US"/>
          </a:p>
        </p:txBody>
      </p:sp>
    </p:spTree>
    <p:extLst>
      <p:ext uri="{BB962C8B-B14F-4D97-AF65-F5344CB8AC3E}">
        <p14:creationId xmlns:p14="http://schemas.microsoft.com/office/powerpoint/2010/main" val="29753460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lvl="0" indent="0" algn="l"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panose="020F0502020204030204" pitchFamily="34" charset="0"/>
              </a:rPr>
              <a:t>SHOW SLIDE: </a:t>
            </a:r>
            <a:r>
              <a:rPr kumimoji="0" lang="en-US" sz="1200" b="1" i="0" u="sng"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panose="020F0502020204030204" pitchFamily="34" charset="0"/>
              </a:rPr>
              <a:t>Break 1  </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panose="020F0502020204030204" pitchFamily="34" charset="0"/>
              </a:rPr>
              <a:t>DO:</a:t>
            </a:r>
          </a:p>
          <a:p>
            <a:pPr marL="0" marR="0" lvl="0" indent="0" algn="l"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panose="020F0502020204030204" pitchFamily="34" charset="0"/>
              </a:rPr>
              <a:t>Break 1</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Calibri" panose="020F0502020204030204" pitchFamily="34" charset="0"/>
                <a:cs typeface="Times New Roman" panose="02020603050405020304" pitchFamily="18" charset="0"/>
              </a:rPr>
              <a:t>Time: 10-15 minutes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panose="020F0502020204030204" pitchFamily="34" charset="0"/>
              </a:rPr>
              <a:t>Instructions: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228600" marR="0" lvl="0" indent="-228600">
              <a:spcBef>
                <a:spcPts val="0"/>
              </a:spcBef>
              <a:spcAft>
                <a:spcPts val="0"/>
              </a:spcAft>
              <a:buClr>
                <a:srgbClr val="002060"/>
              </a:buClr>
              <a:buSzPts val="1200"/>
              <a:buFont typeface="+mj-lt"/>
              <a:buAutoNum type="arabicPeriod"/>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SAY:</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Let’s take a 10-minute break. Be back at </a:t>
            </a:r>
            <a:r>
              <a:rPr lang="en-US" sz="1200"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(time)</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Remember, the restrooms are located </a:t>
            </a:r>
            <a:r>
              <a:rPr lang="en-US" sz="1200"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(state location)</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p>
          <a:p>
            <a:pPr marL="228600" marR="0" lvl="0" indent="-228600">
              <a:spcBef>
                <a:spcPts val="0"/>
              </a:spcBef>
              <a:spcAft>
                <a:spcPts val="0"/>
              </a:spcAft>
              <a:buClr>
                <a:srgbClr val="002060"/>
              </a:buClr>
              <a:buSzPts val="1200"/>
              <a:buFont typeface="+mj-lt"/>
              <a:buAutoNum type="arabicPeriod"/>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DO:</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Review any questions on the Bike Rack. After the break, respond to any posing questions. </a:t>
            </a:r>
          </a:p>
        </p:txBody>
      </p:sp>
      <p:sp>
        <p:nvSpPr>
          <p:cNvPr id="4" name="Slide Number Placeholder 3"/>
          <p:cNvSpPr>
            <a:spLocks noGrp="1"/>
          </p:cNvSpPr>
          <p:nvPr>
            <p:ph type="sldNum" sz="quarter" idx="10"/>
          </p:nvPr>
        </p:nvSpPr>
        <p:spPr/>
        <p:txBody>
          <a:bodyPr/>
          <a:lstStyle/>
          <a:p>
            <a:fld id="{7F12D865-8CAA-40FE-8C08-C7D45694731E}" type="slidenum">
              <a:rPr lang="en-US" smtClean="0"/>
              <a:t>33</a:t>
            </a:fld>
            <a:endParaRPr lang="en-US"/>
          </a:p>
        </p:txBody>
      </p:sp>
    </p:spTree>
    <p:extLst>
      <p:ext uri="{BB962C8B-B14F-4D97-AF65-F5344CB8AC3E}">
        <p14:creationId xmlns:p14="http://schemas.microsoft.com/office/powerpoint/2010/main" val="13131643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indent="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Developmental Readiness</a:t>
            </a:r>
            <a:b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SAY: </a:t>
            </a:r>
            <a:endPar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Introducing solid foods is a very important step for infants, parents, and guardians. It is vital that infants are developmentally ready for solid foods before introducing them. As previously mentioned, infants will be developmentally ready to accept solid foods before, at, or after 6 months of age.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By </a:t>
            </a:r>
            <a:r>
              <a:rPr lang="en-US" sz="1200" dirty="0">
                <a:effectLst/>
                <a:latin typeface="Calibri Light" panose="020F0302020204030204" pitchFamily="34" charset="0"/>
                <a:ea typeface="Calibri" panose="020F0502020204030204" pitchFamily="34" charset="0"/>
                <a:cs typeface="Calibri Light" panose="020F0302020204030204" pitchFamily="34" charset="0"/>
              </a:rPr>
              <a:t>7 or 8 months of age, most infants should consume solid foods from all food groups. However, infants develop at their own rate. This means if an 8-month-old is not developmentally ready for solid foods, the meal or snack is still reimbursable providing you serve the minimum serving size (6–8 fluid ounces) for breast milk or infant formula.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34</a:t>
            </a:fld>
            <a:endParaRPr lang="en-US"/>
          </a:p>
        </p:txBody>
      </p:sp>
    </p:spTree>
    <p:extLst>
      <p:ext uri="{BB962C8B-B14F-4D97-AF65-F5344CB8AC3E}">
        <p14:creationId xmlns:p14="http://schemas.microsoft.com/office/powerpoint/2010/main" val="10598599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Parent Communication</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It is important to consult with parents or guardians about when and what solid foods to introduce to their infant. This approach helps to ensure that all newly introduced foods are appropriate for each infant and consistent with their eating habits.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There are three key topics you may wish to discuss with parents: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The</a:t>
            </a:r>
            <a:r>
              <a:rPr lang="en-US" sz="1200" i="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American Academy of Pediatrics</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(AAP) developmental readiness guidelines</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Optional written statement </a:t>
            </a:r>
          </a:p>
          <a:p>
            <a:pPr marL="171450" marR="0" lvl="0" indent="-171450">
              <a:spcBef>
                <a:spcPts val="0"/>
              </a:spcBef>
              <a:spcAft>
                <a:spcPts val="0"/>
              </a:spcAft>
              <a:buClr>
                <a:srgbClr val="002060"/>
              </a:buClr>
              <a:buSzPts val="12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Approved food components </a:t>
            </a: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Let’s review each of these topics in details.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35</a:t>
            </a:fld>
            <a:endParaRPr lang="en-US"/>
          </a:p>
        </p:txBody>
      </p:sp>
    </p:spTree>
    <p:extLst>
      <p:ext uri="{BB962C8B-B14F-4D97-AF65-F5344CB8AC3E}">
        <p14:creationId xmlns:p14="http://schemas.microsoft.com/office/powerpoint/2010/main" val="40431769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American Academy of Pediatrics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First, the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American Academy of Pediatrics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(AAP) is the leading authority for children’s development and nutrition needs from birth through 23 months of age. They found that there is no direct signal to determine when an infant is developmentally ready to accept solid foods. However, the AAP provides these guidelines to help determine when an infant is developmentally ready to accept solid foods.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When communicating with parents and guardians about developmental readiness, you may wish to use the AAP’s developmental readiness guidelines. These guidelines state that an infant may be developmentally ready to accept solid foods when he or she:</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nSpc>
                <a:spcPts val="1800"/>
              </a:lnSpc>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is able to sit in a high chair, feeding seat, or infant seat with good head control;</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lnSpc>
                <a:spcPts val="1800"/>
              </a:lnSpc>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opens their mouth when food comes their way. The infant may watch others eat, reach for food, and seem eager to be fed;</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lnSpc>
                <a:spcPts val="1800"/>
              </a:lnSpc>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moves food from a spoon into the throat; and</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lnSpc>
                <a:spcPts val="1800"/>
              </a:lnSpc>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doubles in weight.</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You can find more information on the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Developmental Readiness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handout in your Participant’s Workbook.</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36</a:t>
            </a:fld>
            <a:endParaRPr lang="en-US"/>
          </a:p>
        </p:txBody>
      </p:sp>
    </p:spTree>
    <p:extLst>
      <p:ext uri="{BB962C8B-B14F-4D97-AF65-F5344CB8AC3E}">
        <p14:creationId xmlns:p14="http://schemas.microsoft.com/office/powerpoint/2010/main" val="1058841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Optional Written Statement </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b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b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b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b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Next, there is the optional written statement for infant meals.  The updated requirements recommend a written statement from parents or guardians, outlining when and which solid foods to serve to their infant. Although not a requirement, this optional statement will help you to know what to do to meet the needs of the infants and follow the preferences of the parents and guardians.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ASK: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How many of you use infant statements in your program? How does it help you?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DO: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Allow participants to respond and then, advance to the next slide.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37</a:t>
            </a:fld>
            <a:endParaRPr lang="en-US"/>
          </a:p>
        </p:txBody>
      </p:sp>
    </p:spTree>
    <p:extLst>
      <p:ext uri="{BB962C8B-B14F-4D97-AF65-F5344CB8AC3E}">
        <p14:creationId xmlns:p14="http://schemas.microsoft.com/office/powerpoint/2010/main" val="31013527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Meal Components </a:t>
            </a:r>
            <a:b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b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Last, discuss the total meal components parents or guardians may provide for a reimbursable meal.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Previously, a parent or guardian could provide all, but one component and the meal would be reimbursable. However, the updated requirements allow parents and guardians to provide only one meal component for a reimbursable infant meal. As the operator, you must provide the remaining components for meals and snacks.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38</a:t>
            </a:fld>
            <a:endParaRPr lang="en-US"/>
          </a:p>
        </p:txBody>
      </p:sp>
    </p:spTree>
    <p:extLst>
      <p:ext uri="{BB962C8B-B14F-4D97-AF65-F5344CB8AC3E}">
        <p14:creationId xmlns:p14="http://schemas.microsoft.com/office/powerpoint/2010/main" val="34813232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ct val="1000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Single Meal Component </a:t>
            </a:r>
            <a:b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b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To meet this requirement, the single item must be creditable and, in the minimum, serving size. For example, if a mother provides green beans in the minimum serving size on the days in which black beans are served at lunch the green beans will credit toward a reimbursable meal.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On the other hand, the meal or snack is not reimbursable if a parent or guardian chooses to provide:</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nSpc>
                <a:spcPct val="100000"/>
              </a:lnSpc>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two or more components, </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lnSpc>
                <a:spcPct val="100000"/>
              </a:lnSpc>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less than the minimum serving sizes, or</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lnSpc>
                <a:spcPct val="100000"/>
              </a:lnSpc>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Calibri" panose="020F0502020204030204" pitchFamily="34" charset="0"/>
              </a:rPr>
              <a:t>a non-creditable food item.</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39</a:t>
            </a:fld>
            <a:endParaRPr lang="en-US"/>
          </a:p>
        </p:txBody>
      </p:sp>
    </p:spTree>
    <p:extLst>
      <p:ext uri="{BB962C8B-B14F-4D97-AF65-F5344CB8AC3E}">
        <p14:creationId xmlns:p14="http://schemas.microsoft.com/office/powerpoint/2010/main" val="12367480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Additional Questions</a:t>
            </a: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ASK: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In addition to these topics, are there any other topics you may wish to discuss with parents or guardians?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Allow participants to respond and then, advance to the next slide.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40</a:t>
            </a:fld>
            <a:endParaRPr lang="en-US"/>
          </a:p>
        </p:txBody>
      </p:sp>
    </p:spTree>
    <p:extLst>
      <p:ext uri="{BB962C8B-B14F-4D97-AF65-F5344CB8AC3E}">
        <p14:creationId xmlns:p14="http://schemas.microsoft.com/office/powerpoint/2010/main" val="19518578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Introducing Solid Food(s)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Calibri Light" panose="020F0302020204030204" pitchFamily="34" charset="0"/>
              </a:rPr>
              <a:t>﻿</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Once an infant is developmentally ready to accept solid foods and you have communicated with the parents, you must offer the food to the infant. Begin by gradually introducing solid foods, one at a time, and over the course of a few days. It may be appropriate to offer a solid food at only one meal per day when an infant is just starting to eat them.  Also, it is not necessary to offer an infant a solid meal component at every meal or snack, such as vegetables and fruits, until the infant has established a tolerance for that meal component.</a:t>
            </a:r>
            <a:r>
              <a:rPr lang="en-US" sz="1200" dirty="0">
                <a:effectLst/>
                <a:latin typeface="Arial" panose="020B0604020202020204" pitchFamily="34" charset="0"/>
                <a:ea typeface="Calibri" panose="020F0502020204030204" pitchFamily="34" charset="0"/>
                <a:cs typeface="Times New Roman" panose="02020603050405020304" pitchFamily="18" charset="0"/>
              </a:rPr>
              <a:t>  </a:t>
            </a:r>
          </a:p>
          <a:p>
            <a:pPr marL="0" marR="0">
              <a:lnSpc>
                <a:spcPts val="1800"/>
              </a:lnSpc>
              <a:spcBef>
                <a:spcPts val="0"/>
              </a:spcBef>
              <a:spcAft>
                <a:spcPts val="0"/>
              </a:spcAft>
            </a:pPr>
            <a:r>
              <a:rPr lang="en-US" sz="1200" dirty="0">
                <a:effectLst/>
                <a:latin typeface="Arial" panose="020B0604020202020204" pitchFamily="34" charset="0"/>
                <a:ea typeface="Calibri" panose="020F0502020204030204" pitchFamily="34" charset="0"/>
                <a:cs typeface="Times New Roman" panose="02020603050405020304" pitchFamily="18" charset="0"/>
              </a:rPr>
              <a:t> </a:t>
            </a: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As previously mentioned, the meal is reimbursable as long as it consistent with the eating habits of the infant.</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41</a:t>
            </a:fld>
            <a:endParaRPr lang="en-US"/>
          </a:p>
        </p:txBody>
      </p:sp>
    </p:spTree>
    <p:extLst>
      <p:ext uri="{BB962C8B-B14F-4D97-AF65-F5344CB8AC3E}">
        <p14:creationId xmlns:p14="http://schemas.microsoft.com/office/powerpoint/2010/main" val="30207991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ct val="1000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Introducing Solid Food(s) (cont.)</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dirty="0">
                <a:effectLst/>
                <a:latin typeface="Calibri Light" panose="020F0302020204030204" pitchFamily="34" charset="0"/>
                <a:ea typeface="Calibri" panose="020F0502020204030204" pitchFamily="34" charset="0"/>
                <a:cs typeface="Verdana" panose="020B0604030504040204" pitchFamily="34" charset="0"/>
              </a:rPr>
              <a:t>In addition to gradual introduction, here are a few other measures for ensuring infants have the best experiences when consuming solid foods.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nSpc>
                <a:spcPct val="100000"/>
              </a:lnSpc>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Prepare foods in the right texture and consistency, appropriate for the age and development of each infant; and</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lnSpc>
                <a:spcPct val="100000"/>
              </a:lnSpc>
              <a:spcBef>
                <a:spcPts val="0"/>
              </a:spcBef>
              <a:spcAft>
                <a:spcPts val="0"/>
              </a:spcAft>
              <a:buClr>
                <a:srgbClr val="002060"/>
              </a:buClr>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Observe each infant closely for reactions after feeding a new food. If there is a reaction, stop feeding the food and discuss this with the parents or guardians. Consult with the parents or guardians, who should contact their baby’s doctor, before introducing that food in the future.</a:t>
            </a:r>
            <a:endParaRPr lang="en-US" sz="12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For additional ways to introduce solid foods to infants, refer to the Feeding Infants: A Guide for Use in the Child Nutrition Programs.  You can find a link to this resource listed on the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Training Resources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handout in the Appendix of your Participant’s Workbook.</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42</a:t>
            </a:fld>
            <a:endParaRPr lang="en-US"/>
          </a:p>
        </p:txBody>
      </p:sp>
    </p:spTree>
    <p:extLst>
      <p:ext uri="{BB962C8B-B14F-4D97-AF65-F5344CB8AC3E}">
        <p14:creationId xmlns:p14="http://schemas.microsoft.com/office/powerpoint/2010/main" val="30897776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ct val="1000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Activity: Apply in Three</a:t>
            </a: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DO:</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b="1" dirty="0">
                <a:solidFill>
                  <a:srgbClr val="FFFFFF"/>
                </a:solidFill>
                <a:effectLst/>
                <a:latin typeface="Calibri Light" panose="020F0302020204030204" pitchFamily="34" charset="0"/>
                <a:ea typeface="Calibri" panose="020F0502020204030204" pitchFamily="34" charset="0"/>
                <a:cs typeface="Calibri" panose="020F0502020204030204" pitchFamily="34" charset="0"/>
              </a:rPr>
              <a:t>(Workbook Activity): Apply in Three  </a:t>
            </a:r>
            <a:endParaRPr lang="en-US" sz="1200" b="1" dirty="0">
              <a:solidFill>
                <a:srgbClr val="FFFFFF"/>
              </a:solidFill>
              <a:effectLst/>
              <a:latin typeface="Verdana" panose="020B0604030504040204" pitchFamily="34"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Purpose: The purpose of this activity is to ensure participants identify the most important information from this section of the training.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Materials Needed: Apply in Three worksheet, pen or pencil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Time: 5–10 minutes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Instructions:</a:t>
            </a:r>
            <a:endParaRPr lang="en-US" sz="1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nSpc>
                <a:spcPct val="100000"/>
              </a:lnSpc>
              <a:spcBef>
                <a:spcPts val="0"/>
              </a:spcBef>
              <a:spcAft>
                <a:spcPts val="0"/>
              </a:spcAft>
              <a:buClr>
                <a:srgbClr val="002060"/>
              </a:buClr>
              <a:buSzPts val="1200"/>
              <a:buFont typeface="+mj-lt"/>
              <a:buAutoNum type="arabicPeriod"/>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SAY:</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Now that we have explored the updated requirements for developmental readiness, let’s complete an activity that allows you to apply what you learned. Turn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to the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Apply in Three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worksheet in your Participant’s Workbook. Write at least three things you learned about supporting developmental readiness and how to apply this information in your child care setting. Once you have finished, find someone from a different group and share your strategies.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nSpc>
                <a:spcPct val="100000"/>
              </a:lnSpc>
              <a:spcBef>
                <a:spcPts val="0"/>
              </a:spcBef>
              <a:spcAft>
                <a:spcPts val="0"/>
              </a:spcAft>
              <a:buClr>
                <a:srgbClr val="002060"/>
              </a:buClr>
              <a:buSzPts val="1200"/>
              <a:buFont typeface="+mj-lt"/>
              <a:buAutoNum type="arabicPeriod"/>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DO:</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Allow 3–5 minutes for participants to complete this activity. Then, request volunteers to share their responses.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FEEDBACK:</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There are no right or wrong answers for this activity. However, some potential responses might include those noted in the following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Answer Key:</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Apply in Three</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43</a:t>
            </a:fld>
            <a:endParaRPr lang="en-US"/>
          </a:p>
        </p:txBody>
      </p:sp>
    </p:spTree>
    <p:extLst>
      <p:ext uri="{BB962C8B-B14F-4D97-AF65-F5344CB8AC3E}">
        <p14:creationId xmlns:p14="http://schemas.microsoft.com/office/powerpoint/2010/main" val="34403976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lvl="0" indent="0" algn="l"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panose="020F0502020204030204" pitchFamily="34" charset="0"/>
              </a:rPr>
              <a:t>SHOW SLIDE: </a:t>
            </a:r>
            <a:r>
              <a:rPr kumimoji="0" lang="en-US" sz="1200" b="1" i="0" u="sng"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panose="020F0502020204030204" pitchFamily="34" charset="0"/>
              </a:rPr>
              <a:t>Break 2  </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panose="020F0502020204030204" pitchFamily="34" charset="0"/>
              </a:rPr>
              <a:t>DO:</a:t>
            </a:r>
          </a:p>
          <a:p>
            <a:pPr marL="0" marR="0" lvl="0" indent="0" algn="l"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panose="020F0502020204030204" pitchFamily="34" charset="0"/>
              </a:rPr>
              <a:t>Break 2</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Calibri" panose="020F0502020204030204" pitchFamily="34" charset="0"/>
                <a:cs typeface="Times New Roman" panose="02020603050405020304" pitchFamily="18" charset="0"/>
              </a:rPr>
              <a:t>Time: 10-15 minutes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Calibri" panose="020F0502020204030204" pitchFamily="34" charset="0"/>
              </a:rPr>
              <a:t>Instructions: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228600" marR="0" lvl="0" indent="-228600">
              <a:spcBef>
                <a:spcPts val="0"/>
              </a:spcBef>
              <a:spcAft>
                <a:spcPts val="0"/>
              </a:spcAft>
              <a:buClr>
                <a:srgbClr val="00206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Let’s take a 10-minute break. Be back at </a:t>
            </a:r>
            <a:r>
              <a:rPr lang="en-US" u="sng"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(time)</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Remember, the restrooms are located </a:t>
            </a:r>
            <a:r>
              <a:rPr lang="en-US" u="sng"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(state location)</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p>
          <a:p>
            <a:pPr marL="228600" marR="0" lvl="0" indent="-228600">
              <a:spcBef>
                <a:spcPts val="0"/>
              </a:spcBef>
              <a:spcAft>
                <a:spcPts val="0"/>
              </a:spcAft>
              <a:buClr>
                <a:srgbClr val="00206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Review any questions on the Bike Rack. After the break, respond to any posing questions.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2D865-8CAA-40FE-8C08-C7D4569473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5406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6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6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Serving More Nutritious Foods</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6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600" dirty="0">
                <a:effectLst/>
                <a:latin typeface="Calibri Light" panose="020F0302020204030204" pitchFamily="34" charset="0"/>
                <a:ea typeface="Calibri" panose="020F0502020204030204" pitchFamily="34" charset="0"/>
                <a:cs typeface="Times New Roman" panose="02020603050405020304" pitchFamily="18" charset="0"/>
              </a:rPr>
              <a:t>Now that we have discussed developmental readiness, let’s shift our focus to the updated requirements on adding more nutritious options to infant meals and snacks. As previously mentioned, there are four updates for serving more nutritious foods to infants: </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ts val="1800"/>
              </a:lnSpc>
              <a:spcBef>
                <a:spcPts val="0"/>
              </a:spcBef>
              <a:spcAft>
                <a:spcPts val="0"/>
              </a:spcAft>
              <a:buClr>
                <a:srgbClr val="002060"/>
              </a:buClr>
              <a:buSzPts val="1200"/>
              <a:buFont typeface="Arial" panose="020B0604020202020204" pitchFamily="34" charset="0"/>
              <a:buChar char="•"/>
            </a:pPr>
            <a:r>
              <a:rPr lang="en-US" sz="16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Serve a vegetable or fruit at snack</a:t>
            </a:r>
          </a:p>
          <a:p>
            <a:pPr marL="285750" marR="0" lvl="0" indent="-285750">
              <a:lnSpc>
                <a:spcPts val="1800"/>
              </a:lnSpc>
              <a:spcBef>
                <a:spcPts val="0"/>
              </a:spcBef>
              <a:spcAft>
                <a:spcPts val="0"/>
              </a:spcAft>
              <a:buClr>
                <a:srgbClr val="002060"/>
              </a:buClr>
              <a:buSzPts val="1200"/>
              <a:buFont typeface="Arial" panose="020B0604020202020204" pitchFamily="34" charset="0"/>
              <a:buChar char="•"/>
            </a:pPr>
            <a:r>
              <a:rPr lang="en-US" sz="16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Juice, cheese food, and cheese spreads are not creditable items</a:t>
            </a:r>
          </a:p>
          <a:p>
            <a:pPr marL="285750" marR="0" lvl="0" indent="-285750">
              <a:lnSpc>
                <a:spcPts val="1800"/>
              </a:lnSpc>
              <a:spcBef>
                <a:spcPts val="0"/>
              </a:spcBef>
              <a:spcAft>
                <a:spcPts val="0"/>
              </a:spcAft>
              <a:buClr>
                <a:srgbClr val="002060"/>
              </a:buClr>
              <a:buSzPts val="1200"/>
              <a:buFont typeface="Arial" panose="020B0604020202020204" pitchFamily="34" charset="0"/>
              <a:buChar char="•"/>
            </a:pPr>
            <a:r>
              <a:rPr lang="en-US" sz="16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Yogurt, soy yogurt, tofu, and whole eggs credit as meat alternates</a:t>
            </a:r>
          </a:p>
          <a:p>
            <a:pPr marL="285750" marR="0" lvl="0" indent="-285750">
              <a:lnSpc>
                <a:spcPts val="1800"/>
              </a:lnSpc>
              <a:spcBef>
                <a:spcPts val="0"/>
              </a:spcBef>
              <a:spcAft>
                <a:spcPts val="0"/>
              </a:spcAft>
              <a:buClr>
                <a:srgbClr val="002060"/>
              </a:buClr>
              <a:buSzPts val="1200"/>
              <a:buFont typeface="Arial" panose="020B0604020202020204" pitchFamily="34" charset="0"/>
              <a:buChar char="•"/>
            </a:pPr>
            <a:r>
              <a:rPr lang="en-US" sz="16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Deep-fat frying is not allowed when preparing meals or snacks on-site</a:t>
            </a:r>
          </a:p>
          <a:p>
            <a:pPr marL="0" marR="0" indent="0">
              <a:lnSpc>
                <a:spcPts val="1800"/>
              </a:lnSpc>
              <a:spcBef>
                <a:spcPts val="0"/>
              </a:spcBef>
              <a:spcAft>
                <a:spcPts val="0"/>
              </a:spcAft>
            </a:pPr>
            <a:r>
              <a:rPr lang="en-US" sz="16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p>
          <a:p>
            <a:pPr marL="0" marR="0" indent="0">
              <a:lnSpc>
                <a:spcPts val="1800"/>
              </a:lnSpc>
              <a:spcBef>
                <a:spcPts val="0"/>
              </a:spcBef>
              <a:spcAft>
                <a:spcPts val="0"/>
              </a:spcAft>
            </a:pPr>
            <a:r>
              <a:rPr lang="en-US" sz="16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Let’s review each of these updates and some key strategies for implementation. </a:t>
            </a:r>
          </a:p>
        </p:txBody>
      </p:sp>
      <p:sp>
        <p:nvSpPr>
          <p:cNvPr id="4" name="Slide Number Placeholder 3"/>
          <p:cNvSpPr>
            <a:spLocks noGrp="1"/>
          </p:cNvSpPr>
          <p:nvPr>
            <p:ph type="sldNum" sz="quarter" idx="10"/>
          </p:nvPr>
        </p:nvSpPr>
        <p:spPr/>
        <p:txBody>
          <a:bodyPr/>
          <a:lstStyle/>
          <a:p>
            <a:fld id="{7F12D865-8CAA-40FE-8C08-C7D45694731E}" type="slidenum">
              <a:rPr lang="en-US" smtClean="0"/>
              <a:t>45</a:t>
            </a:fld>
            <a:endParaRPr lang="en-US"/>
          </a:p>
        </p:txBody>
      </p:sp>
    </p:spTree>
    <p:extLst>
      <p:ext uri="{BB962C8B-B14F-4D97-AF65-F5344CB8AC3E}">
        <p14:creationId xmlns:p14="http://schemas.microsoft.com/office/powerpoint/2010/main" val="3033458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0"/>
            <a:ext cx="5543550" cy="3117850"/>
          </a:xfrm>
        </p:spPr>
      </p:sp>
      <p:sp>
        <p:nvSpPr>
          <p:cNvPr id="3" name="Notes Placeholder 2"/>
          <p:cNvSpPr>
            <a:spLocks noGrp="1"/>
          </p:cNvSpPr>
          <p:nvPr>
            <p:ph type="body" idx="1"/>
          </p:nvPr>
        </p:nvSpPr>
        <p:spPr>
          <a:xfrm>
            <a:off x="695008" y="3252763"/>
            <a:ext cx="5560060" cy="3636705"/>
          </a:xfrm>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Vegetables and Fruits</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first update focuses on the vegetables and fruits component. Vegetables and fruits are great sources of essential nutrients, such as fiber and vitamin C. Currently, vegetables and fruits are required at breakfast, lunch, and supper meals for infants who are developmentally ready to accept them (around 6 months of age). In the updated infant meal pattern requirements, 0–2 tablespoon(s) of vegetables, fruits, or a combination of both must be offered during snacks when infants are developmentally ready to accept them. This change promotes vegetable and fruit </a:t>
            </a: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consumption in infants,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and it allows for better acceptance later in life.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Slide Number Placeholder 5"/>
          <p:cNvSpPr>
            <a:spLocks noGrp="1"/>
          </p:cNvSpPr>
          <p:nvPr>
            <p:ph type="sldNum" sz="quarter" idx="10"/>
          </p:nvPr>
        </p:nvSpPr>
        <p:spPr/>
        <p:txBody>
          <a:bodyPr/>
          <a:lstStyle/>
          <a:p>
            <a:fld id="{7F12D865-8CAA-40FE-8C08-C7D45694731E}" type="slidenum">
              <a:rPr lang="en-US" smtClean="0"/>
              <a:t>46</a:t>
            </a:fld>
            <a:endParaRPr lang="en-US"/>
          </a:p>
        </p:txBody>
      </p:sp>
    </p:spTree>
    <p:extLst>
      <p:ext uri="{BB962C8B-B14F-4D97-AF65-F5344CB8AC3E}">
        <p14:creationId xmlns:p14="http://schemas.microsoft.com/office/powerpoint/2010/main" val="24346917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Juice</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Juice lacks the dietary fiber found in other forms of fruits and vegetables. When infants drink too much juice, they are more likely to experience diarrhea, abdominal pain, and other gastrointestinal problems. Therefore, juice is not creditable as part of a reimbursable infant meal or snack.</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For additional information on the vegetables and fruits components, refer to the policy memos CACFP 06-2017 Feeding Infants and Meal Pattern Requirements in the Child and Adult Care Food Program; Questions and Answers or the CACFP 09-2017 Vegetable and Fruit Requirements in CACFP: Q&amp;A</a:t>
            </a:r>
            <a:r>
              <a:rPr lang="en-US" sz="1200" dirty="0">
                <a:effectLst/>
                <a:latin typeface="Arial" panose="020B0604020202020204" pitchFamily="34" charset="0"/>
                <a:ea typeface="Calibri" panose="020F0502020204030204" pitchFamily="34" charset="0"/>
                <a:cs typeface="Times New Roman" panose="02020603050405020304" pitchFamily="18"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for the current policies. You can find the link to this memo on the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Training Resources</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handout in the Appendix of this course.</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47</a:t>
            </a:fld>
            <a:endParaRPr lang="en-US"/>
          </a:p>
        </p:txBody>
      </p:sp>
    </p:spTree>
    <p:extLst>
      <p:ext uri="{BB962C8B-B14F-4D97-AF65-F5344CB8AC3E}">
        <p14:creationId xmlns:p14="http://schemas.microsoft.com/office/powerpoint/2010/main" val="22388218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Meat/Meat Alternates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next update focuses on the meats/meat alternates component. Some common examples of meats/meat alternates include meats, yogurt, cheese, whole eggs, and beans, peas, and lentils.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specific updates to this component focus on yogurt, soy yogurt, tofu, whole eggs, and cheese foods and spreads. Let’s begin by exploring yogurt.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48</a:t>
            </a:fld>
            <a:endParaRPr lang="en-US"/>
          </a:p>
        </p:txBody>
      </p:sp>
    </p:spTree>
    <p:extLst>
      <p:ext uri="{BB962C8B-B14F-4D97-AF65-F5344CB8AC3E}">
        <p14:creationId xmlns:p14="http://schemas.microsoft.com/office/powerpoint/2010/main" val="18023122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Yogurt and Soy Yogurt</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Yogurt, including soy yogurt, is a great source of protein, and this macronutrient provides energy, builds and maintains muscle, and it promotes a healthy metabolism. Because of the benefits of protein and the popularity of yogurt, it credits as a meat alternate for infants as they are developmentally ready to accept it. When serving yogurt and soy yogurt, serve 0–4 ounces during breakfast, lunch, or supper meals.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49</a:t>
            </a:fld>
            <a:endParaRPr lang="en-US"/>
          </a:p>
        </p:txBody>
      </p:sp>
    </p:spTree>
    <p:extLst>
      <p:ext uri="{BB962C8B-B14F-4D97-AF65-F5344CB8AC3E}">
        <p14:creationId xmlns:p14="http://schemas.microsoft.com/office/powerpoint/2010/main" val="1219566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Yogurt and Added Sugars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800" dirty="0">
                <a:effectLst/>
                <a:latin typeface="Segoe UI" panose="020B0502040204020203" pitchFamily="34" charset="0"/>
                <a:ea typeface="Calibri" panose="020F0502020204030204" pitchFamily="34" charset="0"/>
              </a:rPr>
              <a:t>Although a great source of protein, some yogurts have significantly more sugar than others. Exposing infants to high amounts of sugar early on, can have a negative influence on eating habits. As a result, the updated requirements limit the amount of </a:t>
            </a:r>
            <a:r>
              <a:rPr lang="en-US" sz="1800" u="none" dirty="0">
                <a:solidFill>
                  <a:srgbClr val="008080"/>
                </a:solidFill>
                <a:effectLst/>
                <a:latin typeface="Segoe UI" panose="020B0502040204020203" pitchFamily="34" charset="0"/>
                <a:ea typeface="Calibri" panose="020F0502020204030204" pitchFamily="34" charset="0"/>
              </a:rPr>
              <a:t>added </a:t>
            </a:r>
            <a:r>
              <a:rPr lang="en-US" sz="1800" u="none" dirty="0">
                <a:effectLst/>
                <a:latin typeface="Segoe UI" panose="020B0502040204020203" pitchFamily="34" charset="0"/>
                <a:ea typeface="Calibri" panose="020F0502020204030204" pitchFamily="34" charset="0"/>
              </a:rPr>
              <a:t>sugar</a:t>
            </a:r>
            <a:r>
              <a:rPr lang="en-US" sz="1800" u="none" dirty="0">
                <a:solidFill>
                  <a:srgbClr val="008080"/>
                </a:solidFill>
                <a:effectLst/>
                <a:latin typeface="Segoe UI" panose="020B0502040204020203" pitchFamily="34" charset="0"/>
                <a:ea typeface="Calibri" panose="020F0502020204030204" pitchFamily="34" charset="0"/>
              </a:rPr>
              <a:t>s</a:t>
            </a:r>
            <a:r>
              <a:rPr lang="en-US" sz="1800" u="none" dirty="0">
                <a:effectLst/>
                <a:latin typeface="Segoe UI" panose="020B0502040204020203" pitchFamily="34" charset="0"/>
                <a:ea typeface="Calibri" panose="020F0502020204030204" pitchFamily="34" charset="0"/>
              </a:rPr>
              <a:t> </a:t>
            </a:r>
            <a:r>
              <a:rPr lang="en-US" sz="1800" dirty="0">
                <a:effectLst/>
                <a:latin typeface="Segoe UI" panose="020B0502040204020203" pitchFamily="34" charset="0"/>
                <a:ea typeface="Calibri" panose="020F0502020204030204" pitchFamily="34" charset="0"/>
              </a:rPr>
              <a:t>creditable yogurts may contain to promote healthy habits from the start. Moreover, yogurt </a:t>
            </a:r>
            <a:r>
              <a:rPr lang="en-US" sz="1800" u="none" dirty="0">
                <a:solidFill>
                  <a:srgbClr val="008080"/>
                </a:solidFill>
                <a:effectLst/>
                <a:latin typeface="Segoe UI" panose="020B0502040204020203" pitchFamily="34" charset="0"/>
                <a:ea typeface="Calibri" panose="020F0502020204030204" pitchFamily="34" charset="0"/>
              </a:rPr>
              <a:t>and soy yogurt </a:t>
            </a:r>
            <a:r>
              <a:rPr lang="en-US" sz="1800" u="none" dirty="0">
                <a:effectLst/>
                <a:latin typeface="Segoe UI" panose="020B0502040204020203" pitchFamily="34" charset="0"/>
                <a:ea typeface="Calibri" panose="020F0502020204030204" pitchFamily="34" charset="0"/>
              </a:rPr>
              <a:t>must </a:t>
            </a:r>
            <a:r>
              <a:rPr lang="en-US" sz="1800" u="none" dirty="0">
                <a:solidFill>
                  <a:srgbClr val="008080"/>
                </a:solidFill>
                <a:effectLst/>
                <a:latin typeface="Segoe UI" panose="020B0502040204020203" pitchFamily="34" charset="0"/>
                <a:ea typeface="Calibri" panose="020F0502020204030204" pitchFamily="34" charset="0"/>
              </a:rPr>
              <a:t>meet the CACFP added sugars limit. Through September 30, 2025, yogurt must contain no more than 23 grams of total sugars per 6 ounces. By October 1, 2025, yogurt must contain no more than 12 grams of added sugars per 6 ounces (2 grams of added sugars per ounce).</a:t>
            </a:r>
            <a:endParaRPr lang="en-US" sz="1200" u="none"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50</a:t>
            </a:fld>
            <a:endParaRPr lang="en-US"/>
          </a:p>
        </p:txBody>
      </p:sp>
    </p:spTree>
    <p:extLst>
      <p:ext uri="{BB962C8B-B14F-4D97-AF65-F5344CB8AC3E}">
        <p14:creationId xmlns:p14="http://schemas.microsoft.com/office/powerpoint/2010/main" val="34863606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strike="noStrike"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strike="noStrike"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Nutrition Facts Label</a:t>
            </a:r>
            <a:endParaRPr lang="en-US" sz="1200" strike="noStrike"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strike="noStrike"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strike="noStrike"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800" dirty="0">
                <a:effectLst/>
                <a:latin typeface="Segoe UI" panose="020B0502040204020203" pitchFamily="34" charset="0"/>
                <a:ea typeface="Times New Roman" panose="02020603050405020304" pitchFamily="18" charset="0"/>
              </a:rPr>
              <a:t>The first step in determining yogurt products that meet the added sugars limit is to know exactly what to look for on the Nutrition Facts label. This step is helpful in identifying nutritious foods that align with the meal pattern requirements. </a:t>
            </a: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51</a:t>
            </a:fld>
            <a:endParaRPr lang="en-US"/>
          </a:p>
        </p:txBody>
      </p:sp>
    </p:spTree>
    <p:extLst>
      <p:ext uri="{BB962C8B-B14F-4D97-AF65-F5344CB8AC3E}">
        <p14:creationId xmlns:p14="http://schemas.microsoft.com/office/powerpoint/2010/main" val="746407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Key Terms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When reading Nutrition Facts labels to determine if the product meets the </a:t>
            </a:r>
            <a:r>
              <a:rPr lang="en-US" sz="1800" dirty="0">
                <a:solidFill>
                  <a:srgbClr val="FF0000"/>
                </a:solidFill>
                <a:effectLst/>
                <a:latin typeface="Arial" panose="020B0604020202020204" pitchFamily="34" charset="0"/>
                <a:ea typeface="Calibri" panose="020F0502020204030204" pitchFamily="34" charset="0"/>
              </a:rPr>
              <a:t>added sugars</a:t>
            </a:r>
            <a:r>
              <a:rPr lang="en-US" sz="1800" dirty="0">
                <a:effectLst/>
                <a:latin typeface="Arial" panose="020B0604020202020204" pitchFamily="34" charset="0"/>
                <a:ea typeface="Calibri" panose="020F0502020204030204" pitchFamily="34"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requirements, there are two key terms to look for: Serving Size and Added Sugars. The serving size is the number of servings in a food package, in which the serving size is provided in units, such as ounces, cups, or container. The serving size is also provided in grams in parenthesis.</a:t>
            </a:r>
            <a:r>
              <a:rPr lang="en-US" sz="1200" dirty="0">
                <a:effectLst/>
                <a:latin typeface="Arial" panose="020B0604020202020204" pitchFamily="34" charset="0"/>
                <a:ea typeface="Calibri" panose="020F0502020204030204" pitchFamily="34" charset="0"/>
                <a:cs typeface="Times New Roman" panose="02020603050405020304" pitchFamily="18" charset="0"/>
              </a:rPr>
              <a:t> W</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hen reading labels for yogurt, always use the number beside Added Sugars.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52</a:t>
            </a:fld>
            <a:endParaRPr lang="en-US"/>
          </a:p>
        </p:txBody>
      </p:sp>
    </p:spTree>
    <p:extLst>
      <p:ext uri="{BB962C8B-B14F-4D97-AF65-F5344CB8AC3E}">
        <p14:creationId xmlns:p14="http://schemas.microsoft.com/office/powerpoint/2010/main" val="35770941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457200"/>
            <a:ext cx="5486400" cy="3086100"/>
          </a:xfrm>
        </p:spPr>
      </p:sp>
      <p:sp>
        <p:nvSpPr>
          <p:cNvPr id="3" name="Notes Placeholder 2"/>
          <p:cNvSpPr>
            <a:spLocks noGrp="1"/>
          </p:cNvSpPr>
          <p:nvPr>
            <p:ph type="body" idx="1"/>
          </p:nvPr>
        </p:nvSpPr>
        <p:spPr>
          <a:xfrm>
            <a:off x="274320" y="3668357"/>
            <a:ext cx="6297929" cy="5234789"/>
          </a:xfrm>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Table Method: Yogurt</a:t>
            </a:r>
            <a:b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SAY: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There are many ways to determine if a yogurt meets the </a:t>
            </a:r>
            <a:r>
              <a:rPr lang="en-US" sz="1800" kern="1200" dirty="0">
                <a:solidFill>
                  <a:srgbClr val="FF0000"/>
                </a:solidFill>
                <a:effectLst/>
                <a:latin typeface="Arial" panose="020B0604020202020204" pitchFamily="34" charset="0"/>
                <a:ea typeface="Calibri" panose="020F0502020204030204" pitchFamily="34" charset="0"/>
              </a:rPr>
              <a:t>added sugars</a:t>
            </a:r>
            <a:r>
              <a:rPr lang="en-US" sz="1800" kern="1200" dirty="0">
                <a:solidFill>
                  <a:srgbClr val="000000"/>
                </a:solidFill>
                <a:effectLst/>
                <a:latin typeface="Arial" panose="020B0604020202020204" pitchFamily="34" charset="0"/>
                <a:ea typeface="Calibri" panose="020F0502020204030204" pitchFamily="34"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limit. Today, we will explore the table method for yogurt as it is the easiest and the fastest way for determining if a yogurt item meets the </a:t>
            </a:r>
            <a:r>
              <a:rPr lang="en-US" sz="1800" kern="1200" dirty="0">
                <a:solidFill>
                  <a:srgbClr val="FF0000"/>
                </a:solidFill>
                <a:effectLst/>
                <a:latin typeface="Arial" panose="020B0604020202020204" pitchFamily="34" charset="0"/>
                <a:ea typeface="Calibri" panose="020F0502020204030204" pitchFamily="34" charset="0"/>
              </a:rPr>
              <a:t>added sugars</a:t>
            </a:r>
            <a:r>
              <a:rPr lang="en-US" sz="1800" kern="1200" dirty="0">
                <a:solidFill>
                  <a:srgbClr val="000000"/>
                </a:solidFill>
                <a:effectLst/>
                <a:latin typeface="Arial" panose="020B0604020202020204" pitchFamily="34" charset="0"/>
                <a:ea typeface="Calibri" panose="020F0502020204030204" pitchFamily="34"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limit requirement. This method features a table with common sizes of yogurt and the pre-calculated </a:t>
            </a:r>
            <a:r>
              <a:rPr lang="en-US" sz="1800" kern="1200" dirty="0">
                <a:solidFill>
                  <a:srgbClr val="FF0000"/>
                </a:solidFill>
                <a:effectLst/>
                <a:latin typeface="Arial" panose="020B0604020202020204" pitchFamily="34" charset="0"/>
                <a:ea typeface="Calibri" panose="020F0502020204030204" pitchFamily="34" charset="0"/>
              </a:rPr>
              <a:t>added sugars</a:t>
            </a:r>
            <a:r>
              <a:rPr lang="en-US" sz="1800" kern="1200" dirty="0">
                <a:solidFill>
                  <a:srgbClr val="000000"/>
                </a:solidFill>
                <a:effectLst/>
                <a:latin typeface="Arial" panose="020B0604020202020204" pitchFamily="34" charset="0"/>
                <a:ea typeface="Calibri" panose="020F0502020204030204" pitchFamily="34"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limit for each size. For your reference, you can find this method on the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Yogurt and Added Sugars Guide</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handout, as well as a link to the USDA’s training worksheets, in your Participant’s Workbook.</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As you can see in this table, there are three major columns.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nSpc>
                <a:spcPts val="1800"/>
              </a:lnSpc>
              <a:spcBef>
                <a:spcPts val="0"/>
              </a:spcBef>
              <a:spcAft>
                <a:spcPts val="0"/>
              </a:spcAft>
              <a:buFont typeface="Arial" panose="020B0604020202020204" pitchFamily="34" charset="0"/>
              <a:buChar char="•"/>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left column, Serving Sizes (Ounces) is used when a yogurt’s Nutrition Facts label lists the serving size in ounces, such as 6 ounces or 8 ounces.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nSpc>
                <a:spcPts val="1800"/>
              </a:lnSpc>
              <a:spcBef>
                <a:spcPts val="0"/>
              </a:spcBef>
              <a:spcAft>
                <a:spcPts val="0"/>
              </a:spcAft>
              <a:buFont typeface="Arial" panose="020B0604020202020204" pitchFamily="34" charset="0"/>
              <a:buChar char="•"/>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middle column, Serving Sizes (Grams), is used when the Nutrition Facts label’s serving size is not in ounces, but in cups, containers, or other units. In situations such as these, you can use the number in parenthesis, the grams, to determine if the yogurt is within the </a:t>
            </a:r>
            <a:r>
              <a:rPr lang="en-US" sz="1800" kern="1200" dirty="0">
                <a:solidFill>
                  <a:srgbClr val="FF0000"/>
                </a:solidFill>
                <a:effectLst/>
                <a:latin typeface="Arial" panose="020B0604020202020204" pitchFamily="34" charset="0"/>
                <a:ea typeface="Calibri" panose="020F0502020204030204" pitchFamily="34" charset="0"/>
              </a:rPr>
              <a:t>added sugars</a:t>
            </a:r>
            <a:r>
              <a:rPr lang="en-US" sz="1800" kern="1200" dirty="0">
                <a:solidFill>
                  <a:srgbClr val="000000"/>
                </a:solidFill>
                <a:effectLst/>
                <a:latin typeface="Arial" panose="020B0604020202020204" pitchFamily="34" charset="0"/>
                <a:ea typeface="Calibri" panose="020F0502020204030204" pitchFamily="34"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limit.</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nSpc>
                <a:spcPts val="1800"/>
              </a:lnSpc>
              <a:spcBef>
                <a:spcPts val="0"/>
              </a:spcBef>
              <a:spcAft>
                <a:spcPts val="0"/>
              </a:spcAft>
              <a:buFont typeface="Arial" panose="020B0604020202020204" pitchFamily="34" charset="0"/>
              <a:buChar char="•"/>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right column lists the </a:t>
            </a:r>
            <a:r>
              <a:rPr lang="en-US" sz="1800" kern="1200" dirty="0">
                <a:solidFill>
                  <a:srgbClr val="FF0000"/>
                </a:solidFill>
                <a:effectLst/>
                <a:latin typeface="Arial" panose="020B0604020202020204" pitchFamily="34" charset="0"/>
                <a:ea typeface="Calibri" panose="020F0502020204030204" pitchFamily="34" charset="0"/>
              </a:rPr>
              <a:t>added sugars</a:t>
            </a:r>
            <a:r>
              <a:rPr lang="en-US" sz="1800" kern="1200" dirty="0">
                <a:solidFill>
                  <a:srgbClr val="000000"/>
                </a:solidFill>
                <a:effectLst/>
                <a:latin typeface="Arial" panose="020B0604020202020204" pitchFamily="34" charset="0"/>
                <a:ea typeface="Calibri" panose="020F0502020204030204" pitchFamily="34" charset="0"/>
              </a:rPr>
              <a:t>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limits for each serving size.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The table method was adapted from the USDA Team Nutrition’s training worksheet “Choose Yogurts That Are Low in Added Sugar.” You can find a link to this resource on the </a:t>
            </a: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Training Resources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handout in the Appendix of your Participant’s Workbook.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Slide Number Placeholder 5"/>
          <p:cNvSpPr>
            <a:spLocks noGrp="1"/>
          </p:cNvSpPr>
          <p:nvPr>
            <p:ph type="sldNum" sz="quarter" idx="10"/>
          </p:nvPr>
        </p:nvSpPr>
        <p:spPr/>
        <p:txBody>
          <a:bodyPr/>
          <a:lstStyle/>
          <a:p>
            <a:fld id="{7F12D865-8CAA-40FE-8C08-C7D45694731E}" type="slidenum">
              <a:rPr lang="en-US" smtClean="0"/>
              <a:t>53</a:t>
            </a:fld>
            <a:endParaRPr lang="en-US"/>
          </a:p>
        </p:txBody>
      </p:sp>
    </p:spTree>
    <p:extLst>
      <p:ext uri="{BB962C8B-B14F-4D97-AF65-F5344CB8AC3E}">
        <p14:creationId xmlns:p14="http://schemas.microsoft.com/office/powerpoint/2010/main" val="38219457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lvl="0"/>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SHOW SLIDE: </a:t>
            </a:r>
            <a:r>
              <a:rPr lang="en-US" b="1" u="sng"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Table Method Steps </a:t>
            </a:r>
            <a:b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b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br>
              <a:rPr lang="en-US" dirty="0">
                <a:solidFill>
                  <a:prstClr val="black"/>
                </a:solidFill>
                <a:latin typeface="Calibri Light" panose="020F0302020204030204" pitchFamily="34" charset="0"/>
                <a:ea typeface="Calibri" panose="020F0502020204030204" pitchFamily="34" charset="0"/>
                <a:cs typeface="Times New Roman" panose="02020603050405020304" pitchFamily="18" charset="0"/>
              </a:rPr>
            </a:br>
            <a:r>
              <a:rPr lang="en-US" dirty="0">
                <a:solidFill>
                  <a:prstClr val="black"/>
                </a:solidFill>
                <a:latin typeface="Calibri Light" panose="020F0302020204030204" pitchFamily="34" charset="0"/>
                <a:ea typeface="Calibri" panose="020F0502020204030204" pitchFamily="34" charset="0"/>
                <a:cs typeface="Times New Roman" panose="02020603050405020304" pitchFamily="18" charset="0"/>
              </a:rPr>
              <a:t>This method features four steps. </a:t>
            </a:r>
            <a:endParaRPr lang="en-US"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marL="228600" indent="-228600" algn="just">
              <a:lnSpc>
                <a:spcPts val="1821"/>
              </a:lnSpc>
              <a:buClr>
                <a:srgbClr val="002060"/>
              </a:buClr>
              <a:buFont typeface="+mj-lt"/>
              <a:buAutoNum type="arabicPeriod"/>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First, use the Nutrition Facts label on the yogurt to find the Serving Size, in ounces (oz) or grams (g). In this case, the Serving Size is 6 ounces. </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228600" indent="-228600" algn="just">
              <a:lnSpc>
                <a:spcPts val="1821"/>
              </a:lnSpc>
              <a:buClr>
                <a:srgbClr val="002060"/>
              </a:buClr>
              <a:buFont typeface="+mj-lt"/>
              <a:buAutoNum type="arabicPeriod"/>
            </a:pPr>
            <a:r>
              <a:rPr lang="en-US"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Next, look at the number next to Added Sugars. There are 10 grams of added sugars in this package per serving.</a:t>
            </a:r>
            <a:endParaRPr lang="en-US" dirty="0">
              <a:solidFill>
                <a:srgbClr val="000000"/>
              </a:solidFill>
              <a:effectLst/>
            </a:endParaRPr>
          </a:p>
          <a:p>
            <a:pPr lvl="0"/>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54</a:t>
            </a:fld>
            <a:endParaRPr lang="en-US"/>
          </a:p>
        </p:txBody>
      </p:sp>
    </p:spTree>
    <p:extLst>
      <p:ext uri="{BB962C8B-B14F-4D97-AF65-F5344CB8AC3E}">
        <p14:creationId xmlns:p14="http://schemas.microsoft.com/office/powerpoint/2010/main" val="17891743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Table Method Steps (cont.)</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ts val="1821"/>
              </a:lnSpc>
              <a:spcBef>
                <a:spcPts val="0"/>
              </a:spcBef>
              <a:spcAft>
                <a:spcPts val="0"/>
              </a:spcAft>
              <a:buClrTx/>
              <a:buSzTx/>
              <a:buFontTx/>
              <a:buNone/>
              <a:tabLst/>
              <a:defRP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Then, locate the yogurt’s Serving Size in the “Serving Size in Ounces” column on the “Added Sugars Limits Table.” In this case, it is 6 ounces.  </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Last, look at the number to the right of the serving size amount, under the “Added Sugars Limit” column in the table. If your yogurt has that amount of added sugars, or less, the yogurt meets the added sugars requirement.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Encourage participants to look at the Added Sugars Limits Table to determine if the yogurt is within the added sugars limit requirements. Then ask is this yogurt creditable? </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7F12D865-8CAA-40FE-8C08-C7D45694731E}" type="slidenum">
              <a:rPr lang="en-US" smtClean="0"/>
              <a:t>55</a:t>
            </a:fld>
            <a:endParaRPr lang="en-US"/>
          </a:p>
        </p:txBody>
      </p:sp>
    </p:spTree>
    <p:extLst>
      <p:ext uri="{BB962C8B-B14F-4D97-AF65-F5344CB8AC3E}">
        <p14:creationId xmlns:p14="http://schemas.microsoft.com/office/powerpoint/2010/main" val="22492997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a:lnSpc>
                <a:spcPts val="18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Is it Creditable?</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According to the table, for a 6-ounce serving, the added sugars limit is 12 grams of added sugars. Therefore, this item is creditable because the added sugars amount, 10 grams, is less than the added sugars limit of 12 grams.</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7F12D865-8CAA-40FE-8C08-C7D45694731E}" type="slidenum">
              <a:rPr lang="en-US" smtClean="0"/>
              <a:t>56</a:t>
            </a:fld>
            <a:endParaRPr lang="en-US"/>
          </a:p>
        </p:txBody>
      </p:sp>
    </p:spTree>
    <p:extLst>
      <p:ext uri="{BB962C8B-B14F-4D97-AF65-F5344CB8AC3E}">
        <p14:creationId xmlns:p14="http://schemas.microsoft.com/office/powerpoint/2010/main" val="30181621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Serving Size in Grams</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Sometimes you may find yogurts that do not list the serving size in ounces, but in cups or grams. In the second example, this yogurt label lists “1/2 cup (85 grams)” as the serving size and “9 grams” for added sugars. Using the middle column in the Yogurt Added Sugars Limits Table, this product would not be creditable because 9 grams of added sugars is not within the added sugars limit requirements of 0-6 grams for a product with 85 grams per serving size.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Some yogurts may list the serving size as one container and not list ounces and grams on the Nutrition Facts label. In these cases, refer to the front of the package, to see how many ounces or grams are in the container.</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 </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The following Yogurt Added Sugars Limits Table highlights the second example used in this slide. This table is listed at the bottom of the Yogurt and Added Sugars Guide handout, and it is meant to be used as a reference only.</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6" name="Slide Number Placeholder 5"/>
          <p:cNvSpPr>
            <a:spLocks noGrp="1"/>
          </p:cNvSpPr>
          <p:nvPr>
            <p:ph type="sldNum" sz="quarter" idx="10"/>
          </p:nvPr>
        </p:nvSpPr>
        <p:spPr/>
        <p:txBody>
          <a:bodyPr/>
          <a:lstStyle/>
          <a:p>
            <a:fld id="{7F12D865-8CAA-40FE-8C08-C7D45694731E}" type="slidenum">
              <a:rPr lang="en-US" smtClean="0"/>
              <a:t>57</a:t>
            </a:fld>
            <a:endParaRPr lang="en-US"/>
          </a:p>
        </p:txBody>
      </p:sp>
    </p:spTree>
    <p:extLst>
      <p:ext uri="{BB962C8B-B14F-4D97-AF65-F5344CB8AC3E}">
        <p14:creationId xmlns:p14="http://schemas.microsoft.com/office/powerpoint/2010/main" val="38695383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Activity: Yogurt, Is it Creditable?</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(Workbook Activity): Yogurt, Is it Creditable?</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Purpose: The purpose of this activity is to provide an opportunity to practice identifying yogurt products that meet the added sugars limit requirements for the CACFP.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Materials Needed: Yogurt, Is it Creditable? worksheet, and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Time: 10–15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228600" marR="0" lvl="0" indent="-228600">
              <a:spcBef>
                <a:spcPts val="0"/>
              </a:spcBef>
              <a:spcAft>
                <a:spcPts val="0"/>
              </a:spcAft>
              <a:buClr>
                <a:srgbClr val="00206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Please turn to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Yogurt, Is it Creditable</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t>
            </a:r>
            <a:r>
              <a:rPr lang="en-US" dirty="0">
                <a:latin typeface="Calibri Light" panose="020F0302020204030204" pitchFamily="34" charset="0"/>
                <a:ea typeface="Calibri" panose="020F0502020204030204" pitchFamily="34" charset="0"/>
                <a:cs typeface="Times New Roman" panose="02020603050405020304" pitchFamily="18" charset="0"/>
              </a:rPr>
              <a:t> worksheet in your Participant’s Workbook. Use the Added Sugars Limits Table to determine if the yogurt is creditable.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228600" marR="0" lvl="0" indent="-228600">
              <a:spcBef>
                <a:spcPts val="0"/>
              </a:spcBef>
              <a:spcAft>
                <a:spcPts val="0"/>
              </a:spcAft>
              <a:buClr>
                <a:srgbClr val="00206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5–10 minutes for the participants to complete the assignment. Then use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Yogurt, Is it Creditable</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t>
            </a:r>
            <a:r>
              <a:rPr lang="en-US" dirty="0">
                <a:latin typeface="Calibri Light" panose="020F0302020204030204" pitchFamily="34" charset="0"/>
                <a:ea typeface="Calibri" panose="020F0502020204030204" pitchFamily="34" charset="0"/>
                <a:cs typeface="Times New Roman" panose="02020603050405020304" pitchFamily="18" charset="0"/>
              </a:rPr>
              <a:t> to review the answers with the participants.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58</a:t>
            </a:fld>
            <a:endParaRPr lang="en-US"/>
          </a:p>
        </p:txBody>
      </p:sp>
    </p:spTree>
    <p:extLst>
      <p:ext uri="{BB962C8B-B14F-4D97-AF65-F5344CB8AC3E}">
        <p14:creationId xmlns:p14="http://schemas.microsoft.com/office/powerpoint/2010/main" val="17775706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Whole Eggs</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Eggs are a great source of protein. Previously, there was a concern that the protein in egg whites may cause an allergic reaction. However, the AAP concluded that there is no convincing evidence to delay the introduction of foods that are considered major food allergens such as eggs. Therefore, the updated infant meal pattern requirements allow 0–4 tablespoons of whole eggs to credit toward a reimbursable meal. </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latin typeface="Calibri Light" panose="020F030202020403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It is important to note that when serving eggs, you must serve the whole egg, serving only egg yolks or only egg whites is no longer creditable in CACFP.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7F12D865-8CAA-40FE-8C08-C7D45694731E}" type="slidenum">
              <a:rPr lang="en-US" smtClean="0"/>
              <a:t>59</a:t>
            </a:fld>
            <a:endParaRPr lang="en-US"/>
          </a:p>
        </p:txBody>
      </p:sp>
    </p:spTree>
    <p:extLst>
      <p:ext uri="{BB962C8B-B14F-4D97-AF65-F5344CB8AC3E}">
        <p14:creationId xmlns:p14="http://schemas.microsoft.com/office/powerpoint/2010/main" val="3835716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Cheese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Next, 0–2 ounces of cheese and 0–4 ounces (volume) cottage cheese credits as a meat alternate. Some common examples of cheese may include shredded or sliced Swiss, Colby, and Monterey Jack.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7F12D865-8CAA-40FE-8C08-C7D45694731E}" type="slidenum">
              <a:rPr lang="en-US" smtClean="0"/>
              <a:t>60</a:t>
            </a:fld>
            <a:endParaRPr lang="en-US"/>
          </a:p>
        </p:txBody>
      </p:sp>
    </p:spTree>
    <p:extLst>
      <p:ext uri="{BB962C8B-B14F-4D97-AF65-F5344CB8AC3E}">
        <p14:creationId xmlns:p14="http://schemas.microsoft.com/office/powerpoint/2010/main" val="10821835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Cheese Foods and Cheese Spreads</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Certain cheese items have significantly higher amounts of sodium than others. Eating too many foods high in sodium can lead to heart disease, stroke, and hypertension. Therefore, the infant meal pattern requirements do not allow the service of cheese foods or cheese spreads for infant meals. It is important to note, cheese foods are still allowable for children and adults.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61</a:t>
            </a:fld>
            <a:endParaRPr lang="en-US"/>
          </a:p>
        </p:txBody>
      </p:sp>
    </p:spTree>
    <p:extLst>
      <p:ext uri="{BB962C8B-B14F-4D97-AF65-F5344CB8AC3E}">
        <p14:creationId xmlns:p14="http://schemas.microsoft.com/office/powerpoint/2010/main" val="33649586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sz="1800" b="1" i="0" u="none" strike="noStrike" baseline="0" dirty="0">
                <a:solidFill>
                  <a:srgbClr val="001F5F"/>
                </a:solidFill>
                <a:latin typeface="Calibri Light" panose="020F0302020204030204" pitchFamily="34" charset="0"/>
              </a:rPr>
              <a:t>SHOW SLIDE: Non-Creditable Cheese Foods </a:t>
            </a:r>
            <a:endParaRPr lang="en-US" sz="1800" b="1" i="0" u="none" strike="noStrike" baseline="0" dirty="0">
              <a:solidFill>
                <a:srgbClr val="000000"/>
              </a:solidFill>
              <a:latin typeface="Calibri Light" panose="020F0302020204030204" pitchFamily="34" charset="0"/>
            </a:endParaRPr>
          </a:p>
          <a:p>
            <a:r>
              <a:rPr lang="en-US" sz="1800" b="1" i="0" u="none" strike="noStrike" baseline="0" dirty="0">
                <a:solidFill>
                  <a:srgbClr val="001F5F"/>
                </a:solidFill>
                <a:latin typeface="Calibri Light" panose="020F0302020204030204" pitchFamily="34" charset="0"/>
              </a:rPr>
              <a:t>SAY: </a:t>
            </a:r>
          </a:p>
          <a:p>
            <a:r>
              <a:rPr lang="en-US" sz="1800" b="0" i="0" u="none" strike="noStrike" baseline="0" dirty="0">
                <a:solidFill>
                  <a:srgbClr val="000000"/>
                </a:solidFill>
                <a:latin typeface="Calibri Light" panose="020F0302020204030204" pitchFamily="34" charset="0"/>
              </a:rPr>
              <a:t>Non-creditable items may be identified by reading the product’s packaging for the wording “imitation cheese,” “cheese food,” or “cheese product” on the food label, such as: </a:t>
            </a:r>
          </a:p>
          <a:p>
            <a:r>
              <a:rPr lang="en-US" sz="1800" b="0" i="0" u="none" strike="noStrike" baseline="0" dirty="0">
                <a:solidFill>
                  <a:srgbClr val="001F5F"/>
                </a:solidFill>
                <a:latin typeface="Calibri Light" panose="020F0302020204030204" pitchFamily="34" charset="0"/>
              </a:rPr>
              <a:t>• </a:t>
            </a:r>
            <a:r>
              <a:rPr lang="en-US" sz="1800" b="0" i="0" u="none" strike="noStrike" baseline="0" dirty="0">
                <a:solidFill>
                  <a:srgbClr val="000000"/>
                </a:solidFill>
                <a:latin typeface="Calibri Light" panose="020F0302020204030204" pitchFamily="34" charset="0"/>
              </a:rPr>
              <a:t>cheese whips, </a:t>
            </a:r>
          </a:p>
          <a:p>
            <a:r>
              <a:rPr lang="en-US" sz="1800" b="0" i="0" u="none" strike="noStrike" baseline="0" dirty="0">
                <a:solidFill>
                  <a:srgbClr val="001F5F"/>
                </a:solidFill>
                <a:latin typeface="Calibri Light" panose="020F0302020204030204" pitchFamily="34" charset="0"/>
              </a:rPr>
              <a:t>• </a:t>
            </a:r>
            <a:r>
              <a:rPr lang="en-US" sz="1800" b="0" i="0" u="none" strike="noStrike" baseline="0" dirty="0">
                <a:solidFill>
                  <a:srgbClr val="000000"/>
                </a:solidFill>
                <a:latin typeface="Calibri Light" panose="020F0302020204030204" pitchFamily="34" charset="0"/>
              </a:rPr>
              <a:t>cheese with pimento, and </a:t>
            </a:r>
          </a:p>
          <a:p>
            <a:r>
              <a:rPr lang="en-US" sz="1800" b="0" i="0" u="none" strike="noStrike" baseline="0" dirty="0">
                <a:solidFill>
                  <a:srgbClr val="001F5F"/>
                </a:solidFill>
                <a:latin typeface="Calibri Light" panose="020F0302020204030204" pitchFamily="34" charset="0"/>
              </a:rPr>
              <a:t>• </a:t>
            </a:r>
            <a:r>
              <a:rPr lang="en-US" sz="1800" b="0" i="0" u="none" strike="noStrike" baseline="0" dirty="0">
                <a:solidFill>
                  <a:srgbClr val="000000"/>
                </a:solidFill>
                <a:latin typeface="Calibri Light" panose="020F0302020204030204" pitchFamily="34" charset="0"/>
              </a:rPr>
              <a:t>cream cheese. </a:t>
            </a:r>
          </a:p>
          <a:p>
            <a:endParaRPr lang="en-US" sz="1800" b="0" i="0" u="none" strike="noStrike" baseline="0" dirty="0">
              <a:solidFill>
                <a:srgbClr val="000000"/>
              </a:solidFill>
              <a:latin typeface="Calibri Light" panose="020F0302020204030204" pitchFamily="34" charset="0"/>
            </a:endParaRPr>
          </a:p>
          <a:p>
            <a:r>
              <a:rPr lang="en-US" sz="1800" b="0" i="0" u="none" strike="noStrike" baseline="0" dirty="0">
                <a:solidFill>
                  <a:srgbClr val="000000"/>
                </a:solidFill>
                <a:latin typeface="Calibri Light" panose="020F0302020204030204" pitchFamily="34" charset="0"/>
              </a:rPr>
              <a:t>Refer to the </a:t>
            </a:r>
            <a:r>
              <a:rPr lang="en-US" sz="1800" b="0" i="1" u="none" strike="noStrike" baseline="0" dirty="0">
                <a:solidFill>
                  <a:srgbClr val="000000"/>
                </a:solidFill>
                <a:latin typeface="Calibri Light" panose="020F0302020204030204" pitchFamily="34" charset="0"/>
              </a:rPr>
              <a:t>USDA Food Buying Guide for Child Nutrition Programs </a:t>
            </a:r>
            <a:r>
              <a:rPr lang="en-US" sz="1800" b="0" i="0" u="none" strike="noStrike" baseline="0" dirty="0">
                <a:solidFill>
                  <a:srgbClr val="000000"/>
                </a:solidFill>
                <a:latin typeface="Calibri Light" panose="020F0302020204030204" pitchFamily="34" charset="0"/>
              </a:rPr>
              <a:t>to help you identify approved cheese items. You can find a link to this resource on the </a:t>
            </a:r>
            <a:r>
              <a:rPr lang="en-US" sz="1800" b="0" i="0" u="none" strike="noStrike" baseline="0" dirty="0">
                <a:solidFill>
                  <a:srgbClr val="001F5F"/>
                </a:solidFill>
                <a:latin typeface="Calibri Light" panose="020F0302020204030204" pitchFamily="34" charset="0"/>
              </a:rPr>
              <a:t>Training Resources </a:t>
            </a:r>
            <a:r>
              <a:rPr lang="en-US" sz="1800" b="0" i="0" u="none" strike="noStrike" baseline="0" dirty="0">
                <a:solidFill>
                  <a:srgbClr val="000000"/>
                </a:solidFill>
                <a:latin typeface="Calibri Light" panose="020F0302020204030204" pitchFamily="34" charset="0"/>
              </a:rPr>
              <a:t>handout in the Appendix of your Participant’s Workbook. </a:t>
            </a:r>
            <a:endParaRPr lang="en-US" dirty="0"/>
          </a:p>
        </p:txBody>
      </p:sp>
      <p:sp>
        <p:nvSpPr>
          <p:cNvPr id="5" name="Slide Number Placeholder 4"/>
          <p:cNvSpPr>
            <a:spLocks noGrp="1"/>
          </p:cNvSpPr>
          <p:nvPr>
            <p:ph type="sldNum" sz="quarter" idx="10"/>
          </p:nvPr>
        </p:nvSpPr>
        <p:spPr/>
        <p:txBody>
          <a:bodyPr/>
          <a:lstStyle/>
          <a:p>
            <a:fld id="{7F12D865-8CAA-40FE-8C08-C7D45694731E}" type="slidenum">
              <a:rPr lang="en-US" smtClean="0"/>
              <a:t>62</a:t>
            </a:fld>
            <a:endParaRPr lang="en-US"/>
          </a:p>
        </p:txBody>
      </p:sp>
    </p:spTree>
    <p:extLst>
      <p:ext uri="{BB962C8B-B14F-4D97-AF65-F5344CB8AC3E}">
        <p14:creationId xmlns:p14="http://schemas.microsoft.com/office/powerpoint/2010/main" val="11195684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gn="just">
              <a:lnSpc>
                <a:spcPts val="1800"/>
              </a:lnSpc>
            </a:pPr>
            <a:r>
              <a:rPr lang="en-US" sz="18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Tofu</a:t>
            </a:r>
            <a:r>
              <a:rPr lang="en-US" sz="18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8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ct val="115000"/>
              </a:lnSpc>
            </a:pPr>
            <a:r>
              <a:rPr lang="en-US" sz="18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SAY:</a:t>
            </a:r>
            <a:r>
              <a:rPr lang="en-US" sz="18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800" dirty="0">
                <a:effectLst/>
                <a:latin typeface="Calibri Light" panose="020F0302020204030204" pitchFamily="34" charset="0"/>
                <a:ea typeface="Calibri" panose="020F0502020204030204" pitchFamily="34" charset="0"/>
                <a:cs typeface="Times New Roman" panose="02020603050405020304" pitchFamily="18" charset="0"/>
              </a:rPr>
              <a:t>The last meat/meat alternate topic we’ll discuss is tofu. There are three requirements for ensuring tofu is creditable as a meat alternate.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Aft>
                <a:spcPts val="1200"/>
              </a:spcAft>
              <a:buFont typeface="+mj-lt"/>
              <a:buAutoNum type="arabicPeriod"/>
            </a:pPr>
            <a:r>
              <a:rPr lang="en-US" sz="1800" dirty="0">
                <a:effectLst/>
                <a:latin typeface="Calibri Light" panose="020F0302020204030204" pitchFamily="34" charset="0"/>
                <a:ea typeface="Calibri" panose="020F0502020204030204" pitchFamily="34" charset="0"/>
                <a:cs typeface="Times New Roman" panose="02020603050405020304" pitchFamily="18" charset="0"/>
              </a:rPr>
              <a:t>Tofu products must be commercially prepared. Homemade tofu would not credit because it is not commercially prepared.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Aft>
                <a:spcPts val="1200"/>
              </a:spcAft>
              <a:buFont typeface="+mj-lt"/>
              <a:buAutoNum type="arabicPeriod"/>
            </a:pPr>
            <a:r>
              <a:rPr lang="en-US" sz="1800" dirty="0">
                <a:effectLst/>
                <a:latin typeface="Calibri Light" panose="020F0302020204030204" pitchFamily="34" charset="0"/>
                <a:ea typeface="Calibri" panose="020F0502020204030204" pitchFamily="34" charset="0"/>
                <a:cs typeface="Times New Roman" panose="02020603050405020304" pitchFamily="18" charset="0"/>
              </a:rPr>
              <a:t>Tofu must be easily recognizable as a meat substitute. Some allowable ways to use tofu might include tofu links, tofu sausages, tofu cubes in stir-fry, or tofu omelets. Tofu noodles or soft or silken tofu in smoothies are not creditable.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Aft>
                <a:spcPts val="1200"/>
              </a:spcAft>
              <a:buFont typeface="+mj-lt"/>
              <a:buAutoNum type="arabicPeriod"/>
            </a:pPr>
            <a:r>
              <a:rPr lang="en-US" sz="1800" dirty="0">
                <a:effectLst/>
                <a:latin typeface="Calibri Light" panose="020F0302020204030204" pitchFamily="34" charset="0"/>
                <a:ea typeface="Calibri" panose="020F0502020204030204" pitchFamily="34" charset="0"/>
                <a:cs typeface="Times New Roman" panose="02020603050405020304" pitchFamily="18" charset="0"/>
              </a:rPr>
              <a:t>Tofu must contain 5 grams of protein per 2.2 ounces (¼ cup) to credit as 1 ounce of the M/MA.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63</a:t>
            </a:fld>
            <a:endParaRPr lang="en-US"/>
          </a:p>
        </p:txBody>
      </p:sp>
    </p:spTree>
    <p:extLst>
      <p:ext uri="{BB962C8B-B14F-4D97-AF65-F5344CB8AC3E}">
        <p14:creationId xmlns:p14="http://schemas.microsoft.com/office/powerpoint/2010/main" val="1500477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Grains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The next meal component for infants is grains. During the first year, grains, such as iron-fortified infant cereals, can be a great source of essential nutrients, such as B vitamins, zinc, and magnesium.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When infants are developmentally ready, serve 0–4 tablespoons of iron-fortified infant cereal for a reimbursable meal.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64</a:t>
            </a:fld>
            <a:endParaRPr lang="en-US"/>
          </a:p>
        </p:txBody>
      </p:sp>
    </p:spTree>
    <p:extLst>
      <p:ext uri="{BB962C8B-B14F-4D97-AF65-F5344CB8AC3E}">
        <p14:creationId xmlns:p14="http://schemas.microsoft.com/office/powerpoint/2010/main" val="6711159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Snack Meals Only</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The infant meal pattern requirements allow breads, crackers, and ready-to-eat cereals to credit for snack meals only. Ready-to-eat cereals are often labeled breakfast cereals or just cereal. For this lesson, we are going to call them breakfast cereals.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When choosing to serve breakfast cereals at snack, </a:t>
            </a:r>
            <a:r>
              <a:rPr lang="en-US" sz="1800" u="none" dirty="0">
                <a:solidFill>
                  <a:srgbClr val="008080"/>
                </a:solidFill>
                <a:effectLst/>
                <a:latin typeface="Calibri" panose="020F0502020204030204" pitchFamily="34" charset="0"/>
                <a:ea typeface="Calibri" panose="020F0502020204030204" pitchFamily="34" charset="0"/>
                <a:cs typeface="Times New Roman" panose="02020603050405020304" pitchFamily="18" charset="0"/>
              </a:rPr>
              <a:t>they </a:t>
            </a:r>
            <a:r>
              <a:rPr lang="en-US" sz="1800" u="none" dirty="0">
                <a:effectLst/>
                <a:latin typeface="Calibri" panose="020F0502020204030204" pitchFamily="34" charset="0"/>
                <a:ea typeface="Calibri" panose="020F0502020204030204" pitchFamily="34" charset="0"/>
                <a:cs typeface="Times New Roman" panose="02020603050405020304" pitchFamily="18" charset="0"/>
              </a:rPr>
              <a:t>must </a:t>
            </a:r>
            <a:r>
              <a:rPr lang="en-US" sz="1800" u="none" dirty="0">
                <a:solidFill>
                  <a:srgbClr val="008080"/>
                </a:solidFill>
                <a:effectLst/>
                <a:latin typeface="Calibri" panose="020F0502020204030204" pitchFamily="34" charset="0"/>
                <a:ea typeface="Calibri" panose="020F0502020204030204" pitchFamily="34" charset="0"/>
                <a:cs typeface="Times New Roman" panose="02020603050405020304" pitchFamily="18" charset="0"/>
              </a:rPr>
              <a:t>meet the CACFP added sugars limit and be whole grain-rich, enriched meal, enriched flour, bran, or germ, or fortified to be creditable in the CACFP.</a:t>
            </a:r>
          </a:p>
          <a:p>
            <a:endParaRPr lang="en-US" dirty="0">
              <a:latin typeface="Calibri Light" panose="020F0302020204030204" pitchFamily="34" charset="0"/>
              <a:ea typeface="Calibri" panose="020F0502020204030204" pitchFamily="34" charset="0"/>
              <a:cs typeface="Times New Roman" panose="02020603050405020304" pitchFamily="18" charset="0"/>
            </a:endParaRPr>
          </a:p>
          <a:p>
            <a:r>
              <a:rPr lang="en-US" baseline="0" dirty="0">
                <a:latin typeface="Calibri Light" panose="020F0302020204030204" pitchFamily="34" charset="0"/>
                <a:ea typeface="Calibri" panose="020F0502020204030204" pitchFamily="34" charset="0"/>
                <a:cs typeface="Times New Roman" panose="02020603050405020304" pitchFamily="18" charset="0"/>
              </a:rPr>
              <a:t>The child and adult meal patterns feature a whole grain-rich requirement; however, it does not apply to infant meals or snacks. This means that infant meals do not require a whole grain-rich item; it is only a good practice to ensure infants are offered whole grains.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65</a:t>
            </a:fld>
            <a:endParaRPr lang="en-US"/>
          </a:p>
        </p:txBody>
      </p:sp>
    </p:spTree>
    <p:extLst>
      <p:ext uri="{BB962C8B-B14F-4D97-AF65-F5344CB8AC3E}">
        <p14:creationId xmlns:p14="http://schemas.microsoft.com/office/powerpoint/2010/main" val="35537242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Selecting Creditable Breakfast Cereals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sz="1800" u="none" dirty="0">
                <a:solidFill>
                  <a:srgbClr val="008080"/>
                </a:solidFill>
                <a:effectLst/>
                <a:latin typeface="Segoe UI" panose="020B0502040204020203" pitchFamily="34" charset="0"/>
                <a:ea typeface="Calibri" panose="020F0502020204030204" pitchFamily="34" charset="0"/>
              </a:rPr>
              <a:t>To be creditable, breakfast cereals must meet the CACFP added sugars limit. Through September 30, 2025, breakfast cereals must contain no more than 6 grams of total sugars per dry ounce. By October 1, 2025, breakfast cereals must contain no more than 6 grams of added sugars per dry ounce. T</a:t>
            </a:r>
            <a:r>
              <a:rPr lang="en-US" dirty="0">
                <a:latin typeface="Calibri Light" panose="020F0302020204030204" pitchFamily="34" charset="0"/>
                <a:ea typeface="Calibri" panose="020F0502020204030204" pitchFamily="34" charset="0"/>
                <a:cs typeface="Times New Roman" panose="02020603050405020304" pitchFamily="18" charset="0"/>
              </a:rPr>
              <a:t>here are several ways to determine if a cereal meets the added sugars requirements: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WIC Approved Breakfast Cereals List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marR="0" lvl="0" indent="-171450">
              <a:spcBef>
                <a:spcPts val="0"/>
              </a:spcBef>
              <a:spcAft>
                <a:spcPts val="0"/>
              </a:spcAft>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Table Method</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Each method is a valid way to determine if a cereal meets the added sugars limit. </a:t>
            </a: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Let’s review both methods to identify which one is best for you and your program.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Breakfast Cereal and Added Sugars Guide</a:t>
            </a:r>
            <a:r>
              <a:rPr lang="en-US" dirty="0">
                <a:latin typeface="Calibri Light" panose="020F0302020204030204" pitchFamily="34" charset="0"/>
                <a:ea typeface="Calibri" panose="020F0502020204030204" pitchFamily="34" charset="0"/>
                <a:cs typeface="Times New Roman" panose="02020603050405020304" pitchFamily="18" charset="0"/>
              </a:rPr>
              <a:t> handout in your Participant’s Workbook.</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The handout was separated into two sections to align with the script.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66</a:t>
            </a:fld>
            <a:endParaRPr lang="en-US"/>
          </a:p>
        </p:txBody>
      </p:sp>
    </p:spTree>
    <p:extLst>
      <p:ext uri="{BB962C8B-B14F-4D97-AF65-F5344CB8AC3E}">
        <p14:creationId xmlns:p14="http://schemas.microsoft.com/office/powerpoint/2010/main" val="16594577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Use WIC Approved Breakfast Cereal Lists</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The first method calls for you to use the State agency’s Special Supplemental Nutrition Program for Women, Infants, and Children (WIC) approved breakfast cereal list. Similar to the CACFP, all WIC approved breakfast cereals must </a:t>
            </a:r>
            <a:r>
              <a:rPr lang="en-US" sz="1800" u="none" dirty="0">
                <a:solidFill>
                  <a:srgbClr val="008080"/>
                </a:solidFill>
                <a:effectLst/>
                <a:latin typeface="Segoe UI" panose="020B0502040204020203" pitchFamily="34" charset="0"/>
                <a:ea typeface="Calibri" panose="020F0502020204030204" pitchFamily="34" charset="0"/>
              </a:rPr>
              <a:t>meet the added sugars limit</a:t>
            </a:r>
            <a:r>
              <a:rPr lang="en-US" dirty="0">
                <a:latin typeface="Calibri Light" panose="020F0302020204030204" pitchFamily="34" charset="0"/>
                <a:ea typeface="Calibri" panose="020F0502020204030204" pitchFamily="34" charset="0"/>
                <a:cs typeface="Times New Roman" panose="02020603050405020304" pitchFamily="18" charset="0"/>
              </a:rPr>
              <a:t>. Therefore, if you choose a breakfast cereal from any approved WIC cereal list, it will meet the added sugars limit for breakfast cereals. To locate WIC approved food lists for each state, visit the following website: www.fns.usda.gov/wic/wic-contacts.  </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9D9D9E57-B194-4C8F-98E9-BCBF80C7A7EA}"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22255864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Table Method: Breakfast Cereal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b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b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The next way for determining if a breakfast cereal meets the </a:t>
            </a:r>
            <a:r>
              <a:rPr lang="en-US" sz="1800" kern="1200" dirty="0">
                <a:solidFill>
                  <a:srgbClr val="FF0000"/>
                </a:solidFill>
                <a:effectLst/>
                <a:latin typeface="Arial" panose="020B0604020202020204" pitchFamily="34" charset="0"/>
                <a:ea typeface="Calibri" panose="020F0502020204030204" pitchFamily="34" charset="0"/>
              </a:rPr>
              <a:t>added sugars</a:t>
            </a:r>
            <a:r>
              <a:rPr lang="en-US" sz="1800" kern="1200" dirty="0">
                <a:effectLst/>
                <a:latin typeface="Arial" panose="020B0604020202020204" pitchFamily="34" charset="0"/>
                <a:ea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limit requirement is to use the table method. Very similar to determining yogurt products that meet the </a:t>
            </a:r>
            <a:r>
              <a:rPr lang="en-US" sz="1800" kern="1200" dirty="0">
                <a:solidFill>
                  <a:srgbClr val="FF0000"/>
                </a:solidFill>
                <a:effectLst/>
                <a:latin typeface="Arial" panose="020B0604020202020204" pitchFamily="34" charset="0"/>
                <a:ea typeface="Calibri" panose="020F0502020204030204" pitchFamily="34" charset="0"/>
              </a:rPr>
              <a:t>added sugars</a:t>
            </a:r>
            <a:r>
              <a:rPr lang="en-US" sz="1800" kern="1200" dirty="0">
                <a:effectLst/>
                <a:latin typeface="Arial" panose="020B0604020202020204" pitchFamily="34" charset="0"/>
                <a:ea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requirements, this method uses a table to determine the amounts of </a:t>
            </a:r>
            <a:r>
              <a:rPr lang="en-US" sz="1800" kern="1200" dirty="0">
                <a:solidFill>
                  <a:srgbClr val="FF0000"/>
                </a:solidFill>
                <a:effectLst/>
                <a:latin typeface="Arial" panose="020B0604020202020204" pitchFamily="34" charset="0"/>
                <a:ea typeface="Calibri" panose="020F0502020204030204" pitchFamily="34" charset="0"/>
              </a:rPr>
              <a:t>added sugars</a:t>
            </a:r>
            <a:r>
              <a:rPr lang="en-US" sz="1800" kern="1200" dirty="0">
                <a:effectLst/>
                <a:latin typeface="Arial" panose="020B0604020202020204" pitchFamily="34" charset="0"/>
                <a:ea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in breakfast cereal. It features pre-calculated </a:t>
            </a:r>
            <a:r>
              <a:rPr lang="en-US" sz="1800" kern="1200" dirty="0">
                <a:solidFill>
                  <a:srgbClr val="FF0000"/>
                </a:solidFill>
                <a:effectLst/>
                <a:latin typeface="Arial" panose="020B0604020202020204" pitchFamily="34" charset="0"/>
                <a:ea typeface="Calibri" panose="020F0502020204030204" pitchFamily="34" charset="0"/>
              </a:rPr>
              <a:t>added sugars</a:t>
            </a:r>
            <a:r>
              <a:rPr lang="en-US" sz="1800" kern="1200" dirty="0">
                <a:effectLst/>
                <a:latin typeface="Arial" panose="020B0604020202020204" pitchFamily="34" charset="0"/>
                <a:ea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limits for common serving sizes for breakfast cereals. In addition to finding this method on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Breakfast Cereal and Added Sugars Guide</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handout, you can also find it on the USDA Team Nutrition’s training worksheet “Choose Breakfast Cereals That Are Low in Added Sugar.” The link to this training worksheet is featured on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Training Resources</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handout in the Appendix of the Participant’s Workbook.</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Take a 1</a:t>
            </a:r>
            <a:r>
              <a:rPr lang="en-US" sz="1800" dirty="0">
                <a:effectLst/>
                <a:latin typeface="Arial" panose="020B0604020202020204" pitchFamily="34" charset="0"/>
                <a:ea typeface="Calibri" panose="020F0502020204030204" pitchFamily="34" charset="0"/>
              </a:rPr>
              <a:t>–</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2 minutes to review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Breakfast Cereal and Added Sugars Guide</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handout.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Allow participants 1</a:t>
            </a:r>
            <a:r>
              <a:rPr lang="en-US" sz="1800" dirty="0">
                <a:effectLst/>
                <a:latin typeface="Arial" panose="020B0604020202020204" pitchFamily="34" charset="0"/>
                <a:ea typeface="Calibri" panose="020F0502020204030204" pitchFamily="34" charset="0"/>
              </a:rPr>
              <a:t>–</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2 minutes to review the handout, then review the steps with the participants. After you have completed this task, ask are there any questions before advancing to the next slide.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68</a:t>
            </a:fld>
            <a:endParaRPr lang="en-US"/>
          </a:p>
        </p:txBody>
      </p:sp>
    </p:spTree>
    <p:extLst>
      <p:ext uri="{BB962C8B-B14F-4D97-AF65-F5344CB8AC3E}">
        <p14:creationId xmlns:p14="http://schemas.microsoft.com/office/powerpoint/2010/main" val="25097938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a:lnSpc>
                <a:spcPts val="18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Activity: Breakfast Cereal, Is it Creditable?</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nSpc>
                <a:spcPts val="18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(Workbook Activity): Breakfast Cereal, Is it Creditable?</a:t>
            </a:r>
            <a:endParaRPr lang="en-US" b="1" dirty="0">
              <a:solidFill>
                <a:srgbClr val="FFFFFF"/>
              </a:solidFill>
              <a:latin typeface="Verdana" panose="020B0604030504040204" pitchFamily="34" charset="0"/>
              <a:ea typeface="Calibri" panose="020F0502020204030204" pitchFamily="34" charset="0"/>
              <a:cs typeface="Calibri" panose="020F0502020204030204" pitchFamily="34" charset="0"/>
            </a:endParaRPr>
          </a:p>
          <a:p>
            <a:pPr>
              <a:lnSpc>
                <a:spcPts val="1800"/>
              </a:lnSpc>
            </a:pPr>
            <a:r>
              <a:rPr lang="en-US" dirty="0">
                <a:latin typeface="Calibri Light" panose="020F0302020204030204" pitchFamily="34" charset="0"/>
                <a:ea typeface="Calibri" panose="020F0502020204030204" pitchFamily="34" charset="0"/>
                <a:cs typeface="Times New Roman" panose="02020603050405020304" pitchFamily="18" charset="0"/>
              </a:rPr>
              <a:t>Purpose: The purpose of this activity is to determine if each cereal meets the breakfast cereal guidelines for the CACFP meal pattern requirements.</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00"/>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Breakfast Cereal, Is it Creditable? worksheet, and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00"/>
              </a:lnSpc>
            </a:pPr>
            <a:r>
              <a:rPr lang="en-US" dirty="0">
                <a:latin typeface="Calibri Light" panose="020F0302020204030204" pitchFamily="34" charset="0"/>
                <a:ea typeface="Calibri" panose="020F0502020204030204" pitchFamily="34" charset="0"/>
                <a:cs typeface="Times New Roman" panose="02020603050405020304" pitchFamily="18" charset="0"/>
              </a:rPr>
              <a:t>Time: 10–15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28600" marR="0" lvl="0" indent="-228600">
              <a:lnSpc>
                <a:spcPts val="1800"/>
              </a:lnSpc>
              <a:spcBef>
                <a:spcPts val="0"/>
              </a:spcBef>
              <a:spcAft>
                <a:spcPts val="0"/>
              </a:spcAft>
              <a:buClr>
                <a:srgbClr val="00206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Please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Breakfast Cereal, Is it Creditable?</a:t>
            </a:r>
            <a:r>
              <a:rPr lang="en-US" dirty="0">
                <a:latin typeface="Calibri Light" panose="020F0302020204030204" pitchFamily="34" charset="0"/>
                <a:ea typeface="Calibri" panose="020F0502020204030204" pitchFamily="34" charset="0"/>
                <a:cs typeface="Times New Roman" panose="02020603050405020304" pitchFamily="18" charset="0"/>
              </a:rPr>
              <a:t> worksheet in your Participant’s Workbook. Review each label and then, use the table method (added sugars limits table) to determine if the breakfast cereal contains no more than 6 grams of added sugars per dry ounce.</a:t>
            </a:r>
          </a:p>
          <a:p>
            <a:pPr marL="228600" marR="0" lvl="0" indent="-228600">
              <a:lnSpc>
                <a:spcPts val="1800"/>
              </a:lnSpc>
              <a:spcBef>
                <a:spcPts val="0"/>
              </a:spcBef>
              <a:spcAft>
                <a:spcPts val="0"/>
              </a:spcAft>
              <a:buClr>
                <a:srgbClr val="00206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5–10 minutes for the participants to complete the assignment. Then review the answers with the participants using the following answer key.</a:t>
            </a: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69</a:t>
            </a:fld>
            <a:endParaRPr lang="en-US"/>
          </a:p>
        </p:txBody>
      </p:sp>
    </p:spTree>
    <p:extLst>
      <p:ext uri="{BB962C8B-B14F-4D97-AF65-F5344CB8AC3E}">
        <p14:creationId xmlns:p14="http://schemas.microsoft.com/office/powerpoint/2010/main" val="12623656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636588"/>
            <a:ext cx="5543550" cy="3117850"/>
          </a:xfrm>
        </p:spPr>
      </p:sp>
      <p:sp>
        <p:nvSpPr>
          <p:cNvPr id="3" name="Notes Placeholder 2"/>
          <p:cNvSpPr>
            <a:spLocks noGrp="1"/>
          </p:cNvSpPr>
          <p:nvPr>
            <p:ph type="body" idx="1"/>
          </p:nvPr>
        </p:nvSpPr>
        <p:spPr>
          <a:xfrm>
            <a:off x="695008" y="3930702"/>
            <a:ext cx="5560060" cy="4150864"/>
          </a:xfrm>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Deep-Fat Frying</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The last update we will explore today is deep-fat frying, in which the food is cooked by submerging in hot oil or other fat. The updated meal pattern requirements no longer allow deep-fat frying as a way of cooking foods on-site or at central, satellite kitchens who prepare foods, and then deliver them to the site.  This requirement applies to all CACFP age groups, including infants.</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Foods that are pre-fried, flash-fried, par-fried, or deep-fat fried by a commercial manufacturer may be purchased and served as part of a reimbursable meal. Similarly, CACFP facilities that vend meals may claim vended meals that contain deep-fat fried foods as long as the food was prepared by the vendor off-site. These pre-fried items must be reheated by a method other than deep-fat frying.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70</a:t>
            </a:fld>
            <a:endParaRPr lang="en-US"/>
          </a:p>
        </p:txBody>
      </p:sp>
    </p:spTree>
    <p:extLst>
      <p:ext uri="{BB962C8B-B14F-4D97-AF65-F5344CB8AC3E}">
        <p14:creationId xmlns:p14="http://schemas.microsoft.com/office/powerpoint/2010/main" val="39386698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Choose Healthier Methods</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Serving infants any type of deep-fat fried food is strongly discouraged. These foods are often high in calories and solid fat, and eating too many fried foods can negatively influence eating habits and increase the risk of chronic illnesses later in life.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Therefore, it is a good practice to always consider the nutritional value of a food and how it contributes to the development of healthy eating habits when planning meals and snacks for infants. Likewise, serving infants nutritious foods as opposed to those high in fat, sugar, and calories, will help to establish the foundation for developing habits that can last a lifetime.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For some alternative ideas for cooking foods without deep-frying them, refer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Cooking Methods</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handout in your Participant’s Workbook.</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71</a:t>
            </a:fld>
            <a:endParaRPr lang="en-US"/>
          </a:p>
        </p:txBody>
      </p:sp>
    </p:spTree>
    <p:extLst>
      <p:ext uri="{BB962C8B-B14F-4D97-AF65-F5344CB8AC3E}">
        <p14:creationId xmlns:p14="http://schemas.microsoft.com/office/powerpoint/2010/main" val="6297665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a:xfrm>
            <a:off x="240030" y="3291839"/>
            <a:ext cx="6332220" cy="5480829"/>
          </a:xfrm>
        </p:spPr>
        <p:txBody>
          <a:bodyPr/>
          <a:lstStyle/>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Activity: Recall that Term</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Recall that Term</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Purpose: The purpose of this activity is to identify the updated meal pattern requirements for infants.</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Materials Needed: Term Cards</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cs typeface="Times New Roman" panose="02020603050405020304" pitchFamily="18" charset="0"/>
              </a:rPr>
              <a:t>Time: 10–15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228600" marR="0" lvl="0" indent="-228600">
              <a:spcBef>
                <a:spcPts val="0"/>
              </a:spcBef>
              <a:spcAft>
                <a:spcPts val="0"/>
              </a:spcAft>
              <a:buClr>
                <a:srgbClr val="00206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Divide the class into groups of 4 participants. Distribute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Term Cards</a:t>
            </a:r>
            <a:r>
              <a:rPr lang="en-US" dirty="0">
                <a:latin typeface="Calibri Light" panose="020F0302020204030204" pitchFamily="34" charset="0"/>
                <a:ea typeface="Calibri" panose="020F0502020204030204" pitchFamily="34" charset="0"/>
                <a:cs typeface="Times New Roman" panose="02020603050405020304" pitchFamily="18" charset="0"/>
              </a:rPr>
              <a:t> to each group.</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228600" marR="0" lvl="0" indent="-228600">
              <a:spcBef>
                <a:spcPts val="0"/>
              </a:spcBef>
              <a:spcAft>
                <a:spcPts val="0"/>
              </a:spcAft>
              <a:buClr>
                <a:srgbClr val="00206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Now that we have covered the guidelines for the updated infant meal pattern requirements, let’s play a game called </a:t>
            </a:r>
            <a:r>
              <a:rPr lang="en-US" i="1" dirty="0">
                <a:latin typeface="Calibri Light" panose="020F0302020204030204" pitchFamily="34" charset="0"/>
                <a:ea typeface="Calibri" panose="020F0502020204030204" pitchFamily="34" charset="0"/>
                <a:cs typeface="Times New Roman" panose="02020603050405020304" pitchFamily="18" charset="0"/>
              </a:rPr>
              <a:t>Recall that Term</a:t>
            </a:r>
            <a:r>
              <a:rPr lang="en-US" dirty="0">
                <a:latin typeface="Calibri Light" panose="020F0302020204030204" pitchFamily="34" charset="0"/>
                <a:ea typeface="Calibri" panose="020F0502020204030204" pitchFamily="34" charset="0"/>
                <a:cs typeface="Times New Roman" panose="02020603050405020304" pitchFamily="18" charset="0"/>
              </a:rPr>
              <a:t>. Each player will select a card, and it lists a term along with key requirements. When it is your turn, state the term on the card. Your teammates will then state the key requirement(s) for each term. For example, if my card lists breast milk, my teammate might say the best source of nutrients for infants. However, you cannot state the requirements or give any clues. If your teammates are unable to describe the term, you may pass to the next person. The first group to complete this activity wins the game.</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228600" marR="0" lvl="0" indent="-228600">
              <a:spcBef>
                <a:spcPts val="0"/>
              </a:spcBef>
              <a:spcAft>
                <a:spcPts val="0"/>
              </a:spcAft>
              <a:buClr>
                <a:srgbClr val="00206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each group 5–10 minutes to complete this activity. Then, review the following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 Recall that Term</a:t>
            </a:r>
            <a:r>
              <a:rPr lang="en-US" dirty="0">
                <a:latin typeface="Calibri Light" panose="020F0302020204030204" pitchFamily="34" charset="0"/>
                <a:ea typeface="Calibri" panose="020F0502020204030204" pitchFamily="34" charset="0"/>
                <a:cs typeface="Times New Roman" panose="02020603050405020304" pitchFamily="18" charset="0"/>
              </a:rPr>
              <a:t> with the participants. The phrases are included in the following table. At the end of this activity, allow participants to return to their seats.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If this is a large group, consider completing this activity as a large group activity.</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72</a:t>
            </a:fld>
            <a:endParaRPr lang="en-US"/>
          </a:p>
        </p:txBody>
      </p:sp>
    </p:spTree>
    <p:extLst>
      <p:ext uri="{BB962C8B-B14F-4D97-AF65-F5344CB8AC3E}">
        <p14:creationId xmlns:p14="http://schemas.microsoft.com/office/powerpoint/2010/main" val="30468307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SHOW SLIDE: </a:t>
            </a:r>
            <a:r>
              <a:rPr lang="en-US" sz="1200" b="1" u="sng"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Training Review</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SAY: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In this training, we covered the updated meal pattern requirements for infant meals and snacks. Specifically, we explored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nSpc>
                <a:spcPts val="1800"/>
              </a:lnSpc>
              <a:spcBef>
                <a:spcPts val="0"/>
              </a:spcBef>
              <a:spcAft>
                <a:spcPts val="0"/>
              </a:spcAft>
              <a:buClr>
                <a:srgbClr val="002060"/>
              </a:buClr>
              <a:buSzPct val="1300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the two age groups and how they promote breastfeeding by providing reimbursement when a mother breastfeeds her infant onsite, </a:t>
            </a:r>
          </a:p>
          <a:p>
            <a:pPr marL="171450" marR="0" lvl="0" indent="-171450">
              <a:lnSpc>
                <a:spcPts val="1800"/>
              </a:lnSpc>
              <a:spcBef>
                <a:spcPts val="0"/>
              </a:spcBef>
              <a:spcAft>
                <a:spcPts val="0"/>
              </a:spcAft>
              <a:buClr>
                <a:srgbClr val="002060"/>
              </a:buClr>
              <a:buSzPct val="1300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key requirements for serving expressed milk and infant formula, </a:t>
            </a:r>
          </a:p>
          <a:p>
            <a:pPr marL="171450" marR="0" lvl="0" indent="-171450">
              <a:lnSpc>
                <a:spcPts val="1800"/>
              </a:lnSpc>
              <a:spcBef>
                <a:spcPts val="0"/>
              </a:spcBef>
              <a:spcAft>
                <a:spcPts val="0"/>
              </a:spcAft>
              <a:buClr>
                <a:srgbClr val="002060"/>
              </a:buClr>
              <a:buSzPct val="1300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the importance of developmental readiness, and </a:t>
            </a:r>
          </a:p>
          <a:p>
            <a:pPr marL="171450" marR="0" lvl="0" indent="-171450">
              <a:lnSpc>
                <a:spcPts val="1800"/>
              </a:lnSpc>
              <a:spcBef>
                <a:spcPts val="0"/>
              </a:spcBef>
              <a:spcAft>
                <a:spcPts val="0"/>
              </a:spcAft>
              <a:buClr>
                <a:srgbClr val="002060"/>
              </a:buClr>
              <a:buSzPct val="130000"/>
              <a:buFont typeface="Arial" panose="020B0604020202020204" pitchFamily="34" charset="0"/>
              <a:buChar char="•"/>
            </a:pPr>
            <a:r>
              <a:rPr lang="en-US"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how the updated requirements provide more nutritious foods for infants. </a:t>
            </a: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ASK:</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At this time, are there any questions before we move to the last activity in this training?</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DO:</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Answer any questions and then, begin the next activity.</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NOTE TO INSTRUCTOR: </a:t>
            </a:r>
            <a:r>
              <a:rPr lang="en-US" sz="1200" dirty="0">
                <a:solidFill>
                  <a:srgbClr val="002060"/>
                </a:solidFill>
                <a:effectLst/>
                <a:latin typeface="Calibri Light" panose="020F0302020204030204" pitchFamily="34" charset="0"/>
                <a:ea typeface="Calibri" panose="020F0502020204030204" pitchFamily="34" charset="0"/>
                <a:cs typeface="Times New Roman" panose="02020603050405020304" pitchFamily="18" charset="0"/>
              </a:rPr>
              <a:t>If there are questions that you are unable to answer, refer the participant(s) to their State agency or to the ICN Help Desk.</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ts val="1800"/>
              </a:lnSpc>
              <a:spcBef>
                <a:spcPts val="0"/>
              </a:spcBef>
              <a:spcAft>
                <a:spcPts val="0"/>
              </a:spcAft>
            </a:pPr>
            <a:r>
              <a:rPr lang="en-US" sz="1200" b="1" dirty="0">
                <a:solidFill>
                  <a:srgbClr val="002060"/>
                </a:solidFill>
                <a:effectLst/>
                <a:latin typeface="Calibri Light" panose="020F0302020204030204" pitchFamily="34" charset="0"/>
                <a:ea typeface="Calibri" panose="020F0502020204030204" pitchFamily="34" charset="0"/>
                <a:cs typeface="Calibri" panose="020F0502020204030204" pitchFamily="34" charset="0"/>
              </a:rPr>
              <a:t>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3AB61C-E093-43EC-B9C8-30265BBB4A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1936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a:lnSpc>
                <a:spcPts val="18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Activity: Key Points to Remember</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(Workbook Activity): Key Points to Remember</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00"/>
              </a:lnSpc>
            </a:pPr>
            <a:r>
              <a:rPr lang="en-US" dirty="0">
                <a:latin typeface="Calibri Light" panose="020F0302020204030204" pitchFamily="34" charset="0"/>
                <a:ea typeface="Calibri" panose="020F0502020204030204" pitchFamily="34" charset="0"/>
                <a:cs typeface="Times New Roman" panose="02020603050405020304" pitchFamily="18" charset="0"/>
              </a:rPr>
              <a:t>Purpose: The purpose of this activity is to reflect on the information covered in this training and to list any key points needed for later use.</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00"/>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Key Points to Remember worksheet and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00"/>
              </a:lnSpc>
            </a:pPr>
            <a:r>
              <a:rPr lang="en-US" dirty="0">
                <a:latin typeface="Calibri Light" panose="020F0302020204030204" pitchFamily="34" charset="0"/>
                <a:ea typeface="Calibri" panose="020F0502020204030204" pitchFamily="34" charset="0"/>
                <a:cs typeface="Times New Roman" panose="02020603050405020304" pitchFamily="18" charset="0"/>
              </a:rPr>
              <a:t>Time: 5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nSpc>
                <a:spcPts val="1800"/>
              </a:lnSpc>
              <a:spcBef>
                <a:spcPts val="0"/>
              </a:spcBef>
              <a:spcAft>
                <a:spcPts val="0"/>
              </a:spcAft>
              <a:buClr>
                <a:srgbClr val="00206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Key Points to Remember</a:t>
            </a:r>
            <a:r>
              <a:rPr lang="en-US" dirty="0">
                <a:latin typeface="Calibri Light" panose="020F0302020204030204" pitchFamily="34" charset="0"/>
                <a:ea typeface="Calibri" panose="020F0502020204030204" pitchFamily="34" charset="0"/>
                <a:cs typeface="Times New Roman" panose="02020603050405020304" pitchFamily="18" charset="0"/>
              </a:rPr>
              <a:t> worksheet in your Participant’s Workbook. Take a few minutes to think about the information covered in this training. List some key points you wish to remember for when you return to your facility.</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nSpc>
                <a:spcPts val="1800"/>
              </a:lnSpc>
              <a:spcBef>
                <a:spcPts val="0"/>
              </a:spcBef>
              <a:spcAft>
                <a:spcPts val="0"/>
              </a:spcAft>
              <a:buClr>
                <a:srgbClr val="00206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about 2–3 minutes for participants to complete this activity and then, ask volunteers to share their responses. After everyone has finished, ask if there are any questions and then, begin the next training.</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FEEDBACK:</a:t>
            </a:r>
            <a:r>
              <a:rPr lang="en-US" dirty="0">
                <a:latin typeface="Calibri Light" panose="020F0302020204030204" pitchFamily="34" charset="0"/>
                <a:ea typeface="Calibri" panose="020F0502020204030204" pitchFamily="34" charset="0"/>
                <a:cs typeface="Times New Roman" panose="02020603050405020304" pitchFamily="18" charset="0"/>
              </a:rPr>
              <a:t> There are no right or wrong answers for this activity. However, some potential responses might include those noted in the following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Key Points to Remember.</a:t>
            </a:r>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74</a:t>
            </a:fld>
            <a:endParaRPr lang="en-US"/>
          </a:p>
        </p:txBody>
      </p:sp>
    </p:spTree>
    <p:extLst>
      <p:ext uri="{BB962C8B-B14F-4D97-AF65-F5344CB8AC3E}">
        <p14:creationId xmlns:p14="http://schemas.microsoft.com/office/powerpoint/2010/main" val="13833097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pPr algn="just">
              <a:lnSpc>
                <a:spcPts val="16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SHOW SLIDE: </a:t>
            </a:r>
            <a:r>
              <a:rPr lang="en-US" b="1" u="sng" dirty="0">
                <a:solidFill>
                  <a:srgbClr val="002060"/>
                </a:solidFill>
                <a:latin typeface="Calibri Light" panose="020F0302020204030204" pitchFamily="34" charset="0"/>
                <a:ea typeface="Calibri" panose="020F0502020204030204" pitchFamily="34" charset="0"/>
                <a:cs typeface="Calibri" panose="020F0502020204030204" pitchFamily="34" charset="0"/>
              </a:rPr>
              <a:t>Post-Assessment</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6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Post-Assessment</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600"/>
              </a:lnSpc>
            </a:pPr>
            <a:r>
              <a:rPr lang="en-US" dirty="0">
                <a:latin typeface="Calibri Light" panose="020F0302020204030204" pitchFamily="34" charset="0"/>
                <a:ea typeface="Calibri" panose="020F0502020204030204" pitchFamily="34" charset="0"/>
                <a:cs typeface="Calibri" panose="020F0502020204030204" pitchFamily="34" charset="0"/>
              </a:rPr>
              <a:t>Purpose: The purpose of the Post-Assessment is to determine what the participants learned throughout the training.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600"/>
              </a:lnSpc>
            </a:pPr>
            <a:r>
              <a:rPr lang="en-US" dirty="0">
                <a:latin typeface="Calibri Light" panose="020F0302020204030204" pitchFamily="34" charset="0"/>
                <a:ea typeface="Calibri" panose="020F0502020204030204" pitchFamily="34" charset="0"/>
                <a:cs typeface="Calibri" panose="020F0502020204030204" pitchFamily="34" charset="0"/>
              </a:rPr>
              <a:t>Materials Needed: Post-Assessment, Training Evaluation, and pen or pencil</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600"/>
              </a:lnSpc>
            </a:pPr>
            <a:r>
              <a:rPr lang="en-US" dirty="0">
                <a:latin typeface="Calibri Light" panose="020F0302020204030204" pitchFamily="34" charset="0"/>
                <a:ea typeface="Calibri" panose="020F0502020204030204" pitchFamily="34" charset="0"/>
                <a:cs typeface="Calibri" panose="020F0502020204030204" pitchFamily="34" charset="0"/>
              </a:rPr>
              <a:t>Time: 10 minutes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600"/>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gn="just">
              <a:lnSpc>
                <a:spcPts val="1600"/>
              </a:lnSpc>
              <a:spcBef>
                <a:spcPts val="0"/>
              </a:spcBef>
              <a:spcAft>
                <a:spcPts val="0"/>
              </a:spcAft>
              <a:buClr>
                <a:srgbClr val="00206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Distribute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Post-Assessment</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and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Training Evaluation.</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marL="228600" marR="0" lvl="0" indent="-228600" algn="just">
              <a:lnSpc>
                <a:spcPts val="1600"/>
              </a:lnSpc>
              <a:spcBef>
                <a:spcPts val="0"/>
              </a:spcBef>
              <a:spcAft>
                <a:spcPts val="0"/>
              </a:spcAft>
              <a:buClr>
                <a:srgbClr val="00206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The Post-Assessment is designed to assess what you have learned during this training. Begin by placing the non-name identifier, used for your Pre-Assessment, at the top of the page. Then, complete the Post-Assessment by reading each question carefully and selecting the best answer. Upon completion, please complete the training evaluation.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marL="228600" marR="0" lvl="0" indent="-228600" algn="just">
              <a:lnSpc>
                <a:spcPts val="1600"/>
              </a:lnSpc>
              <a:spcBef>
                <a:spcPts val="0"/>
              </a:spcBef>
              <a:spcAft>
                <a:spcPts val="0"/>
              </a:spcAft>
              <a:buClr>
                <a:srgbClr val="00206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Allow a minimum of 10 minutes for participants to complete the Post-Assessment. Remind them to list the identifier they used on the Pre-Assessment. Collect the Post-Assessments and the training evaluation. Then, dismiss the training.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F12D865-8CAA-40FE-8C08-C7D45694731E}" type="slidenum">
              <a:rPr lang="en-US" smtClean="0"/>
              <a:t>75</a:t>
            </a:fld>
            <a:endParaRPr lang="en-US"/>
          </a:p>
        </p:txBody>
      </p:sp>
    </p:spTree>
    <p:extLst>
      <p:ext uri="{BB962C8B-B14F-4D97-AF65-F5344CB8AC3E}">
        <p14:creationId xmlns:p14="http://schemas.microsoft.com/office/powerpoint/2010/main" val="2467154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D9E57-B194-4C8F-98E9-BCBF80C7A7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7978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4100" y="463550"/>
            <a:ext cx="4857750" cy="2732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842969-EB90-4F0F-94C9-7123EBE3CF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2032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4EFE1A-279F-46F8-9531-BF954012555C}"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139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a:solidFill>
                  <a:srgbClr val="002060"/>
                </a:solidFill>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646112" y="2052918"/>
            <a:ext cx="9403742" cy="4195481"/>
          </a:xfrm>
        </p:spPr>
        <p:txBody>
          <a:bodyPr/>
          <a:lstStyle>
            <a:lvl1pPr>
              <a:spcBef>
                <a:spcPts val="0"/>
              </a:spcBef>
              <a:buClr>
                <a:srgbClr val="0B4060"/>
              </a:buClr>
              <a:defRPr>
                <a:solidFill>
                  <a:srgbClr val="002060"/>
                </a:solidFill>
                <a:latin typeface="Calibri Light" panose="020F0302020204030204" pitchFamily="34" charset="0"/>
              </a:defRPr>
            </a:lvl1pPr>
            <a:lvl2pPr>
              <a:spcBef>
                <a:spcPts val="0"/>
              </a:spcBef>
              <a:buClr>
                <a:srgbClr val="0B4060"/>
              </a:buClr>
              <a:defRPr>
                <a:solidFill>
                  <a:srgbClr val="002060"/>
                </a:solidFill>
                <a:latin typeface="Calibri Light" panose="020F0302020204030204" pitchFamily="34" charset="0"/>
              </a:defRPr>
            </a:lvl2pPr>
            <a:lvl3pPr>
              <a:spcBef>
                <a:spcPts val="0"/>
              </a:spcBef>
              <a:buClr>
                <a:srgbClr val="0B4060"/>
              </a:buClr>
              <a:defRPr>
                <a:solidFill>
                  <a:srgbClr val="002060"/>
                </a:solidFill>
                <a:latin typeface="Calibri Light" panose="020F0302020204030204" pitchFamily="34" charset="0"/>
              </a:defRPr>
            </a:lvl3pPr>
            <a:lvl4pPr>
              <a:spcBef>
                <a:spcPts val="0"/>
              </a:spcBef>
              <a:buClr>
                <a:srgbClr val="0B4060"/>
              </a:buClr>
              <a:defRPr>
                <a:solidFill>
                  <a:srgbClr val="002060"/>
                </a:solidFill>
                <a:latin typeface="Calibri Light" panose="020F0302020204030204" pitchFamily="34" charset="0"/>
              </a:defRPr>
            </a:lvl4pPr>
            <a:lvl5pPr>
              <a:spcBef>
                <a:spcPts val="0"/>
              </a:spcBef>
              <a:buClr>
                <a:srgbClr val="0B4060"/>
              </a:buClr>
              <a:defRPr>
                <a:solidFill>
                  <a:srgbClr val="002060"/>
                </a:solidFill>
                <a:latin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0A3E05B-98F4-4BF5-9880-76834AFA38C2}"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 y="6576350"/>
            <a:ext cx="12192001" cy="281650"/>
          </a:xfrm>
          <a:prstGeom prst="rect">
            <a:avLst/>
          </a:prstGeom>
          <a:solidFill>
            <a:srgbClr val="0E73C3"/>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3371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rgbClr val="002060"/>
                </a:solidFill>
                <a:latin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rgbClr val="002060"/>
                </a:solidFill>
                <a:latin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13991F-2AB4-4DC8-A425-85575DBBBC03}"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alpha val="60000"/>
                </a:prstClr>
              </a:solidFill>
            </a:endParaRPr>
          </a:p>
        </p:txBody>
      </p:sp>
      <p:sp>
        <p:nvSpPr>
          <p:cNvPr id="9" name="Slide Number Placeholder 8"/>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10" name="Rectangle 9"/>
          <p:cNvSpPr/>
          <p:nvPr userDrawn="1"/>
        </p:nvSpPr>
        <p:spPr>
          <a:xfrm>
            <a:off x="-1" y="6576350"/>
            <a:ext cx="12192001" cy="281650"/>
          </a:xfrm>
          <a:prstGeom prst="rect">
            <a:avLst/>
          </a:prstGeom>
          <a:solidFill>
            <a:srgbClr val="0E73C3"/>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4659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2060"/>
                </a:solidFill>
              </a:defRPr>
            </a:lvl1p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74D9EB-72B3-471A-94BC-EBCFE66A4E9D}"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alpha val="60000"/>
                </a:prstClr>
              </a:solidFill>
            </a:endParaRPr>
          </a:p>
        </p:txBody>
      </p:sp>
      <p:sp>
        <p:nvSpPr>
          <p:cNvPr id="7" name="Slide Number Placeholder 6"/>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8" name="Rectangle 7"/>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08115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756B51D-84F0-4E35-8194-248F82E91BD1}"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3"/>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4"/>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63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81C552F-0591-41F7-86A6-3778EDEA11AA}"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2"/>
          <p:cNvSpPr>
            <a:spLocks noGrp="1"/>
          </p:cNvSpPr>
          <p:nvPr>
            <p:ph type="ftr" sz="quarter" idx="11"/>
          </p:nvPr>
        </p:nvSpPr>
        <p:spPr/>
        <p:txBody>
          <a:bodyPr/>
          <a:lstStyle/>
          <a:p>
            <a:endParaRPr lang="en-US">
              <a:solidFill>
                <a:prstClr val="black">
                  <a:tint val="75000"/>
                  <a:alpha val="60000"/>
                </a:prstClr>
              </a:solidFill>
            </a:endParaRPr>
          </a:p>
        </p:txBody>
      </p:sp>
    </p:spTree>
    <p:extLst>
      <p:ext uri="{BB962C8B-B14F-4D97-AF65-F5344CB8AC3E}">
        <p14:creationId xmlns:p14="http://schemas.microsoft.com/office/powerpoint/2010/main" val="1206024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F4379A85-F0D0-47ED-A98E-9486D0D46CA1}"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5"/>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6"/>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9195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07427A-BC95-4862-BFD0-9FF5CD6F46CA}"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alpha val="60000"/>
                </a:prstClr>
              </a:solidFill>
            </a:endParaRPr>
          </a:p>
        </p:txBody>
      </p:sp>
      <p:sp>
        <p:nvSpPr>
          <p:cNvPr id="7" name="Slide Number Placeholder 6"/>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999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AC5C02-07ED-4C27-97A7-13B8187C8CD0}"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alpha val="60000"/>
                </a:prstClr>
              </a:solidFill>
            </a:endParaRPr>
          </a:p>
        </p:txBody>
      </p:sp>
      <p:sp>
        <p:nvSpPr>
          <p:cNvPr id="7" name="Slide Number Placeholder 6"/>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6650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A580219-17A9-4FC3-8FF7-35949DD58960}"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0032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397749" cy="2323374"/>
          </a:xfrm>
        </p:spPr>
        <p:txBody>
          <a:bodyPr/>
          <a:lstStyle>
            <a:lvl1pPr>
              <a:defRPr sz="4800"/>
            </a:lvl1pPr>
          </a:lstStyle>
          <a:p>
            <a:r>
              <a:rPr lang="en-US" dirty="0"/>
              <a:t>Click to edit Master title style</a:t>
            </a:r>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D5C7760-9CCC-41F2-B697-88EF881464CB}"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alpha val="60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9" name="TextBox 8"/>
          <p:cNvSpPr txBox="1"/>
          <p:nvPr/>
        </p:nvSpPr>
        <p:spPr>
          <a:xfrm>
            <a:off x="799617" y="86831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r>
              <a:rPr lang="en-US" dirty="0">
                <a:solidFill>
                  <a:srgbClr val="0B4060"/>
                </a:solidFill>
              </a:rPr>
              <a:t>“</a:t>
            </a:r>
          </a:p>
        </p:txBody>
      </p:sp>
      <p:sp>
        <p:nvSpPr>
          <p:cNvPr id="13" name="TextBox 12"/>
          <p:cNvSpPr txBox="1"/>
          <p:nvPr/>
        </p:nvSpPr>
        <p:spPr>
          <a:xfrm>
            <a:off x="8170638" y="23808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r>
              <a:rPr lang="en-US" dirty="0">
                <a:solidFill>
                  <a:srgbClr val="0B4060"/>
                </a:solidFill>
              </a:rPr>
              <a:t>”</a:t>
            </a:r>
          </a:p>
        </p:txBody>
      </p:sp>
    </p:spTree>
    <p:extLst>
      <p:ext uri="{BB962C8B-B14F-4D97-AF65-F5344CB8AC3E}">
        <p14:creationId xmlns:p14="http://schemas.microsoft.com/office/powerpoint/2010/main" val="2893281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493473" y="4931923"/>
            <a:ext cx="10005066" cy="1010050"/>
          </a:xfrm>
          <a:solidFill>
            <a:srgbClr val="FFFFFF">
              <a:alpha val="69804"/>
            </a:srgbClr>
          </a:solidFill>
          <a:ln w="38100">
            <a:solidFill>
              <a:schemeClr val="bg1"/>
            </a:solidFill>
          </a:ln>
        </p:spPr>
        <p:txBody>
          <a:bodyPr anchor="b"/>
          <a:lstStyle>
            <a:lvl1pPr algn="l">
              <a:defRPr sz="4000" b="0" cap="none"/>
            </a:lvl1pPr>
          </a:lstStyle>
          <a:p>
            <a:r>
              <a:rPr lang="en-US" dirty="0"/>
              <a:t>Click to edit Master title style</a:t>
            </a:r>
          </a:p>
        </p:txBody>
      </p:sp>
      <p:sp>
        <p:nvSpPr>
          <p:cNvPr id="4" name="Date Placeholder 3"/>
          <p:cNvSpPr>
            <a:spLocks noGrp="1"/>
          </p:cNvSpPr>
          <p:nvPr>
            <p:ph type="dt" sz="half" idx="10"/>
          </p:nvPr>
        </p:nvSpPr>
        <p:spPr/>
        <p:txBody>
          <a:bodyPr/>
          <a:lstStyle/>
          <a:p>
            <a:fld id="{EC0CBDCA-86B7-4328-8E51-6270765A7640}"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67371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C22CC57-0673-4B2C-836B-3B922CAD6D66}"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4" name="Footer Placeholder 4"/>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5191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D2614AC-ACCA-4196-A6C2-495E8BDFBD4A}"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4" name="Footer Placeholder 4"/>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19" name="Rectangle 18"/>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575034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2BB9CC-29BB-44F9-B620-F2B00AAB6486}"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7846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FC8E4D-9CF3-48ED-9C9C-27DD4D4C8511}"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alpha val="60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3069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47277" y="4800981"/>
            <a:ext cx="9404723" cy="1103708"/>
          </a:xfrm>
          <a:solidFill>
            <a:srgbClr val="FFFFFF">
              <a:alpha val="74902"/>
            </a:srgbClr>
          </a:solidFill>
          <a:ln w="38100">
            <a:solidFill>
              <a:schemeClr val="bg1"/>
            </a:solidFill>
          </a:ln>
        </p:spPr>
        <p:txBody>
          <a:bodyPr anchor="ctr"/>
          <a:lstStyle>
            <a:lvl1pPr>
              <a:defRPr sz="3600" b="1">
                <a:latin typeface="Calibri Light" panose="020F03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E377E680-5B21-4FCB-854B-8453465F2160}"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alpha val="60000"/>
                </a:prstClr>
              </a:solidFill>
            </a:endParaRPr>
          </a:p>
        </p:txBody>
      </p:sp>
      <p:sp>
        <p:nvSpPr>
          <p:cNvPr id="5" name="Slide Number Placeholder 4"/>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6" name="Rectangle 5"/>
          <p:cNvSpPr/>
          <p:nvPr userDrawn="1"/>
        </p:nvSpPr>
        <p:spPr>
          <a:xfrm>
            <a:off x="-1" y="6576350"/>
            <a:ext cx="12192001" cy="281650"/>
          </a:xfrm>
          <a:prstGeom prst="rect">
            <a:avLst/>
          </a:prstGeom>
          <a:solidFill>
            <a:srgbClr val="0E73C3"/>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55687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53CA-FA1D-BC47-D9B9-DC533499F3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78389E-E0F2-D719-735C-81D0F8BA4A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FEA7EA-78E7-58D4-A02D-E192177BEB8C}"/>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5" name="Footer Placeholder 4">
            <a:extLst>
              <a:ext uri="{FF2B5EF4-FFF2-40B4-BE49-F238E27FC236}">
                <a16:creationId xmlns:a16="http://schemas.microsoft.com/office/drawing/2014/main" id="{E2FE785A-F85C-B4AB-43AF-A5399977E8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25543E-2715-1FE4-3CE7-688AC59EF7A5}"/>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26722662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201B5-EF9D-C9F7-4A19-27F48233C7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49C9A6-0409-D2A3-0BEB-1D5FC7656B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C3E522-02A1-A3F2-83B0-6E9566FA47B5}"/>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5" name="Footer Placeholder 4">
            <a:extLst>
              <a:ext uri="{FF2B5EF4-FFF2-40B4-BE49-F238E27FC236}">
                <a16:creationId xmlns:a16="http://schemas.microsoft.com/office/drawing/2014/main" id="{F23D9F90-D0D9-591E-F9F1-7380521C9E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912113-C918-8202-9071-137A5B50C43B}"/>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1271963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CF42F-3A82-AD13-95D1-9A36548785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DD5BB9-F543-8989-9EAA-972FECEC0A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4EB069-55EA-9354-E781-93E61583B8DA}"/>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5" name="Footer Placeholder 4">
            <a:extLst>
              <a:ext uri="{FF2B5EF4-FFF2-40B4-BE49-F238E27FC236}">
                <a16:creationId xmlns:a16="http://schemas.microsoft.com/office/drawing/2014/main" id="{4CEC0552-7D5A-52A5-20A3-1FE7122A8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70939-A831-FC52-ED42-98D5337D457A}"/>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20389581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CD8B8-8F64-E0DD-3E4A-B94D79B179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4DCA5A-618B-48B5-CCD7-ACD7265963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BA92DC-CFEF-3CF4-AC75-23DFAA498D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6B1242-353E-E998-1D0C-6E6128F5D3C2}"/>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6" name="Footer Placeholder 5">
            <a:extLst>
              <a:ext uri="{FF2B5EF4-FFF2-40B4-BE49-F238E27FC236}">
                <a16:creationId xmlns:a16="http://schemas.microsoft.com/office/drawing/2014/main" id="{A55A8117-4828-0BC4-1482-7A6A7A6897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8CCA93-5782-FB8E-B530-1CC038F4ECE0}"/>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3654877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8537-CE7E-2A35-44A0-B4DC82FF67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7E3067-0832-6454-D88D-1ED5F9B4F3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30C3AB-3F02-67A9-97FF-7FAED59D11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B03741-0B58-62D2-20A6-2140BE3BB9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4E2B12-C9BA-95CE-0025-5CF1BD28C4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0AD613-59A2-EC07-9862-472A9B2CD0E1}"/>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8" name="Footer Placeholder 7">
            <a:extLst>
              <a:ext uri="{FF2B5EF4-FFF2-40B4-BE49-F238E27FC236}">
                <a16:creationId xmlns:a16="http://schemas.microsoft.com/office/drawing/2014/main" id="{908B6D50-8505-3579-4331-5536679EA4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8A3DC0-3977-1699-8FA6-A2ECA421BA81}"/>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4243533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E70B-4780-5767-33D4-8C0B6611A5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83FBE2-E475-1818-1E71-3472675FCE21}"/>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4" name="Footer Placeholder 3">
            <a:extLst>
              <a:ext uri="{FF2B5EF4-FFF2-40B4-BE49-F238E27FC236}">
                <a16:creationId xmlns:a16="http://schemas.microsoft.com/office/drawing/2014/main" id="{AB99B4EE-7845-9938-55F9-F226DE6057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E61011-0FCE-812B-05E8-F0B7B4ECFA6E}"/>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17509405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269CA3-96A1-AB10-9EE8-EC82832A1D67}"/>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3" name="Footer Placeholder 2">
            <a:extLst>
              <a:ext uri="{FF2B5EF4-FFF2-40B4-BE49-F238E27FC236}">
                <a16:creationId xmlns:a16="http://schemas.microsoft.com/office/drawing/2014/main" id="{FBD6C5C1-9ADF-50EF-6A1B-9136DF0993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1F7356-BED7-03F7-F58C-1B911DE9F10F}"/>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29104693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EDD49-F31D-5B65-062D-B551F92DC0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E7470E-7E17-201C-0225-7C25A552F8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23BF8E-F388-1A74-704B-57988D2825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8ED847-ED69-C8FD-EDE1-6E27B7BC82F0}"/>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6" name="Footer Placeholder 5">
            <a:extLst>
              <a:ext uri="{FF2B5EF4-FFF2-40B4-BE49-F238E27FC236}">
                <a16:creationId xmlns:a16="http://schemas.microsoft.com/office/drawing/2014/main" id="{A247D9CA-F4DE-2650-404D-ABA066D8AE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AC3161-BD62-7E7B-4175-46A5165EB636}"/>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1004407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2987A-725A-0202-8B57-313F1F600D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80C161-86C7-1191-512C-C661EC558F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F36D84-DAE5-0455-647A-DB33CA0B54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D00D25-22C2-D3C0-C8AB-33ACEB830D44}"/>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6" name="Footer Placeholder 5">
            <a:extLst>
              <a:ext uri="{FF2B5EF4-FFF2-40B4-BE49-F238E27FC236}">
                <a16:creationId xmlns:a16="http://schemas.microsoft.com/office/drawing/2014/main" id="{690AF3BE-EA04-6578-DC86-7276B2D073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9206F-3612-44AB-DE76-0220F5103CFE}"/>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25392596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94AA-023C-55F0-41EB-4029DFB732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8C8212-9230-4308-861F-496506BDA0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0D7436-CB5C-6A04-9D55-C9A02CAE579B}"/>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5" name="Footer Placeholder 4">
            <a:extLst>
              <a:ext uri="{FF2B5EF4-FFF2-40B4-BE49-F238E27FC236}">
                <a16:creationId xmlns:a16="http://schemas.microsoft.com/office/drawing/2014/main" id="{0D54B7D3-2C9D-9123-270D-8A3DAD2AC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D29AE-0D15-5D84-B44E-94C81A5F70EE}"/>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837387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438D4F-420B-7059-B43B-53F26351D6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376484-BC47-583B-D47E-491BBC4ECA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C85A7-2A6D-E81A-736C-EDEB0545D611}"/>
              </a:ext>
            </a:extLst>
          </p:cNvPr>
          <p:cNvSpPr>
            <a:spLocks noGrp="1"/>
          </p:cNvSpPr>
          <p:nvPr>
            <p:ph type="dt" sz="half" idx="10"/>
          </p:nvPr>
        </p:nvSpPr>
        <p:spPr/>
        <p:txBody>
          <a:bodyPr/>
          <a:lstStyle/>
          <a:p>
            <a:fld id="{4F76BD17-F720-41CD-8DC7-2435FC9B22C6}" type="datetimeFigureOut">
              <a:rPr lang="en-US" smtClean="0"/>
              <a:t>2/6/2025</a:t>
            </a:fld>
            <a:endParaRPr lang="en-US"/>
          </a:p>
        </p:txBody>
      </p:sp>
      <p:sp>
        <p:nvSpPr>
          <p:cNvPr id="5" name="Footer Placeholder 4">
            <a:extLst>
              <a:ext uri="{FF2B5EF4-FFF2-40B4-BE49-F238E27FC236}">
                <a16:creationId xmlns:a16="http://schemas.microsoft.com/office/drawing/2014/main" id="{2ACC381F-32BC-ECAA-3DA1-914B87A4E2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8AB892-6027-BD8F-E284-D5D7616177C7}"/>
              </a:ext>
            </a:extLst>
          </p:cNvPr>
          <p:cNvSpPr>
            <a:spLocks noGrp="1"/>
          </p:cNvSpPr>
          <p:nvPr>
            <p:ph type="sldNum" sz="quarter" idx="12"/>
          </p:nvPr>
        </p:nvSpPr>
        <p:spPr/>
        <p:txBody>
          <a:bodyPr/>
          <a:lstStyle/>
          <a:p>
            <a:fld id="{51A26DD0-E230-4508-A4A9-C6C9ABEF73EC}" type="slidenum">
              <a:rPr lang="en-US" smtClean="0"/>
              <a:t>‹#›</a:t>
            </a:fld>
            <a:endParaRPr lang="en-US"/>
          </a:p>
        </p:txBody>
      </p:sp>
    </p:spTree>
    <p:extLst>
      <p:ext uri="{BB962C8B-B14F-4D97-AF65-F5344CB8AC3E}">
        <p14:creationId xmlns:p14="http://schemas.microsoft.com/office/powerpoint/2010/main" val="971277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377E680-5B21-4FCB-854B-8453465F2160}" type="datetime1">
              <a:rPr lang="en-US" smtClean="0">
                <a:solidFill>
                  <a:prstClr val="black">
                    <a:tint val="75000"/>
                    <a:alpha val="60000"/>
                  </a:prstClr>
                </a:solidFill>
              </a:rPr>
              <a:pPr/>
              <a:t>2/6/2025</a:t>
            </a:fld>
            <a:endParaRPr lang="en-US">
              <a:solidFill>
                <a:prstClr val="black">
                  <a:tint val="75000"/>
                  <a:alpha val="60000"/>
                </a:prstClr>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solidFill>
                <a:prstClr val="black">
                  <a:tint val="75000"/>
                  <a:alpha val="60000"/>
                </a:prstClr>
              </a:solidFill>
            </a:endParaRP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012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4"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hf sldNum="0" hdr="0" ftr="0" dt="0"/>
  <p:txStyles>
    <p:titleStyle>
      <a:lvl1pPr algn="l" defTabSz="457200" rtl="0" eaLnBrk="1" latinLnBrk="0" hangingPunct="1">
        <a:spcBef>
          <a:spcPct val="0"/>
        </a:spcBef>
        <a:buNone/>
        <a:defRPr sz="4200" b="0" i="0" kern="1200">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0B4060"/>
        </a:buClr>
        <a:buSzPct val="93000"/>
        <a:buFont typeface="Century Gothic" panose="020B0502020202020204" pitchFamily="34" charset="0"/>
        <a:buChar char="•"/>
        <a:defRPr sz="3200" b="0" i="0" kern="1200">
          <a:solidFill>
            <a:srgbClr val="002060"/>
          </a:solidFill>
          <a:latin typeface="+mj-lt"/>
          <a:ea typeface="+mj-ea"/>
          <a:cs typeface="+mj-cs"/>
        </a:defRPr>
      </a:lvl1pPr>
      <a:lvl2pPr marL="742950" indent="-285750" algn="l" defTabSz="457200" rtl="0" eaLnBrk="1" latinLnBrk="0" hangingPunct="1">
        <a:spcBef>
          <a:spcPts val="1000"/>
        </a:spcBef>
        <a:spcAft>
          <a:spcPts val="0"/>
        </a:spcAft>
        <a:buClr>
          <a:srgbClr val="0B4060"/>
        </a:buClr>
        <a:buSzPct val="93000"/>
        <a:buFont typeface="Courier New" panose="02070309020205020404" pitchFamily="49" charset="0"/>
        <a:buChar char="o"/>
        <a:defRPr sz="2800" b="0" i="0" kern="1200">
          <a:solidFill>
            <a:srgbClr val="002060"/>
          </a:solidFill>
          <a:latin typeface="+mj-lt"/>
          <a:ea typeface="+mj-ea"/>
          <a:cs typeface="+mj-cs"/>
        </a:defRPr>
      </a:lvl2pPr>
      <a:lvl3pPr marL="1143000" indent="-228600" algn="l" defTabSz="457200" rtl="0" eaLnBrk="1" latinLnBrk="0" hangingPunct="1">
        <a:spcBef>
          <a:spcPts val="1000"/>
        </a:spcBef>
        <a:spcAft>
          <a:spcPts val="0"/>
        </a:spcAft>
        <a:buClr>
          <a:srgbClr val="0B4060"/>
        </a:buClr>
        <a:buSzPct val="93000"/>
        <a:buFont typeface="Wingdings" panose="05000000000000000000" pitchFamily="2" charset="2"/>
        <a:buChar char="§"/>
        <a:defRPr sz="2400" b="0" i="0" kern="1200">
          <a:solidFill>
            <a:srgbClr val="002060"/>
          </a:solidFill>
          <a:latin typeface="+mj-lt"/>
          <a:ea typeface="+mj-ea"/>
          <a:cs typeface="+mj-cs"/>
        </a:defRPr>
      </a:lvl3pPr>
      <a:lvl4pPr marL="1600200" indent="-228600" algn="l" defTabSz="457200" rtl="0" eaLnBrk="1" latinLnBrk="0" hangingPunct="1">
        <a:spcBef>
          <a:spcPts val="1000"/>
        </a:spcBef>
        <a:spcAft>
          <a:spcPts val="0"/>
        </a:spcAft>
        <a:buClr>
          <a:srgbClr val="0B4060"/>
        </a:buClr>
        <a:buSzPct val="93000"/>
        <a:buFont typeface="Wingdings 3" charset="2"/>
        <a:buChar char=""/>
        <a:defRPr sz="2000" b="0" i="0" kern="1200">
          <a:solidFill>
            <a:srgbClr val="002060"/>
          </a:solidFill>
          <a:latin typeface="+mj-lt"/>
          <a:ea typeface="+mj-ea"/>
          <a:cs typeface="+mj-cs"/>
        </a:defRPr>
      </a:lvl4pPr>
      <a:lvl5pPr marL="2057400" indent="-228600" algn="l" defTabSz="457200" rtl="0" eaLnBrk="1" latinLnBrk="0" hangingPunct="1">
        <a:spcBef>
          <a:spcPts val="1000"/>
        </a:spcBef>
        <a:spcAft>
          <a:spcPts val="0"/>
        </a:spcAft>
        <a:buClr>
          <a:srgbClr val="0B4060"/>
        </a:buClr>
        <a:buSzPct val="93000"/>
        <a:buFont typeface="Wingdings 3" charset="2"/>
        <a:buChar char=""/>
        <a:defRPr sz="2000" b="0" i="0" kern="1200">
          <a:solidFill>
            <a:srgbClr val="002060"/>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430F3C-46DB-2C7D-20EA-9D430406B5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1ABD14-6C5F-3A3D-6049-8BE2D7BF7F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DEAF46-10D2-C400-03EE-3D6C465825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76BD17-F720-41CD-8DC7-2435FC9B22C6}" type="datetimeFigureOut">
              <a:rPr lang="en-US" smtClean="0"/>
              <a:t>2/6/2025</a:t>
            </a:fld>
            <a:endParaRPr lang="en-US"/>
          </a:p>
        </p:txBody>
      </p:sp>
      <p:sp>
        <p:nvSpPr>
          <p:cNvPr id="5" name="Footer Placeholder 4">
            <a:extLst>
              <a:ext uri="{FF2B5EF4-FFF2-40B4-BE49-F238E27FC236}">
                <a16:creationId xmlns:a16="http://schemas.microsoft.com/office/drawing/2014/main" id="{CD492B28-FE64-D9FB-6B8F-A625578F46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F8141FC-E2AD-8263-B5C7-C9572F7F8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A26DD0-E230-4508-A4A9-C6C9ABEF73EC}" type="slidenum">
              <a:rPr lang="en-US" smtClean="0"/>
              <a:t>‹#›</a:t>
            </a:fld>
            <a:endParaRPr lang="en-US"/>
          </a:p>
        </p:txBody>
      </p:sp>
    </p:spTree>
    <p:extLst>
      <p:ext uri="{BB962C8B-B14F-4D97-AF65-F5344CB8AC3E}">
        <p14:creationId xmlns:p14="http://schemas.microsoft.com/office/powerpoint/2010/main" val="219622332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3D_EEA51BD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6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7.xml.rels><?xml version="1.0" encoding="UTF-8" standalone="yes"?>
<Relationships xmlns="http://schemas.openxmlformats.org/package/2006/relationships"><Relationship Id="rId8" Type="http://schemas.openxmlformats.org/officeDocument/2006/relationships/hyperlink" Target="https://www.linkedin.com/company/theicn/" TargetMode="External"/><Relationship Id="rId3" Type="http://schemas.openxmlformats.org/officeDocument/2006/relationships/image" Target="../media/image81.jpeg"/><Relationship Id="rId7" Type="http://schemas.openxmlformats.org/officeDocument/2006/relationships/hyperlink" Target="https://www.instagram.com/theicn/" TargetMode="External"/><Relationship Id="rId2" Type="http://schemas.openxmlformats.org/officeDocument/2006/relationships/notesSlide" Target="../notesSlides/notesSlide77.xml"/><Relationship Id="rId1" Type="http://schemas.openxmlformats.org/officeDocument/2006/relationships/slideLayout" Target="../slideLayouts/slideLayout19.xml"/><Relationship Id="rId6" Type="http://schemas.openxmlformats.org/officeDocument/2006/relationships/hyperlink" Target="https://twitter.com/search?q=institute%20of%20child%20nutrition&amp;src=typd" TargetMode="External"/><Relationship Id="rId11" Type="http://schemas.openxmlformats.org/officeDocument/2006/relationships/image" Target="../media/image85.jpeg"/><Relationship Id="rId5" Type="http://schemas.openxmlformats.org/officeDocument/2006/relationships/image" Target="../media/image82.tiff"/><Relationship Id="rId10" Type="http://schemas.openxmlformats.org/officeDocument/2006/relationships/image" Target="../media/image84.jpeg"/><Relationship Id="rId4" Type="http://schemas.openxmlformats.org/officeDocument/2006/relationships/hyperlink" Target="https://www.facebook.com/ichildnutrition/" TargetMode="External"/><Relationship Id="rId9"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3735" y="0"/>
            <a:ext cx="4828262" cy="3113972"/>
          </a:xfrm>
          <a:prstGeom prst="rect">
            <a:avLst/>
          </a:prstGeom>
          <a:effectLst>
            <a:softEdge rad="635000"/>
          </a:effec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9192" y="-128362"/>
            <a:ext cx="4701397" cy="3242334"/>
          </a:xfrm>
          <a:prstGeom prst="rect">
            <a:avLst/>
          </a:prstGeom>
          <a:effectLst>
            <a:softEdge rad="635000"/>
          </a:effectLst>
        </p:spPr>
      </p:pic>
      <p:sp>
        <p:nvSpPr>
          <p:cNvPr id="4" name="Title 3"/>
          <p:cNvSpPr>
            <a:spLocks noGrp="1"/>
          </p:cNvSpPr>
          <p:nvPr>
            <p:ph type="ctrTitle"/>
          </p:nvPr>
        </p:nvSpPr>
        <p:spPr>
          <a:xfrm>
            <a:off x="0" y="3113972"/>
            <a:ext cx="12192002" cy="1837389"/>
          </a:xfrm>
          <a:solidFill>
            <a:srgbClr val="0E73C3"/>
          </a:solidFill>
          <a:ln w="38100">
            <a:solidFill>
              <a:schemeClr val="bg1"/>
            </a:solidFill>
          </a:ln>
        </p:spPr>
        <p:txBody>
          <a:bodyPr anchor="b"/>
          <a:lstStyle/>
          <a:p>
            <a:pPr algn="ctr"/>
            <a:r>
              <a:rPr lang="en-US" sz="5400" dirty="0">
                <a:solidFill>
                  <a:schemeClr val="bg1"/>
                </a:solidFill>
                <a:latin typeface="GulimChe" panose="020B0609000101010101" pitchFamily="49" charset="-127"/>
                <a:ea typeface="GulimChe" panose="020B0609000101010101" pitchFamily="49" charset="-127"/>
                <a:cs typeface="Levenim MT" panose="02010502060101010101" pitchFamily="2" charset="-79"/>
              </a:rPr>
              <a:t>INFANT MEAL PATTERN </a:t>
            </a:r>
            <a:br>
              <a:rPr lang="en-US" sz="5400" dirty="0">
                <a:solidFill>
                  <a:schemeClr val="bg1"/>
                </a:solidFill>
                <a:latin typeface="GulimChe" panose="020B0609000101010101" pitchFamily="49" charset="-127"/>
                <a:ea typeface="GulimChe" panose="020B0609000101010101" pitchFamily="49" charset="-127"/>
                <a:cs typeface="Levenim MT" panose="02010502060101010101" pitchFamily="2" charset="-79"/>
              </a:rPr>
            </a:br>
            <a:r>
              <a:rPr lang="en-US" sz="5400" dirty="0">
                <a:solidFill>
                  <a:schemeClr val="bg1"/>
                </a:solidFill>
                <a:latin typeface="GulimChe" panose="020B0609000101010101" pitchFamily="49" charset="-127"/>
                <a:ea typeface="GulimChe" panose="020B0609000101010101" pitchFamily="49" charset="-127"/>
                <a:cs typeface="Levenim MT" panose="02010502060101010101" pitchFamily="2" charset="-79"/>
              </a:rPr>
              <a:t>REQUIREMENTS </a:t>
            </a:r>
          </a:p>
        </p:txBody>
      </p:sp>
      <p:sp>
        <p:nvSpPr>
          <p:cNvPr id="15" name="Rectangle 14"/>
          <p:cNvSpPr/>
          <p:nvPr/>
        </p:nvSpPr>
        <p:spPr>
          <a:xfrm>
            <a:off x="640080" y="5032867"/>
            <a:ext cx="11411712" cy="1569660"/>
          </a:xfrm>
          <a:prstGeom prst="rect">
            <a:avLst/>
          </a:prstGeom>
        </p:spPr>
        <p:txBody>
          <a:bodyPr wrap="square">
            <a:spAutoFit/>
          </a:bodyPr>
          <a:lstStyle/>
          <a:p>
            <a:pPr lvl="0" algn="ctr">
              <a:defRPr/>
            </a:pPr>
            <a:r>
              <a:rPr lang="en-US" sz="2400" kern="0" dirty="0">
                <a:solidFill>
                  <a:srgbClr val="002060"/>
                </a:solidFill>
                <a:latin typeface="Calibri Light" panose="020F0302020204030204" pitchFamily="34" charset="0"/>
              </a:rPr>
              <a:t>Institute of Child Nutrition</a:t>
            </a:r>
          </a:p>
          <a:p>
            <a:pPr lvl="0" algn="ctr">
              <a:defRPr/>
            </a:pPr>
            <a:r>
              <a:rPr lang="en-US" sz="2400" kern="0" dirty="0">
                <a:solidFill>
                  <a:srgbClr val="002060"/>
                </a:solidFill>
                <a:latin typeface="Calibri Light" panose="020F0302020204030204" pitchFamily="34" charset="0"/>
              </a:rPr>
              <a:t>Telephone: (800) 321-3054</a:t>
            </a:r>
          </a:p>
          <a:p>
            <a:pPr algn="ctr">
              <a:defRPr/>
            </a:pPr>
            <a:r>
              <a:rPr lang="en-US" sz="2400" kern="0" dirty="0">
                <a:solidFill>
                  <a:srgbClr val="002060"/>
                </a:solidFill>
                <a:latin typeface="Calibri Light" panose="020F0302020204030204" pitchFamily="34" charset="0"/>
              </a:rPr>
              <a:t>E-Mail: helpdesk@theicn.org </a:t>
            </a:r>
          </a:p>
          <a:p>
            <a:pPr lvl="0" algn="ctr">
              <a:defRPr/>
            </a:pPr>
            <a:r>
              <a:rPr lang="en-US" sz="2400" kern="0" dirty="0">
                <a:solidFill>
                  <a:srgbClr val="002060"/>
                </a:solidFill>
                <a:latin typeface="Calibri Light" panose="020F0302020204030204" pitchFamily="34" charset="0"/>
              </a:rPr>
              <a:t>Website: https://theicn.org/icn-resources-a-z/infant-meal-pattern-requirements-trainings/</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299" y="0"/>
            <a:ext cx="4154714" cy="3195478"/>
          </a:xfrm>
          <a:prstGeom prst="rect">
            <a:avLst/>
          </a:prstGeom>
          <a:effectLst>
            <a:softEdge rad="635000"/>
          </a:effectLst>
        </p:spPr>
      </p:pic>
      <p:sp>
        <p:nvSpPr>
          <p:cNvPr id="9" name="Rectangle 8"/>
          <p:cNvSpPr/>
          <p:nvPr/>
        </p:nvSpPr>
        <p:spPr>
          <a:xfrm>
            <a:off x="0" y="4928501"/>
            <a:ext cx="12191997" cy="45719"/>
          </a:xfrm>
          <a:prstGeom prst="rect">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3"/>
          <p:cNvPicPr>
            <a:picLocks noChangeAspect="1"/>
          </p:cNvPicPr>
          <p:nvPr/>
        </p:nvPicPr>
        <p:blipFill>
          <a:blip r:embed="rId6"/>
          <a:stretch>
            <a:fillRect/>
          </a:stretch>
        </p:blipFill>
        <p:spPr>
          <a:xfrm>
            <a:off x="149872" y="124105"/>
            <a:ext cx="1321869" cy="802808"/>
          </a:xfrm>
          <a:prstGeom prst="rect">
            <a:avLst/>
          </a:prstGeom>
        </p:spPr>
      </p:pic>
    </p:spTree>
    <p:extLst>
      <p:ext uri="{BB962C8B-B14F-4D97-AF65-F5344CB8AC3E}">
        <p14:creationId xmlns:p14="http://schemas.microsoft.com/office/powerpoint/2010/main" val="1125913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27363" y="2279519"/>
            <a:ext cx="11513625" cy="4153554"/>
          </a:xfrm>
        </p:spPr>
        <p:txBody>
          <a:bodyPr>
            <a:normAutofit/>
          </a:bodyPr>
          <a:lstStyle/>
          <a:p>
            <a:pPr>
              <a:lnSpc>
                <a:spcPct val="110000"/>
              </a:lnSpc>
              <a:spcBef>
                <a:spcPts val="0"/>
              </a:spcBef>
              <a:spcAft>
                <a:spcPts val="0"/>
              </a:spcAft>
            </a:pPr>
            <a:r>
              <a:rPr lang="en-US" b="1" dirty="0"/>
              <a:t>Implementation Date: </a:t>
            </a:r>
            <a:r>
              <a:rPr lang="en-US" b="1" dirty="0">
                <a:solidFill>
                  <a:srgbClr val="FF0000"/>
                </a:solidFill>
              </a:rPr>
              <a:t>July 1, 2024</a:t>
            </a:r>
          </a:p>
          <a:p>
            <a:pPr lvl="1">
              <a:lnSpc>
                <a:spcPct val="110000"/>
              </a:lnSpc>
              <a:spcBef>
                <a:spcPts val="0"/>
              </a:spcBef>
              <a:buSzPct val="79000"/>
              <a:buFont typeface="Courier New" panose="02070309020205020404" pitchFamily="49" charset="0"/>
              <a:buChar char="o"/>
            </a:pPr>
            <a:r>
              <a:rPr lang="en-US" sz="2400" b="1" dirty="0"/>
              <a:t>Dietary Accommodations: </a:t>
            </a:r>
            <a:r>
              <a:rPr lang="en-US" sz="2400" dirty="0"/>
              <a:t>Institutions and facilities are </a:t>
            </a:r>
            <a:r>
              <a:rPr lang="en-US" sz="2400" i="1" dirty="0"/>
              <a:t>encouraged</a:t>
            </a:r>
            <a:r>
              <a:rPr lang="en-US" sz="2400" dirty="0"/>
              <a:t> to accommodate non-disability dietary </a:t>
            </a:r>
            <a:r>
              <a:rPr lang="en-US" sz="2400" i="1" dirty="0"/>
              <a:t>preferences</a:t>
            </a:r>
            <a:r>
              <a:rPr lang="en-US" sz="2400" dirty="0"/>
              <a:t> in CACFP meal planning and preparation. </a:t>
            </a:r>
          </a:p>
          <a:p>
            <a:pPr marL="342903" lvl="1" indent="0">
              <a:lnSpc>
                <a:spcPct val="110000"/>
              </a:lnSpc>
              <a:spcBef>
                <a:spcPts val="0"/>
              </a:spcBef>
              <a:buSzPct val="79000"/>
              <a:buNone/>
            </a:pPr>
            <a:endParaRPr lang="en-US" sz="1950" dirty="0"/>
          </a:p>
          <a:p>
            <a:pPr>
              <a:lnSpc>
                <a:spcPct val="110000"/>
              </a:lnSpc>
              <a:spcBef>
                <a:spcPts val="0"/>
              </a:spcBef>
              <a:spcAft>
                <a:spcPts val="0"/>
              </a:spcAft>
            </a:pPr>
            <a:r>
              <a:rPr lang="en-US" b="1" dirty="0"/>
              <a:t>Implementation Date: </a:t>
            </a:r>
            <a:r>
              <a:rPr lang="en-US" b="1" dirty="0">
                <a:solidFill>
                  <a:srgbClr val="FF0000"/>
                </a:solidFill>
              </a:rPr>
              <a:t>October 1, 2025</a:t>
            </a:r>
          </a:p>
          <a:p>
            <a:pPr lvl="1">
              <a:lnSpc>
                <a:spcPct val="110000"/>
              </a:lnSpc>
              <a:spcBef>
                <a:spcPts val="0"/>
              </a:spcBef>
              <a:buSzPct val="79000"/>
              <a:buFont typeface="Courier New" panose="02070309020205020404" pitchFamily="49" charset="0"/>
              <a:buChar char="o"/>
            </a:pPr>
            <a:r>
              <a:rPr lang="en-US" sz="2400" b="1" dirty="0"/>
              <a:t>Added Sugars Limits: </a:t>
            </a:r>
            <a:r>
              <a:rPr lang="en-US" sz="2400" dirty="0"/>
              <a:t>Changes sugar limits for breakfast cereals and yogurt, shifting from total sugars to added sugars.</a:t>
            </a:r>
          </a:p>
          <a:p>
            <a:pPr lvl="1">
              <a:lnSpc>
                <a:spcPct val="110000"/>
              </a:lnSpc>
              <a:spcBef>
                <a:spcPts val="0"/>
              </a:spcBef>
              <a:buSzPct val="79000"/>
              <a:buFont typeface="Courier New" panose="02070309020205020404" pitchFamily="49" charset="0"/>
              <a:buChar char="o"/>
            </a:pPr>
            <a:r>
              <a:rPr lang="en-US" sz="2400" b="1" dirty="0"/>
              <a:t>Medical Statements: </a:t>
            </a:r>
            <a:r>
              <a:rPr lang="en-US" sz="2400" dirty="0"/>
              <a:t>State licensed healthcare professionals </a:t>
            </a:r>
            <a:r>
              <a:rPr lang="en-US" sz="2400" i="1" dirty="0"/>
              <a:t>and registered dietitians </a:t>
            </a:r>
            <a:r>
              <a:rPr lang="en-US" sz="2400" dirty="0"/>
              <a:t>can write medical statements. </a:t>
            </a:r>
          </a:p>
        </p:txBody>
      </p:sp>
      <p:sp>
        <p:nvSpPr>
          <p:cNvPr id="4" name="Title 3"/>
          <p:cNvSpPr>
            <a:spLocks noGrp="1"/>
          </p:cNvSpPr>
          <p:nvPr>
            <p:ph type="title"/>
          </p:nvPr>
        </p:nvSpPr>
        <p:spPr>
          <a:xfrm>
            <a:off x="427363" y="908335"/>
            <a:ext cx="11513625" cy="1189405"/>
          </a:xfrm>
          <a:ln w="38100">
            <a:solidFill>
              <a:schemeClr val="tx1"/>
            </a:solidFill>
          </a:ln>
        </p:spPr>
        <p:txBody>
          <a:bodyPr>
            <a:normAutofit/>
          </a:bodyPr>
          <a:lstStyle/>
          <a:p>
            <a:r>
              <a:rPr lang="en-US" sz="2700" i="1" dirty="0"/>
              <a:t>Child Nutrition Programs: Meal Patterns Consistent with the 2020–2025 Dietary Guidelines for Americans</a:t>
            </a:r>
          </a:p>
        </p:txBody>
      </p:sp>
      <p:sp>
        <p:nvSpPr>
          <p:cNvPr id="7" name="TextBox 6"/>
          <p:cNvSpPr txBox="1"/>
          <p:nvPr/>
        </p:nvSpPr>
        <p:spPr>
          <a:xfrm>
            <a:off x="427363" y="357223"/>
            <a:ext cx="3331295" cy="369332"/>
          </a:xfrm>
          <a:prstGeom prst="rect">
            <a:avLst/>
          </a:prstGeom>
          <a:solidFill>
            <a:srgbClr val="92D050"/>
          </a:solidFill>
        </p:spPr>
        <p:txBody>
          <a:bodyPr wrap="square" rtlCol="0">
            <a:spAutoFit/>
          </a:bodyPr>
          <a:lstStyle/>
          <a:p>
            <a:r>
              <a:rPr lang="en-US" b="1" dirty="0"/>
              <a:t>NEW Federal Rule (CACFP)</a:t>
            </a:r>
          </a:p>
        </p:txBody>
      </p:sp>
    </p:spTree>
    <p:extLst>
      <p:ext uri="{BB962C8B-B14F-4D97-AF65-F5344CB8AC3E}">
        <p14:creationId xmlns:p14="http://schemas.microsoft.com/office/powerpoint/2010/main" val="2837142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97177" y="2149366"/>
            <a:ext cx="7007265" cy="4197646"/>
          </a:xfrm>
        </p:spPr>
        <p:txBody>
          <a:bodyPr>
            <a:normAutofit/>
          </a:bodyPr>
          <a:lstStyle/>
          <a:p>
            <a:pPr>
              <a:lnSpc>
                <a:spcPct val="100000"/>
              </a:lnSpc>
              <a:spcBef>
                <a:spcPts val="0"/>
              </a:spcBef>
              <a:spcAft>
                <a:spcPts val="0"/>
              </a:spcAft>
            </a:pPr>
            <a:r>
              <a:rPr lang="en-US" b="1" dirty="0"/>
              <a:t>CACFP &amp; SFSP Standards: </a:t>
            </a:r>
          </a:p>
          <a:p>
            <a:pPr lvl="1">
              <a:lnSpc>
                <a:spcPct val="100000"/>
              </a:lnSpc>
              <a:spcBef>
                <a:spcPts val="0"/>
              </a:spcBef>
              <a:buFont typeface="Courier New" panose="02070309020205020404" pitchFamily="49" charset="0"/>
              <a:buChar char="o"/>
            </a:pPr>
            <a:r>
              <a:rPr lang="en-US" sz="2400" dirty="0"/>
              <a:t>www.bit.ly/49PeLMZ</a:t>
            </a:r>
          </a:p>
          <a:p>
            <a:pPr>
              <a:lnSpc>
                <a:spcPct val="100000"/>
              </a:lnSpc>
              <a:spcBef>
                <a:spcPts val="0"/>
              </a:spcBef>
              <a:spcAft>
                <a:spcPts val="0"/>
              </a:spcAft>
            </a:pPr>
            <a:endParaRPr lang="en-US" sz="2000" b="1" dirty="0"/>
          </a:p>
          <a:p>
            <a:pPr>
              <a:lnSpc>
                <a:spcPct val="100000"/>
              </a:lnSpc>
              <a:spcBef>
                <a:spcPts val="0"/>
              </a:spcBef>
              <a:spcAft>
                <a:spcPts val="0"/>
              </a:spcAft>
            </a:pPr>
            <a:r>
              <a:rPr lang="en-US" b="1" dirty="0"/>
              <a:t>Available Support: The ICN’s Help Desk: </a:t>
            </a:r>
          </a:p>
          <a:p>
            <a:pPr lvl="1">
              <a:lnSpc>
                <a:spcPct val="100000"/>
              </a:lnSpc>
              <a:spcBef>
                <a:spcPts val="0"/>
              </a:spcBef>
              <a:buSzPct val="79000"/>
              <a:buFont typeface="Courier New" panose="02070309020205020404" pitchFamily="49" charset="0"/>
              <a:buChar char="o"/>
            </a:pPr>
            <a:r>
              <a:rPr lang="en-US" sz="2400" dirty="0"/>
              <a:t>Email: helpdesk@theicn.org </a:t>
            </a:r>
          </a:p>
          <a:p>
            <a:pPr lvl="1">
              <a:lnSpc>
                <a:spcPct val="100000"/>
              </a:lnSpc>
              <a:spcBef>
                <a:spcPts val="0"/>
              </a:spcBef>
              <a:buSzPct val="79000"/>
              <a:buFont typeface="Courier New" panose="02070309020205020404" pitchFamily="49" charset="0"/>
              <a:buChar char="o"/>
            </a:pPr>
            <a:r>
              <a:rPr lang="en-US" sz="2400" dirty="0"/>
              <a:t>Phone: 1-800-321-3054</a:t>
            </a:r>
          </a:p>
          <a:p>
            <a:pPr lvl="1">
              <a:buSzPct val="79000"/>
              <a:buFont typeface="Courier New" panose="02070309020205020404" pitchFamily="49" charset="0"/>
              <a:buChar char="o"/>
            </a:pPr>
            <a:endParaRPr lang="en-US" sz="1950" dirty="0"/>
          </a:p>
          <a:p>
            <a:pPr>
              <a:buSzPct val="79000"/>
            </a:pPr>
            <a:endParaRPr lang="en-US" sz="2250" dirty="0"/>
          </a:p>
        </p:txBody>
      </p:sp>
      <p:sp>
        <p:nvSpPr>
          <p:cNvPr id="4" name="Title 3"/>
          <p:cNvSpPr>
            <a:spLocks noGrp="1"/>
          </p:cNvSpPr>
          <p:nvPr>
            <p:ph type="title"/>
          </p:nvPr>
        </p:nvSpPr>
        <p:spPr>
          <a:xfrm>
            <a:off x="427363" y="831138"/>
            <a:ext cx="7673145" cy="1213645"/>
          </a:xfrm>
          <a:ln w="38100">
            <a:solidFill>
              <a:schemeClr val="tx1"/>
            </a:solidFill>
          </a:ln>
        </p:spPr>
        <p:txBody>
          <a:bodyPr>
            <a:normAutofit fontScale="90000"/>
          </a:bodyPr>
          <a:lstStyle/>
          <a:p>
            <a:r>
              <a:rPr lang="en-US" sz="2700" i="1" dirty="0"/>
              <a:t>Child Nutrition Programs: Meal Patterns Consistent with the 2020–2025 Dietary Guidelines for Americans (cont.)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3080" y="1542732"/>
            <a:ext cx="4950550" cy="4950550"/>
          </a:xfrm>
          <a:prstGeom prst="rect">
            <a:avLst/>
          </a:prstGeom>
        </p:spPr>
      </p:pic>
      <p:sp>
        <p:nvSpPr>
          <p:cNvPr id="6" name="TextBox 5"/>
          <p:cNvSpPr txBox="1"/>
          <p:nvPr/>
        </p:nvSpPr>
        <p:spPr>
          <a:xfrm>
            <a:off x="427363" y="357223"/>
            <a:ext cx="3331295" cy="369332"/>
          </a:xfrm>
          <a:prstGeom prst="rect">
            <a:avLst/>
          </a:prstGeom>
          <a:solidFill>
            <a:srgbClr val="92D050"/>
          </a:solidFill>
        </p:spPr>
        <p:txBody>
          <a:bodyPr wrap="square" rtlCol="0">
            <a:spAutoFit/>
          </a:bodyPr>
          <a:lstStyle/>
          <a:p>
            <a:r>
              <a:rPr lang="en-US" b="1" dirty="0"/>
              <a:t>NEW Federal Rule (CACFP)</a:t>
            </a:r>
          </a:p>
        </p:txBody>
      </p:sp>
    </p:spTree>
    <p:extLst>
      <p:ext uri="{BB962C8B-B14F-4D97-AF65-F5344CB8AC3E}">
        <p14:creationId xmlns:p14="http://schemas.microsoft.com/office/powerpoint/2010/main" val="1418014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16002"/>
          <a:stretch/>
        </p:blipFill>
        <p:spPr>
          <a:xfrm>
            <a:off x="4396509" y="0"/>
            <a:ext cx="7795491" cy="6576350"/>
          </a:xfrm>
          <a:prstGeom prst="rect">
            <a:avLst/>
          </a:prstGeom>
          <a:effectLst>
            <a:softEdge rad="63500"/>
          </a:effectLst>
        </p:spPr>
      </p:pic>
      <p:sp>
        <p:nvSpPr>
          <p:cNvPr id="2" name="Title 1"/>
          <p:cNvSpPr>
            <a:spLocks noGrp="1"/>
          </p:cNvSpPr>
          <p:nvPr>
            <p:ph type="title" idx="4294967295"/>
          </p:nvPr>
        </p:nvSpPr>
        <p:spPr>
          <a:xfrm>
            <a:off x="286184" y="875532"/>
            <a:ext cx="6934422" cy="3775295"/>
          </a:xfrm>
        </p:spPr>
        <p:txBody>
          <a:bodyPr/>
          <a:lstStyle/>
          <a:p>
            <a:r>
              <a:rPr lang="en-US" sz="4400" dirty="0">
                <a:solidFill>
                  <a:srgbClr val="002060"/>
                </a:solidFill>
                <a:latin typeface="Calibri Light" panose="020F0302020204030204" pitchFamily="34" charset="0"/>
              </a:rPr>
              <a:t>“</a:t>
            </a:r>
            <a:r>
              <a:rPr lang="en-US" sz="6000" b="1" dirty="0">
                <a:solidFill>
                  <a:srgbClr val="70AD47"/>
                </a:solidFill>
                <a:latin typeface="Calibri Light" panose="020F0302020204030204" pitchFamily="34" charset="0"/>
              </a:rPr>
              <a:t>Welcome</a:t>
            </a:r>
            <a:r>
              <a:rPr lang="en-US" sz="3600" dirty="0">
                <a:solidFill>
                  <a:schemeClr val="tx1"/>
                </a:solidFill>
                <a:latin typeface="Calibri Light" panose="020F0302020204030204" pitchFamily="34" charset="0"/>
              </a:rPr>
              <a:t>  </a:t>
            </a:r>
            <a:r>
              <a:rPr lang="en-US" sz="4400" dirty="0">
                <a:solidFill>
                  <a:srgbClr val="0B4060"/>
                </a:solidFill>
                <a:latin typeface="Calibri Light" panose="020F0302020204030204" pitchFamily="34" charset="0"/>
              </a:rPr>
              <a:t>to the </a:t>
            </a:r>
            <a:br>
              <a:rPr lang="en-US" sz="4400" dirty="0">
                <a:solidFill>
                  <a:srgbClr val="0B4060"/>
                </a:solidFill>
                <a:latin typeface="Calibri Light" panose="020F0302020204030204" pitchFamily="34" charset="0"/>
              </a:rPr>
            </a:br>
            <a:r>
              <a:rPr lang="en-US" sz="4400" dirty="0">
                <a:solidFill>
                  <a:srgbClr val="0B4060"/>
                </a:solidFill>
                <a:latin typeface="Calibri Light" panose="020F0302020204030204" pitchFamily="34" charset="0"/>
              </a:rPr>
              <a:t>    </a:t>
            </a:r>
            <a:r>
              <a:rPr lang="en-US" sz="4400" dirty="0">
                <a:latin typeface="Calibri Light" panose="020F0302020204030204" pitchFamily="34" charset="0"/>
              </a:rPr>
              <a:t>INFANT MEAL PATTERN   </a:t>
            </a:r>
            <a:br>
              <a:rPr lang="en-US" sz="4400" dirty="0">
                <a:latin typeface="Calibri Light" panose="020F0302020204030204" pitchFamily="34" charset="0"/>
              </a:rPr>
            </a:br>
            <a:r>
              <a:rPr lang="en-US" sz="4400" dirty="0">
                <a:latin typeface="Calibri Light" panose="020F0302020204030204" pitchFamily="34" charset="0"/>
              </a:rPr>
              <a:t>    REQUIREMENTS Training</a:t>
            </a:r>
            <a:r>
              <a:rPr lang="en-US" sz="4400" dirty="0">
                <a:solidFill>
                  <a:srgbClr val="0B4060"/>
                </a:solidFill>
                <a:latin typeface="Calibri Light" panose="020F0302020204030204" pitchFamily="34" charset="0"/>
              </a:rPr>
              <a:t>!</a:t>
            </a:r>
            <a:r>
              <a:rPr lang="en-US" sz="4400" dirty="0">
                <a:solidFill>
                  <a:srgbClr val="002060"/>
                </a:solidFill>
                <a:latin typeface="Calibri Light" panose="020F0302020204030204" pitchFamily="34" charset="0"/>
              </a:rPr>
              <a:t>”</a:t>
            </a:r>
          </a:p>
        </p:txBody>
      </p:sp>
      <p:sp>
        <p:nvSpPr>
          <p:cNvPr id="4" name="Rectangle 3"/>
          <p:cNvSpPr/>
          <p:nvPr/>
        </p:nvSpPr>
        <p:spPr>
          <a:xfrm>
            <a:off x="-1" y="6576350"/>
            <a:ext cx="12192001" cy="281650"/>
          </a:xfrm>
          <a:prstGeom prst="rect">
            <a:avLst/>
          </a:prstGeom>
          <a:solidFill>
            <a:srgbClr val="0E73C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330226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96533"/>
            <a:ext cx="12192001" cy="6672884"/>
          </a:xfrm>
          <a:prstGeom prst="rect">
            <a:avLst/>
          </a:prstGeom>
          <a:effectLst>
            <a:softEdge rad="31750"/>
          </a:effectLst>
        </p:spPr>
      </p:pic>
      <p:sp>
        <p:nvSpPr>
          <p:cNvPr id="2" name="Title 1"/>
          <p:cNvSpPr>
            <a:spLocks noGrp="1"/>
          </p:cNvSpPr>
          <p:nvPr>
            <p:ph type="title"/>
          </p:nvPr>
        </p:nvSpPr>
        <p:spPr/>
        <p:txBody>
          <a:bodyPr/>
          <a:lstStyle/>
          <a:p>
            <a:r>
              <a:rPr lang="en-US" sz="4000" dirty="0"/>
              <a:t>Activity: Define Training Success</a:t>
            </a:r>
          </a:p>
        </p:txBody>
      </p:sp>
    </p:spTree>
    <p:extLst>
      <p:ext uri="{BB962C8B-B14F-4D97-AF65-F5344CB8AC3E}">
        <p14:creationId xmlns:p14="http://schemas.microsoft.com/office/powerpoint/2010/main" val="726685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media.istockphoto.com/photos/seminar-for-women-picture-id535968007?k=6&amp;m=535968007&amp;s=170667a&amp;w=0&amp;h=90ZMmDfmEOgdelfOmzSz0VvJbNmvGW0mqzrrkvfKwr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59330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871411" y="601386"/>
            <a:ext cx="5614736" cy="4727360"/>
          </a:xfrm>
          <a:prstGeom prst="rect">
            <a:avLst/>
          </a:prstGeom>
          <a:solidFill>
            <a:srgbClr val="FFFFFF">
              <a:alpha val="74902"/>
            </a:srgb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71411" y="452718"/>
            <a:ext cx="5614736" cy="1400530"/>
          </a:xfrm>
        </p:spPr>
        <p:txBody>
          <a:bodyPr/>
          <a:lstStyle/>
          <a:p>
            <a:pPr algn="ctr"/>
            <a:r>
              <a:rPr lang="en-US" b="1" dirty="0">
                <a:solidFill>
                  <a:srgbClr val="002060"/>
                </a:solidFill>
                <a:latin typeface="Calibri Light" panose="020F0302020204030204" pitchFamily="34" charset="0"/>
              </a:rPr>
              <a:t>Logistics</a:t>
            </a:r>
            <a:r>
              <a:rPr lang="en-US" b="1" dirty="0">
                <a:solidFill>
                  <a:schemeClr val="bg1"/>
                </a:solidFill>
                <a:latin typeface="Calibri Light" panose="020F0302020204030204" pitchFamily="34" charset="0"/>
              </a:rPr>
              <a:t> </a:t>
            </a:r>
          </a:p>
        </p:txBody>
      </p:sp>
      <p:sp>
        <p:nvSpPr>
          <p:cNvPr id="3" name="Content Placeholder 2"/>
          <p:cNvSpPr>
            <a:spLocks noGrp="1"/>
          </p:cNvSpPr>
          <p:nvPr>
            <p:ph idx="1"/>
          </p:nvPr>
        </p:nvSpPr>
        <p:spPr>
          <a:xfrm>
            <a:off x="6047873" y="1684421"/>
            <a:ext cx="5438274" cy="3513221"/>
          </a:xfrm>
        </p:spPr>
        <p:txBody>
          <a:bodyPr>
            <a:normAutofit fontScale="92500"/>
          </a:bodyPr>
          <a:lstStyle/>
          <a:p>
            <a:r>
              <a:rPr lang="en-US" sz="4000" dirty="0">
                <a:latin typeface="Calibri Light" panose="020F0302020204030204" pitchFamily="34" charset="0"/>
              </a:rPr>
              <a:t>Ground rules</a:t>
            </a:r>
          </a:p>
          <a:p>
            <a:endParaRPr lang="en-US" sz="1800" dirty="0">
              <a:latin typeface="Calibri Light" panose="020F0302020204030204" pitchFamily="34" charset="0"/>
            </a:endParaRPr>
          </a:p>
          <a:p>
            <a:r>
              <a:rPr lang="en-US" sz="4000" dirty="0">
                <a:latin typeface="Calibri Light" panose="020F0302020204030204" pitchFamily="34" charset="0"/>
              </a:rPr>
              <a:t>Breaks</a:t>
            </a:r>
          </a:p>
          <a:p>
            <a:endParaRPr lang="en-US" sz="1800" dirty="0">
              <a:latin typeface="Calibri Light" panose="020F0302020204030204" pitchFamily="34" charset="0"/>
            </a:endParaRPr>
          </a:p>
          <a:p>
            <a:r>
              <a:rPr lang="en-US" sz="4000" dirty="0">
                <a:latin typeface="Calibri Light" panose="020F0302020204030204" pitchFamily="34" charset="0"/>
              </a:rPr>
              <a:t>Restroom location </a:t>
            </a:r>
          </a:p>
          <a:p>
            <a:endParaRPr lang="en-US" sz="1800" dirty="0">
              <a:latin typeface="Calibri Light" panose="020F0302020204030204" pitchFamily="34" charset="0"/>
            </a:endParaRPr>
          </a:p>
          <a:p>
            <a:r>
              <a:rPr lang="en-US" sz="4000" dirty="0">
                <a:latin typeface="Calibri Light" panose="020F0302020204030204" pitchFamily="34" charset="0"/>
              </a:rPr>
              <a:t>“Bike Rack” for questions </a:t>
            </a:r>
          </a:p>
          <a:p>
            <a:endParaRPr lang="en-US" dirty="0"/>
          </a:p>
          <a:p>
            <a:endParaRPr lang="en-US" dirty="0"/>
          </a:p>
          <a:p>
            <a:endParaRPr lang="en-US" dirty="0"/>
          </a:p>
        </p:txBody>
      </p:sp>
    </p:spTree>
    <p:extLst>
      <p:ext uri="{BB962C8B-B14F-4D97-AF65-F5344CB8AC3E}">
        <p14:creationId xmlns:p14="http://schemas.microsoft.com/office/powerpoint/2010/main" val="3300717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r="94408"/>
          <a:stretch/>
        </p:blipFill>
        <p:spPr>
          <a:xfrm>
            <a:off x="2276087" y="0"/>
            <a:ext cx="2010319" cy="659330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3705" y="0"/>
            <a:ext cx="6208295" cy="6593305"/>
          </a:xfrm>
          <a:prstGeom prst="rect">
            <a:avLst/>
          </a:prstGeom>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r="94408"/>
          <a:stretch/>
        </p:blipFill>
        <p:spPr>
          <a:xfrm flipH="1">
            <a:off x="1" y="0"/>
            <a:ext cx="2276086" cy="6593305"/>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r="94408"/>
          <a:stretch/>
        </p:blipFill>
        <p:spPr>
          <a:xfrm flipH="1">
            <a:off x="4251158" y="1"/>
            <a:ext cx="1732546" cy="6594912"/>
          </a:xfrm>
          <a:prstGeom prst="rect">
            <a:avLst/>
          </a:prstGeom>
        </p:spPr>
      </p:pic>
      <p:sp>
        <p:nvSpPr>
          <p:cNvPr id="12" name="Rectangle 11"/>
          <p:cNvSpPr/>
          <p:nvPr/>
        </p:nvSpPr>
        <p:spPr>
          <a:xfrm>
            <a:off x="240633" y="728255"/>
            <a:ext cx="5967662" cy="4407272"/>
          </a:xfrm>
          <a:prstGeom prst="rect">
            <a:avLst/>
          </a:prstGeom>
          <a:solidFill>
            <a:srgbClr val="FFFFFF">
              <a:alpha val="69804"/>
            </a:srgb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44459" y="728254"/>
            <a:ext cx="6820756" cy="1400530"/>
          </a:xfrm>
        </p:spPr>
        <p:txBody>
          <a:bodyPr/>
          <a:lstStyle/>
          <a:p>
            <a:pPr algn="ctr"/>
            <a:r>
              <a:rPr lang="en-US" sz="3600" dirty="0"/>
              <a:t>CACFP in the Last 50 Years </a:t>
            </a:r>
          </a:p>
        </p:txBody>
      </p:sp>
      <p:sp>
        <p:nvSpPr>
          <p:cNvPr id="3" name="Content Placeholder 2"/>
          <p:cNvSpPr>
            <a:spLocks noGrp="1"/>
          </p:cNvSpPr>
          <p:nvPr>
            <p:ph idx="1"/>
          </p:nvPr>
        </p:nvSpPr>
        <p:spPr>
          <a:xfrm>
            <a:off x="433138" y="2052918"/>
            <a:ext cx="5775157" cy="3082609"/>
          </a:xfrm>
        </p:spPr>
        <p:txBody>
          <a:bodyPr>
            <a:normAutofit/>
          </a:bodyPr>
          <a:lstStyle/>
          <a:p>
            <a:r>
              <a:rPr lang="en-US" dirty="0"/>
              <a:t>Source for nutritious meals &amp; snacks </a:t>
            </a:r>
          </a:p>
          <a:p>
            <a:pPr lvl="1"/>
            <a:r>
              <a:rPr lang="en-US" dirty="0"/>
              <a:t>Infants, children, &amp; adults</a:t>
            </a:r>
          </a:p>
          <a:p>
            <a:endParaRPr lang="en-US" sz="1600" dirty="0"/>
          </a:p>
          <a:p>
            <a:r>
              <a:rPr lang="en-US" dirty="0">
                <a:solidFill>
                  <a:srgbClr val="002060"/>
                </a:solidFill>
              </a:rPr>
              <a:t>Shift in nutritional needs and eating habits </a:t>
            </a:r>
          </a:p>
          <a:p>
            <a:pPr marL="457200" lvl="1" indent="0">
              <a:buNone/>
            </a:pPr>
            <a:endParaRPr lang="en-US" dirty="0">
              <a:solidFill>
                <a:srgbClr val="002060"/>
              </a:solidFill>
            </a:endParaRPr>
          </a:p>
          <a:p>
            <a:pPr marL="0" indent="0">
              <a:buNone/>
            </a:pPr>
            <a:endParaRPr lang="en-US" dirty="0"/>
          </a:p>
        </p:txBody>
      </p:sp>
      <p:sp>
        <p:nvSpPr>
          <p:cNvPr id="5" name="Rectangle 4"/>
          <p:cNvSpPr/>
          <p:nvPr/>
        </p:nvSpPr>
        <p:spPr>
          <a:xfrm>
            <a:off x="1371953" y="2204650"/>
            <a:ext cx="184731" cy="300082"/>
          </a:xfrm>
          <a:prstGeom prst="rect">
            <a:avLst/>
          </a:prstGeom>
        </p:spPr>
        <p:txBody>
          <a:bodyPr wrap="none">
            <a:spAutoFit/>
          </a:bodyPr>
          <a:lstStyle/>
          <a:p>
            <a:pPr>
              <a:defRPr/>
            </a:pPr>
            <a:endParaRPr lang="en-US" sz="1350" kern="0" dirty="0">
              <a:solidFill>
                <a:srgbClr val="BCE1F7">
                  <a:lumMod val="75000"/>
                </a:srgbClr>
              </a:solidFill>
            </a:endParaRPr>
          </a:p>
        </p:txBody>
      </p:sp>
    </p:spTree>
    <p:extLst>
      <p:ext uri="{BB962C8B-B14F-4D97-AF65-F5344CB8AC3E}">
        <p14:creationId xmlns:p14="http://schemas.microsoft.com/office/powerpoint/2010/main" val="2483262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4114800"/>
          </a:xfrm>
          <a:prstGeom prst="rect">
            <a:avLst/>
          </a:prstGeom>
        </p:spPr>
      </p:pic>
      <p:sp>
        <p:nvSpPr>
          <p:cNvPr id="5" name="Rectangle 4"/>
          <p:cNvSpPr/>
          <p:nvPr/>
        </p:nvSpPr>
        <p:spPr>
          <a:xfrm>
            <a:off x="-1" y="3701098"/>
            <a:ext cx="12192001" cy="2719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2509520"/>
            <a:ext cx="12192000" cy="1280160"/>
          </a:xfrm>
        </p:spPr>
        <p:txBody>
          <a:bodyPr/>
          <a:lstStyle/>
          <a:p>
            <a:pPr algn="ctr"/>
            <a:r>
              <a:rPr lang="en-US" dirty="0"/>
              <a:t>Purpose of the Update </a:t>
            </a:r>
          </a:p>
        </p:txBody>
      </p:sp>
      <p:sp>
        <p:nvSpPr>
          <p:cNvPr id="26" name="Content Placeholder 25"/>
          <p:cNvSpPr>
            <a:spLocks noGrp="1"/>
          </p:cNvSpPr>
          <p:nvPr>
            <p:ph idx="1"/>
          </p:nvPr>
        </p:nvSpPr>
        <p:spPr>
          <a:xfrm>
            <a:off x="558583" y="3701098"/>
            <a:ext cx="11074833" cy="2667915"/>
          </a:xfrm>
        </p:spPr>
        <p:txBody>
          <a:bodyPr>
            <a:normAutofit/>
          </a:bodyPr>
          <a:lstStyle/>
          <a:p>
            <a:r>
              <a:rPr lang="en-US" dirty="0"/>
              <a:t>Align with the national standards </a:t>
            </a:r>
            <a:endParaRPr lang="en-US" b="1" dirty="0"/>
          </a:p>
          <a:p>
            <a:pPr marL="0" indent="0">
              <a:buNone/>
            </a:pPr>
            <a:endParaRPr lang="en-US" sz="1400" dirty="0"/>
          </a:p>
          <a:p>
            <a:pPr marL="0" indent="0">
              <a:buNone/>
            </a:pPr>
            <a:endParaRPr lang="en-US" sz="1400" dirty="0"/>
          </a:p>
          <a:p>
            <a:r>
              <a:rPr lang="en-US" dirty="0"/>
              <a:t>Enhance the overall nutritional quality of meals and snacks </a:t>
            </a:r>
          </a:p>
          <a:p>
            <a:endParaRPr lang="en-US" dirty="0"/>
          </a:p>
          <a:p>
            <a:endParaRPr lang="en-US" dirty="0"/>
          </a:p>
        </p:txBody>
      </p:sp>
    </p:spTree>
    <p:extLst>
      <p:ext uri="{BB962C8B-B14F-4D97-AF65-F5344CB8AC3E}">
        <p14:creationId xmlns:p14="http://schemas.microsoft.com/office/powerpoint/2010/main" val="1610012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6219910" cy="1400530"/>
          </a:xfrm>
        </p:spPr>
        <p:txBody>
          <a:bodyPr/>
          <a:lstStyle/>
          <a:p>
            <a:pPr algn="ctr"/>
            <a:r>
              <a:rPr lang="en-US" dirty="0"/>
              <a:t>Infant Meal Pattern Requirements Overview</a:t>
            </a:r>
          </a:p>
        </p:txBody>
      </p:sp>
      <p:sp>
        <p:nvSpPr>
          <p:cNvPr id="3" name="Content Placeholder 2"/>
          <p:cNvSpPr>
            <a:spLocks noGrp="1"/>
          </p:cNvSpPr>
          <p:nvPr>
            <p:ph idx="1"/>
          </p:nvPr>
        </p:nvSpPr>
        <p:spPr>
          <a:xfrm>
            <a:off x="646112" y="2052918"/>
            <a:ext cx="6444499" cy="4195481"/>
          </a:xfrm>
        </p:spPr>
        <p:txBody>
          <a:bodyPr>
            <a:normAutofit/>
          </a:bodyPr>
          <a:lstStyle/>
          <a:p>
            <a:pPr lvl="0"/>
            <a:r>
              <a:rPr lang="en-US" dirty="0"/>
              <a:t>Meals are reimbursable when a mother breastfeeds on-site </a:t>
            </a:r>
          </a:p>
          <a:p>
            <a:pPr lvl="0"/>
            <a:endParaRPr lang="en-US" dirty="0"/>
          </a:p>
          <a:p>
            <a:r>
              <a:rPr lang="en-US" dirty="0"/>
              <a:t>Features two age groups: Birth–5 months &amp; 6–11 months </a:t>
            </a:r>
          </a:p>
          <a:p>
            <a:pPr lvl="0"/>
            <a:endParaRPr lang="en-US" dirty="0"/>
          </a:p>
          <a:p>
            <a:pPr lvl="0"/>
            <a:r>
              <a:rPr lang="en-US" dirty="0"/>
              <a:t>Provides more nutritious meals and snacks </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7284" y="160422"/>
            <a:ext cx="4598737" cy="6320589"/>
          </a:xfrm>
          <a:prstGeom prst="rect">
            <a:avLst/>
          </a:prstGeom>
        </p:spPr>
      </p:pic>
    </p:spTree>
    <p:extLst>
      <p:ext uri="{BB962C8B-B14F-4D97-AF65-F5344CB8AC3E}">
        <p14:creationId xmlns:p14="http://schemas.microsoft.com/office/powerpoint/2010/main" val="789580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s://media.istockphoto.com/photos/training-business-picture-id696774378?k=6&amp;m=696774378&amp;s=170667a&amp;w=0&amp;h=O4dCJ3pZdOw_R51mpj9MiSGR2wyk9hY25rA33kDFxwg="/>
          <p:cNvPicPr>
            <a:picLocks noChangeAspect="1" noChangeArrowheads="1"/>
          </p:cNvPicPr>
          <p:nvPr/>
        </p:nvPicPr>
        <p:blipFill rotWithShape="1">
          <a:blip r:embed="rId4">
            <a:extLst>
              <a:ext uri="{28A0092B-C50C-407E-A947-70E740481C1C}">
                <a14:useLocalDpi xmlns:a14="http://schemas.microsoft.com/office/drawing/2010/main" val="0"/>
              </a:ext>
            </a:extLst>
          </a:blip>
          <a:srcRect t="16490"/>
          <a:stretch/>
        </p:blipFill>
        <p:spPr bwMode="auto">
          <a:xfrm>
            <a:off x="0" y="0"/>
            <a:ext cx="12192000" cy="30872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46112" y="3121646"/>
            <a:ext cx="9404723" cy="1040432"/>
          </a:xfrm>
        </p:spPr>
        <p:txBody>
          <a:bodyPr/>
          <a:lstStyle/>
          <a:p>
            <a:r>
              <a:rPr lang="en-US" dirty="0"/>
              <a:t>Overview </a:t>
            </a:r>
          </a:p>
        </p:txBody>
      </p:sp>
      <p:sp>
        <p:nvSpPr>
          <p:cNvPr id="3" name="Content Placeholder 2"/>
          <p:cNvSpPr>
            <a:spLocks noGrp="1"/>
          </p:cNvSpPr>
          <p:nvPr>
            <p:ph idx="1"/>
          </p:nvPr>
        </p:nvSpPr>
        <p:spPr>
          <a:xfrm>
            <a:off x="646112" y="4162078"/>
            <a:ext cx="10968372" cy="2285454"/>
          </a:xfrm>
        </p:spPr>
        <p:txBody>
          <a:bodyPr/>
          <a:lstStyle/>
          <a:p>
            <a:r>
              <a:rPr lang="en-US" dirty="0"/>
              <a:t>Connect the previous with the updated requirements </a:t>
            </a:r>
          </a:p>
          <a:p>
            <a:pPr marL="0" indent="0">
              <a:buNone/>
            </a:pPr>
            <a:endParaRPr lang="en-US" sz="1400" dirty="0"/>
          </a:p>
          <a:p>
            <a:r>
              <a:rPr lang="en-US" dirty="0"/>
              <a:t>Highlight previously implemented policies </a:t>
            </a:r>
          </a:p>
          <a:p>
            <a:endParaRPr lang="en-US" sz="1400" dirty="0"/>
          </a:p>
          <a:p>
            <a:r>
              <a:rPr lang="en-US" dirty="0"/>
              <a:t>Explore policies effective October 1, 2017</a:t>
            </a:r>
          </a:p>
        </p:txBody>
      </p:sp>
    </p:spTree>
    <p:extLst>
      <p:ext uri="{BB962C8B-B14F-4D97-AF65-F5344CB8AC3E}">
        <p14:creationId xmlns:p14="http://schemas.microsoft.com/office/powerpoint/2010/main" val="4003797970"/>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Objectives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Recall at least four changes to the updated infant meal pattern charts</a:t>
            </a:r>
          </a:p>
          <a:p>
            <a:pPr lvl="0"/>
            <a:endParaRPr lang="en-US" dirty="0"/>
          </a:p>
          <a:p>
            <a:pPr lvl="0"/>
            <a:r>
              <a:rPr lang="en-US" dirty="0"/>
              <a:t>Summarize at least two requirements for serving breast milk and infant formula</a:t>
            </a:r>
          </a:p>
          <a:p>
            <a:pPr lvl="0"/>
            <a:endParaRPr lang="en-US" dirty="0"/>
          </a:p>
          <a:p>
            <a:pPr lvl="0"/>
            <a:r>
              <a:rPr lang="en-US" dirty="0"/>
              <a:t>State three strategies that support infants’ developmental readiness for solid foods </a:t>
            </a:r>
          </a:p>
          <a:p>
            <a:pPr lvl="0"/>
            <a:endParaRPr lang="en-US" dirty="0"/>
          </a:p>
          <a:p>
            <a:pPr lvl="0"/>
            <a:r>
              <a:rPr lang="en-US" dirty="0"/>
              <a:t>Identify at least four new requirements for serving more nutritious solid foods</a:t>
            </a:r>
          </a:p>
        </p:txBody>
      </p:sp>
    </p:spTree>
    <p:extLst>
      <p:ext uri="{BB962C8B-B14F-4D97-AF65-F5344CB8AC3E}">
        <p14:creationId xmlns:p14="http://schemas.microsoft.com/office/powerpoint/2010/main" val="3702294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562725"/>
          </a:xfrm>
          <a:prstGeom prst="rect">
            <a:avLst/>
          </a:prstGeom>
          <a:effectLst/>
        </p:spPr>
      </p:pic>
      <p:sp>
        <p:nvSpPr>
          <p:cNvPr id="4" name="Title 3"/>
          <p:cNvSpPr>
            <a:spLocks noGrp="1"/>
          </p:cNvSpPr>
          <p:nvPr>
            <p:ph type="title"/>
          </p:nvPr>
        </p:nvSpPr>
        <p:spPr/>
        <p:txBody>
          <a:bodyPr/>
          <a:lstStyle/>
          <a:p>
            <a:r>
              <a:rPr lang="en-US" dirty="0"/>
              <a:t>Pre-Assessment </a:t>
            </a:r>
          </a:p>
        </p:txBody>
      </p:sp>
    </p:spTree>
    <p:extLst>
      <p:ext uri="{BB962C8B-B14F-4D97-AF65-F5344CB8AC3E}">
        <p14:creationId xmlns:p14="http://schemas.microsoft.com/office/powerpoint/2010/main" val="2580714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1999" cy="6550925"/>
          </a:xfrm>
          <a:prstGeom prst="rect">
            <a:avLst/>
          </a:prstGeom>
        </p:spPr>
      </p:pic>
      <p:sp>
        <p:nvSpPr>
          <p:cNvPr id="5" name="Rectangle 4"/>
          <p:cNvSpPr/>
          <p:nvPr/>
        </p:nvSpPr>
        <p:spPr>
          <a:xfrm>
            <a:off x="6836804" y="414905"/>
            <a:ext cx="5194660" cy="3501111"/>
          </a:xfrm>
          <a:prstGeom prst="rect">
            <a:avLst/>
          </a:prstGeom>
          <a:solidFill>
            <a:srgbClr val="FFFFFF">
              <a:alpha val="72157"/>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36804" y="414905"/>
            <a:ext cx="5194660" cy="1400530"/>
          </a:xfrm>
        </p:spPr>
        <p:txBody>
          <a:bodyPr/>
          <a:lstStyle/>
          <a:p>
            <a:pPr algn="ctr"/>
            <a:r>
              <a:rPr lang="en-US" sz="4800" dirty="0"/>
              <a:t>Infant Meal Pattern </a:t>
            </a:r>
          </a:p>
        </p:txBody>
      </p:sp>
      <p:sp>
        <p:nvSpPr>
          <p:cNvPr id="3" name="Content Placeholder 2"/>
          <p:cNvSpPr>
            <a:spLocks noGrp="1"/>
          </p:cNvSpPr>
          <p:nvPr>
            <p:ph idx="1"/>
          </p:nvPr>
        </p:nvSpPr>
        <p:spPr>
          <a:xfrm>
            <a:off x="7084168" y="1630121"/>
            <a:ext cx="4699932" cy="4195481"/>
          </a:xfrm>
        </p:spPr>
        <p:txBody>
          <a:bodyPr>
            <a:normAutofit/>
          </a:bodyPr>
          <a:lstStyle/>
          <a:p>
            <a:pPr marL="0" indent="0" algn="ctr">
              <a:buNone/>
            </a:pPr>
            <a:r>
              <a:rPr lang="en-US" sz="4000" b="1" dirty="0"/>
              <a:t>Previous vs. Updated Infant Meal Pattern Requirements</a:t>
            </a:r>
          </a:p>
        </p:txBody>
      </p:sp>
    </p:spTree>
    <p:extLst>
      <p:ext uri="{BB962C8B-B14F-4D97-AF65-F5344CB8AC3E}">
        <p14:creationId xmlns:p14="http://schemas.microsoft.com/office/powerpoint/2010/main" val="2955711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36434"/>
          <a:stretch/>
        </p:blipFill>
        <p:spPr>
          <a:xfrm>
            <a:off x="32084" y="0"/>
            <a:ext cx="12159916" cy="6529137"/>
          </a:xfrm>
          <a:prstGeom prst="rect">
            <a:avLst/>
          </a:prstGeom>
        </p:spPr>
      </p:pic>
      <p:sp>
        <p:nvSpPr>
          <p:cNvPr id="5" name="Content Placeholder 4"/>
          <p:cNvSpPr>
            <a:spLocks noGrp="1"/>
          </p:cNvSpPr>
          <p:nvPr>
            <p:ph sz="half" idx="2"/>
          </p:nvPr>
        </p:nvSpPr>
        <p:spPr>
          <a:xfrm>
            <a:off x="1322619" y="1785999"/>
            <a:ext cx="4094328" cy="2898989"/>
          </a:xfrm>
        </p:spPr>
        <p:txBody>
          <a:bodyPr>
            <a:normAutofit/>
          </a:bodyPr>
          <a:lstStyle/>
          <a:p>
            <a:pPr marL="0" indent="0" algn="ctr">
              <a:buNone/>
            </a:pPr>
            <a:r>
              <a:rPr lang="en-US" sz="2800" b="1" dirty="0"/>
              <a:t>Previous Age Groups</a:t>
            </a:r>
          </a:p>
          <a:p>
            <a:r>
              <a:rPr lang="en-US" sz="2800" dirty="0">
                <a:solidFill>
                  <a:srgbClr val="002060"/>
                </a:solidFill>
              </a:rPr>
              <a:t>Birth–3 months</a:t>
            </a:r>
          </a:p>
          <a:p>
            <a:r>
              <a:rPr lang="en-US" sz="2800" dirty="0">
                <a:solidFill>
                  <a:srgbClr val="002060"/>
                </a:solidFill>
              </a:rPr>
              <a:t>4–7 months</a:t>
            </a:r>
          </a:p>
          <a:p>
            <a:r>
              <a:rPr lang="en-US" sz="2800" dirty="0">
                <a:solidFill>
                  <a:srgbClr val="002060"/>
                </a:solidFill>
              </a:rPr>
              <a:t>8–11 months </a:t>
            </a:r>
          </a:p>
          <a:p>
            <a:pPr marL="0" indent="0">
              <a:buNone/>
            </a:pPr>
            <a:endParaRPr lang="en-US" sz="2000" dirty="0"/>
          </a:p>
        </p:txBody>
      </p:sp>
      <p:sp>
        <p:nvSpPr>
          <p:cNvPr id="7" name="Content Placeholder 6"/>
          <p:cNvSpPr>
            <a:spLocks noGrp="1"/>
          </p:cNvSpPr>
          <p:nvPr>
            <p:ph sz="quarter" idx="4"/>
          </p:nvPr>
        </p:nvSpPr>
        <p:spPr>
          <a:xfrm>
            <a:off x="6739564" y="1785999"/>
            <a:ext cx="4047989" cy="3332785"/>
          </a:xfrm>
        </p:spPr>
        <p:txBody>
          <a:bodyPr>
            <a:normAutofit/>
          </a:bodyPr>
          <a:lstStyle/>
          <a:p>
            <a:pPr marL="0" indent="0" algn="ctr">
              <a:buNone/>
            </a:pPr>
            <a:r>
              <a:rPr lang="en-US" sz="2800" b="1" dirty="0"/>
              <a:t>Updated Age Groups </a:t>
            </a:r>
          </a:p>
          <a:p>
            <a:r>
              <a:rPr lang="en-US" sz="2800" dirty="0"/>
              <a:t>Birth–5 months </a:t>
            </a:r>
          </a:p>
          <a:p>
            <a:r>
              <a:rPr lang="en-US" sz="2800" dirty="0"/>
              <a:t>6–11 months </a:t>
            </a:r>
          </a:p>
          <a:p>
            <a:endParaRPr lang="en-US" sz="2000" dirty="0"/>
          </a:p>
        </p:txBody>
      </p:sp>
      <p:sp>
        <p:nvSpPr>
          <p:cNvPr id="2" name="Title 1"/>
          <p:cNvSpPr>
            <a:spLocks noGrp="1"/>
          </p:cNvSpPr>
          <p:nvPr>
            <p:ph type="title"/>
          </p:nvPr>
        </p:nvSpPr>
        <p:spPr>
          <a:xfrm>
            <a:off x="32084" y="775890"/>
            <a:ext cx="12191998" cy="843819"/>
          </a:xfrm>
          <a:noFill/>
          <a:effectLst>
            <a:softEdge rad="63500"/>
          </a:effectLst>
        </p:spPr>
        <p:txBody>
          <a:bodyPr/>
          <a:lstStyle/>
          <a:p>
            <a:pPr algn="ctr"/>
            <a:r>
              <a:rPr lang="en-US" dirty="0"/>
              <a:t>Changes in Age Groups </a:t>
            </a:r>
          </a:p>
        </p:txBody>
      </p:sp>
    </p:spTree>
    <p:extLst>
      <p:ext uri="{BB962C8B-B14F-4D97-AF65-F5344CB8AC3E}">
        <p14:creationId xmlns:p14="http://schemas.microsoft.com/office/powerpoint/2010/main" val="3803008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10" name="Content Placeholder 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591869"/>
          </a:xfrm>
        </p:spPr>
      </p:pic>
      <p:sp>
        <p:nvSpPr>
          <p:cNvPr id="5" name="Title 4"/>
          <p:cNvSpPr txBox="1">
            <a:spLocks/>
          </p:cNvSpPr>
          <p:nvPr/>
        </p:nvSpPr>
        <p:spPr>
          <a:xfrm>
            <a:off x="1" y="4830417"/>
            <a:ext cx="12192000" cy="1326505"/>
          </a:xfrm>
          <a:prstGeom prst="rect">
            <a:avLst/>
          </a:prstGeom>
          <a:solidFill>
            <a:srgbClr val="FFFFFF">
              <a:alpha val="74902"/>
            </a:srgbClr>
          </a:solidFill>
          <a:ln w="38100">
            <a:noFill/>
          </a:ln>
        </p:spPr>
        <p:txBody>
          <a:bodyPr vert="horz" lIns="91440" tIns="45720" rIns="91440" bIns="45720" rtlCol="0" anchor="b">
            <a:normAutofit fontScale="97500"/>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90000"/>
              </a:lnSpc>
            </a:pPr>
            <a:r>
              <a:rPr lang="en-US" sz="4500" b="1" dirty="0">
                <a:solidFill>
                  <a:srgbClr val="002060"/>
                </a:solidFill>
                <a:latin typeface="Calibri Light" panose="020F0302020204030204" pitchFamily="34" charset="0"/>
              </a:rPr>
              <a:t>Question: </a:t>
            </a:r>
            <a:r>
              <a:rPr lang="en-US" sz="4500" dirty="0">
                <a:solidFill>
                  <a:srgbClr val="002060"/>
                </a:solidFill>
                <a:latin typeface="Calibri Light" panose="020F0302020204030204" pitchFamily="34" charset="0"/>
              </a:rPr>
              <a:t>What are some advantages to </a:t>
            </a:r>
          </a:p>
          <a:p>
            <a:pPr algn="ctr">
              <a:lnSpc>
                <a:spcPct val="90000"/>
              </a:lnSpc>
            </a:pPr>
            <a:r>
              <a:rPr lang="en-US" sz="4500" dirty="0">
                <a:solidFill>
                  <a:srgbClr val="002060"/>
                </a:solidFill>
                <a:latin typeface="Calibri Light" panose="020F0302020204030204" pitchFamily="34" charset="0"/>
              </a:rPr>
              <a:t>having two age groups</a:t>
            </a:r>
            <a:r>
              <a:rPr lang="en-US" sz="3600" dirty="0">
                <a:solidFill>
                  <a:srgbClr val="002060"/>
                </a:solidFill>
                <a:latin typeface="Calibri Light" panose="020F0302020204030204" pitchFamily="34" charset="0"/>
              </a:rPr>
              <a:t>? </a:t>
            </a:r>
          </a:p>
        </p:txBody>
      </p:sp>
    </p:spTree>
    <p:extLst>
      <p:ext uri="{BB962C8B-B14F-4D97-AF65-F5344CB8AC3E}">
        <p14:creationId xmlns:p14="http://schemas.microsoft.com/office/powerpoint/2010/main" val="2851298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0083" y="652388"/>
            <a:ext cx="8582527" cy="1400530"/>
          </a:xfrm>
        </p:spPr>
        <p:txBody>
          <a:bodyPr/>
          <a:lstStyle/>
          <a:p>
            <a:pPr algn="ctr"/>
            <a:r>
              <a:rPr lang="en-US" dirty="0"/>
              <a:t>Birth through the End of Five Months </a:t>
            </a:r>
          </a:p>
        </p:txBody>
      </p:sp>
      <p:sp>
        <p:nvSpPr>
          <p:cNvPr id="3" name="Content Placeholder 2"/>
          <p:cNvSpPr>
            <a:spLocks noGrp="1"/>
          </p:cNvSpPr>
          <p:nvPr>
            <p:ph idx="1"/>
          </p:nvPr>
        </p:nvSpPr>
        <p:spPr>
          <a:xfrm>
            <a:off x="3080084" y="2052918"/>
            <a:ext cx="8582526" cy="4195481"/>
          </a:xfrm>
        </p:spPr>
        <p:txBody>
          <a:bodyPr>
            <a:normAutofit/>
          </a:bodyPr>
          <a:lstStyle/>
          <a:p>
            <a:r>
              <a:rPr lang="en-US" dirty="0"/>
              <a:t>Breast milk or infant formula is the only meal component required</a:t>
            </a:r>
          </a:p>
          <a:p>
            <a:endParaRPr lang="en-US" sz="1400" dirty="0"/>
          </a:p>
          <a:p>
            <a:r>
              <a:rPr lang="en-US" dirty="0"/>
              <a:t>Benefits of breast milk</a:t>
            </a:r>
          </a:p>
          <a:p>
            <a:pPr lvl="1"/>
            <a:r>
              <a:rPr lang="en-US" dirty="0"/>
              <a:t>Generally, the best source of nutrients</a:t>
            </a:r>
          </a:p>
          <a:p>
            <a:pPr lvl="1"/>
            <a:r>
              <a:rPr lang="en-US" dirty="0"/>
              <a:t>Protects against illnesses and chronic diseases</a:t>
            </a:r>
          </a:p>
          <a:p>
            <a:endParaRPr lang="en-US" sz="1400" dirty="0"/>
          </a:p>
          <a:p>
            <a:r>
              <a:rPr lang="en-US" dirty="0"/>
              <a:t>Serve a minimum of 4–6 fluid ounces of expressed breast milk or infant formula</a:t>
            </a:r>
          </a:p>
          <a:p>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7368" r="17369"/>
          <a:stretch/>
        </p:blipFill>
        <p:spPr>
          <a:xfrm>
            <a:off x="224589" y="0"/>
            <a:ext cx="2983831" cy="6577263"/>
          </a:xfrm>
          <a:prstGeom prst="rect">
            <a:avLst/>
          </a:prstGeom>
          <a:ln w="38100">
            <a:solidFill>
              <a:schemeClr val="bg1"/>
            </a:solidFill>
          </a:ln>
          <a:effectLst>
            <a:softEdge rad="127000"/>
          </a:effectLst>
        </p:spPr>
      </p:pic>
    </p:spTree>
    <p:extLst>
      <p:ext uri="{BB962C8B-B14F-4D97-AF65-F5344CB8AC3E}">
        <p14:creationId xmlns:p14="http://schemas.microsoft.com/office/powerpoint/2010/main" val="4001157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565900"/>
          </a:xfrm>
          <a:prstGeom prst="rect">
            <a:avLst/>
          </a:prstGeom>
        </p:spPr>
      </p:pic>
      <p:sp>
        <p:nvSpPr>
          <p:cNvPr id="2" name="Title 1"/>
          <p:cNvSpPr>
            <a:spLocks noGrp="1"/>
          </p:cNvSpPr>
          <p:nvPr>
            <p:ph type="title"/>
          </p:nvPr>
        </p:nvSpPr>
        <p:spPr>
          <a:xfrm>
            <a:off x="1393639" y="567018"/>
            <a:ext cx="9404723" cy="1400530"/>
          </a:xfrm>
        </p:spPr>
        <p:txBody>
          <a:bodyPr anchor="t"/>
          <a:lstStyle/>
          <a:p>
            <a:pPr algn="ctr"/>
            <a:r>
              <a:rPr lang="en-US" dirty="0"/>
              <a:t>Promotes Developmental Readiness </a:t>
            </a:r>
          </a:p>
        </p:txBody>
      </p:sp>
      <p:sp>
        <p:nvSpPr>
          <p:cNvPr id="3" name="Content Placeholder 2"/>
          <p:cNvSpPr>
            <a:spLocks noGrp="1"/>
          </p:cNvSpPr>
          <p:nvPr>
            <p:ph idx="1"/>
          </p:nvPr>
        </p:nvSpPr>
        <p:spPr>
          <a:xfrm>
            <a:off x="774701" y="1611948"/>
            <a:ext cx="10960100" cy="2693352"/>
          </a:xfrm>
        </p:spPr>
        <p:txBody>
          <a:bodyPr>
            <a:normAutofit fontScale="92500" lnSpcReduction="10000"/>
          </a:bodyPr>
          <a:lstStyle/>
          <a:p>
            <a:r>
              <a:rPr lang="en-US" dirty="0"/>
              <a:t>Delay the introduction of solid foods until around 6 months </a:t>
            </a:r>
          </a:p>
          <a:p>
            <a:endParaRPr lang="en-US" dirty="0"/>
          </a:p>
          <a:p>
            <a:r>
              <a:rPr lang="en-US" dirty="0"/>
              <a:t>Most infants are not ready to consume solid foods until midway through the 1st year </a:t>
            </a:r>
          </a:p>
          <a:p>
            <a:endParaRPr lang="en-US" dirty="0"/>
          </a:p>
          <a:p>
            <a:r>
              <a:rPr lang="en-US" dirty="0"/>
              <a:t>Introducing solid foods too soon increases risk of obesity </a:t>
            </a:r>
          </a:p>
        </p:txBody>
      </p:sp>
    </p:spTree>
    <p:extLst>
      <p:ext uri="{BB962C8B-B14F-4D97-AF65-F5344CB8AC3E}">
        <p14:creationId xmlns:p14="http://schemas.microsoft.com/office/powerpoint/2010/main" val="2611821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7170" y="1585444"/>
            <a:ext cx="7158338" cy="4105713"/>
          </a:xfrm>
        </p:spPr>
        <p:txBody>
          <a:bodyPr/>
          <a:lstStyle/>
          <a:p>
            <a:r>
              <a:rPr lang="en-US" sz="3600" dirty="0"/>
              <a:t>Meal components begin with “zero” </a:t>
            </a:r>
          </a:p>
          <a:p>
            <a:pPr lvl="1"/>
            <a:r>
              <a:rPr lang="en-US" sz="3200" dirty="0"/>
              <a:t>Recognizes that all infants are not ready for solid foods at 6 months </a:t>
            </a:r>
          </a:p>
          <a:p>
            <a:endParaRPr lang="en-US" sz="1600" dirty="0"/>
          </a:p>
          <a:p>
            <a:r>
              <a:rPr lang="en-US" sz="3600" dirty="0"/>
              <a:t>By 7 or 8 months, infants should be consuming solid foods from all food groups</a:t>
            </a:r>
          </a:p>
          <a:p>
            <a:pPr lvl="1"/>
            <a:endParaRPr lang="en-US" dirty="0"/>
          </a:p>
          <a:p>
            <a:pPr lvl="1"/>
            <a:endParaRPr lang="en-US" dirty="0"/>
          </a:p>
          <a:p>
            <a:pPr lvl="1"/>
            <a:endParaRPr lang="en-US" dirty="0"/>
          </a:p>
          <a:p>
            <a:endParaRPr lang="en-US" dirty="0"/>
          </a:p>
        </p:txBody>
      </p:sp>
      <p:sp>
        <p:nvSpPr>
          <p:cNvPr id="4" name="Rectangle 3"/>
          <p:cNvSpPr/>
          <p:nvPr/>
        </p:nvSpPr>
        <p:spPr>
          <a:xfrm>
            <a:off x="386492" y="1166842"/>
            <a:ext cx="4010172" cy="4524315"/>
          </a:xfrm>
          <a:prstGeom prst="rect">
            <a:avLst/>
          </a:prstGeom>
          <a:noFill/>
          <a:ln w="76200">
            <a:solidFill>
              <a:srgbClr val="70AD47"/>
            </a:solidFill>
            <a:prstDash val="sysDash"/>
          </a:ln>
          <a:effectLst>
            <a:outerShdw blurRad="63500" sx="102000" sy="102000" algn="ctr" rotWithShape="0">
              <a:prstClr val="black">
                <a:alpha val="40000"/>
              </a:prstClr>
            </a:outerShdw>
          </a:effectLst>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defRPr/>
            </a:pPr>
            <a:r>
              <a:rPr lang="en-US" sz="7200" b="1" kern="0" dirty="0">
                <a:ln/>
                <a:solidFill>
                  <a:srgbClr val="002060"/>
                </a:solidFill>
                <a:latin typeface="Calibri Light" panose="020F0302020204030204" pitchFamily="34" charset="0"/>
              </a:rPr>
              <a:t>Serving Sizes </a:t>
            </a:r>
          </a:p>
          <a:p>
            <a:pPr algn="ctr">
              <a:defRPr/>
            </a:pPr>
            <a:r>
              <a:rPr lang="en-US" sz="7200" b="1" kern="0" dirty="0">
                <a:ln/>
                <a:solidFill>
                  <a:srgbClr val="70AD47"/>
                </a:solidFill>
                <a:latin typeface="Calibri Light" panose="020F0302020204030204" pitchFamily="34" charset="0"/>
              </a:rPr>
              <a:t>0-2 oz.</a:t>
            </a:r>
          </a:p>
          <a:p>
            <a:pPr algn="ctr">
              <a:defRPr/>
            </a:pPr>
            <a:r>
              <a:rPr lang="en-US" sz="7200" b="1" kern="0" dirty="0">
                <a:ln/>
                <a:solidFill>
                  <a:srgbClr val="70AD47"/>
                </a:solidFill>
                <a:latin typeface="Calibri Light" panose="020F0302020204030204" pitchFamily="34" charset="0"/>
              </a:rPr>
              <a:t>0-4 tbsp.</a:t>
            </a:r>
          </a:p>
        </p:txBody>
      </p:sp>
    </p:spTree>
    <p:extLst>
      <p:ext uri="{BB962C8B-B14F-4D97-AF65-F5344CB8AC3E}">
        <p14:creationId xmlns:p14="http://schemas.microsoft.com/office/powerpoint/2010/main" val="1827465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545179"/>
          </a:xfrm>
          <a:prstGeom prst="rect">
            <a:avLst/>
          </a:prstGeom>
        </p:spPr>
      </p:pic>
      <p:sp>
        <p:nvSpPr>
          <p:cNvPr id="4" name="Title 4"/>
          <p:cNvSpPr txBox="1">
            <a:spLocks/>
          </p:cNvSpPr>
          <p:nvPr/>
        </p:nvSpPr>
        <p:spPr>
          <a:xfrm>
            <a:off x="298175" y="1347536"/>
            <a:ext cx="5049077" cy="2628115"/>
          </a:xfrm>
          <a:prstGeom prst="rect">
            <a:avLst/>
          </a:prstGeom>
          <a:solidFill>
            <a:srgbClr val="FFFFFF">
              <a:alpha val="67843"/>
            </a:srgbClr>
          </a:solidFill>
          <a:ln w="38100">
            <a:solidFill>
              <a:schemeClr val="bg1"/>
            </a:solidFill>
          </a:ln>
        </p:spPr>
        <p:txBody>
          <a:bodyPr vert="horz" lIns="91440" tIns="45720" rIns="91440" bIns="45720" rtlCol="0" anchor="b">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4400" b="1" dirty="0">
                <a:solidFill>
                  <a:srgbClr val="002060"/>
                </a:solidFill>
                <a:latin typeface="Calibri Light" panose="020F0302020204030204" pitchFamily="34" charset="0"/>
              </a:rPr>
              <a:t>Question:  </a:t>
            </a:r>
            <a:r>
              <a:rPr lang="en-US" sz="4400" dirty="0">
                <a:solidFill>
                  <a:srgbClr val="002060"/>
                </a:solidFill>
                <a:latin typeface="Calibri Light" panose="020F0302020204030204" pitchFamily="34" charset="0"/>
              </a:rPr>
              <a:t>What were some of the FIRST FOODS introduced to infants in the past?</a:t>
            </a:r>
          </a:p>
        </p:txBody>
      </p:sp>
    </p:spTree>
    <p:extLst>
      <p:ext uri="{BB962C8B-B14F-4D97-AF65-F5344CB8AC3E}">
        <p14:creationId xmlns:p14="http://schemas.microsoft.com/office/powerpoint/2010/main" val="2183927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Allows More Nutritious Foods </a:t>
            </a:r>
            <a:endParaRPr lang="en-US" dirty="0"/>
          </a:p>
        </p:txBody>
      </p:sp>
      <p:sp>
        <p:nvSpPr>
          <p:cNvPr id="3" name="Content Placeholder 2"/>
          <p:cNvSpPr>
            <a:spLocks noGrp="1"/>
          </p:cNvSpPr>
          <p:nvPr>
            <p:ph idx="1"/>
          </p:nvPr>
        </p:nvSpPr>
        <p:spPr/>
        <p:txBody>
          <a:bodyPr>
            <a:normAutofit fontScale="92500" lnSpcReduction="20000"/>
          </a:bodyPr>
          <a:lstStyle/>
          <a:p>
            <a:r>
              <a:rPr lang="en-US" dirty="0"/>
              <a:t>Foods from all meal components </a:t>
            </a:r>
          </a:p>
          <a:p>
            <a:endParaRPr lang="en-US" dirty="0"/>
          </a:p>
          <a:p>
            <a:r>
              <a:rPr lang="en-US" dirty="0"/>
              <a:t>Breakfast, Lunch, &amp; Supper</a:t>
            </a:r>
          </a:p>
          <a:p>
            <a:pPr lvl="1"/>
            <a:r>
              <a:rPr lang="en-US" dirty="0"/>
              <a:t>Breast milk or iron-fortified infant formula</a:t>
            </a:r>
          </a:p>
          <a:p>
            <a:pPr lvl="1"/>
            <a:r>
              <a:rPr lang="en-US" dirty="0"/>
              <a:t>Infant cereal, meats/meat alternates, or a combination of both	 </a:t>
            </a:r>
          </a:p>
          <a:p>
            <a:pPr lvl="1"/>
            <a:r>
              <a:rPr lang="en-US" dirty="0"/>
              <a:t>Vegetables or fruits, or a combination of both</a:t>
            </a:r>
          </a:p>
          <a:p>
            <a:endParaRPr lang="en-US" dirty="0"/>
          </a:p>
          <a:p>
            <a:r>
              <a:rPr lang="en-US" dirty="0"/>
              <a:t>Snack </a:t>
            </a:r>
          </a:p>
          <a:p>
            <a:pPr lvl="1"/>
            <a:r>
              <a:rPr lang="en-US" dirty="0"/>
              <a:t>Breast milk or iron-fortified infant formula</a:t>
            </a:r>
          </a:p>
          <a:p>
            <a:pPr lvl="1"/>
            <a:r>
              <a:rPr lang="en-US" dirty="0"/>
              <a:t>Grains</a:t>
            </a:r>
          </a:p>
          <a:p>
            <a:pPr lvl="1"/>
            <a:r>
              <a:rPr lang="en-US" dirty="0"/>
              <a:t>Vegetables or fruits, or a combination of both</a:t>
            </a:r>
          </a:p>
        </p:txBody>
      </p:sp>
    </p:spTree>
    <p:extLst>
      <p:ext uri="{BB962C8B-B14F-4D97-AF65-F5344CB8AC3E}">
        <p14:creationId xmlns:p14="http://schemas.microsoft.com/office/powerpoint/2010/main" val="2995880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70349" cy="6593305"/>
          </a:xfrm>
          <a:prstGeom prst="rect">
            <a:avLst/>
          </a:prstGeom>
        </p:spPr>
      </p:pic>
      <p:sp>
        <p:nvSpPr>
          <p:cNvPr id="2" name="Title 1"/>
          <p:cNvSpPr>
            <a:spLocks noGrp="1"/>
          </p:cNvSpPr>
          <p:nvPr>
            <p:ph type="title"/>
          </p:nvPr>
        </p:nvSpPr>
        <p:spPr/>
        <p:txBody>
          <a:bodyPr/>
          <a:lstStyle/>
          <a:p>
            <a:r>
              <a:rPr lang="en-US" dirty="0"/>
              <a:t>Review of Changes </a:t>
            </a:r>
          </a:p>
        </p:txBody>
      </p:sp>
      <p:sp>
        <p:nvSpPr>
          <p:cNvPr id="3" name="Content Placeholder 2"/>
          <p:cNvSpPr>
            <a:spLocks noGrp="1"/>
          </p:cNvSpPr>
          <p:nvPr>
            <p:ph idx="1"/>
          </p:nvPr>
        </p:nvSpPr>
        <p:spPr>
          <a:xfrm>
            <a:off x="646112" y="2052918"/>
            <a:ext cx="8225172" cy="4195481"/>
          </a:xfrm>
        </p:spPr>
        <p:txBody>
          <a:bodyPr>
            <a:normAutofit fontScale="92500" lnSpcReduction="20000"/>
          </a:bodyPr>
          <a:lstStyle/>
          <a:p>
            <a:r>
              <a:rPr lang="en-US" dirty="0"/>
              <a:t>What are the two age groups? </a:t>
            </a:r>
          </a:p>
          <a:p>
            <a:endParaRPr lang="en-US" dirty="0"/>
          </a:p>
          <a:p>
            <a:r>
              <a:rPr lang="en-US" dirty="0"/>
              <a:t>What is the only required food or beverage for infants between the ages of birth through the end of five months? </a:t>
            </a:r>
          </a:p>
          <a:p>
            <a:endParaRPr lang="en-US" dirty="0"/>
          </a:p>
          <a:p>
            <a:r>
              <a:rPr lang="en-US" dirty="0"/>
              <a:t>When can infants be introduced to solid foods? </a:t>
            </a:r>
          </a:p>
          <a:p>
            <a:endParaRPr lang="en-US" dirty="0"/>
          </a:p>
          <a:p>
            <a:r>
              <a:rPr lang="en-US" dirty="0"/>
              <a:t>When infants are first introduced to solid foods, which meal components are not allowed for a reimbursable meal or snack? </a:t>
            </a:r>
          </a:p>
        </p:txBody>
      </p:sp>
    </p:spTree>
    <p:extLst>
      <p:ext uri="{BB962C8B-B14F-4D97-AF65-F5344CB8AC3E}">
        <p14:creationId xmlns:p14="http://schemas.microsoft.com/office/powerpoint/2010/main" val="2677445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Breast Milk &amp; Infant Formula </a:t>
            </a:r>
          </a:p>
        </p:txBody>
      </p:sp>
      <p:sp>
        <p:nvSpPr>
          <p:cNvPr id="3" name="Content Placeholder 2"/>
          <p:cNvSpPr>
            <a:spLocks noGrp="1"/>
          </p:cNvSpPr>
          <p:nvPr>
            <p:ph idx="1"/>
          </p:nvPr>
        </p:nvSpPr>
        <p:spPr>
          <a:xfrm>
            <a:off x="290511" y="1853248"/>
            <a:ext cx="7058555" cy="4195481"/>
          </a:xfrm>
        </p:spPr>
        <p:txBody>
          <a:bodyPr>
            <a:normAutofit/>
          </a:bodyPr>
          <a:lstStyle/>
          <a:p>
            <a:r>
              <a:rPr lang="en-US" dirty="0"/>
              <a:t>Promote breastfeeding by allowing reimbursement when:  </a:t>
            </a:r>
          </a:p>
          <a:p>
            <a:pPr lvl="1"/>
            <a:endParaRPr lang="en-US" dirty="0"/>
          </a:p>
          <a:p>
            <a:pPr lvl="1"/>
            <a:r>
              <a:rPr lang="en-US" dirty="0"/>
              <a:t>A parent/guardian supplies expressed milk</a:t>
            </a:r>
          </a:p>
          <a:p>
            <a:pPr lvl="2"/>
            <a:r>
              <a:rPr lang="en-US" dirty="0"/>
              <a:t>Milk that is produced and expelled from the breast</a:t>
            </a:r>
          </a:p>
          <a:p>
            <a:pPr lvl="1"/>
            <a:endParaRPr lang="en-US" dirty="0"/>
          </a:p>
          <a:p>
            <a:pPr lvl="1"/>
            <a:r>
              <a:rPr lang="en-US" dirty="0"/>
              <a:t>A mother breastfeeds her infant on-site</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1006" y="44068"/>
            <a:ext cx="4577392" cy="6510969"/>
          </a:xfrm>
          <a:prstGeom prst="rect">
            <a:avLst/>
          </a:prstGeom>
        </p:spPr>
      </p:pic>
    </p:spTree>
    <p:extLst>
      <p:ext uri="{BB962C8B-B14F-4D97-AF65-F5344CB8AC3E}">
        <p14:creationId xmlns:p14="http://schemas.microsoft.com/office/powerpoint/2010/main" val="3289581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3790" y="516464"/>
            <a:ext cx="6807310" cy="1400530"/>
          </a:xfrm>
        </p:spPr>
        <p:txBody>
          <a:bodyPr/>
          <a:lstStyle/>
          <a:p>
            <a:r>
              <a:rPr lang="en-US" dirty="0"/>
              <a:t>Serving Expressed Breast Milk </a:t>
            </a:r>
          </a:p>
        </p:txBody>
      </p:sp>
      <p:sp>
        <p:nvSpPr>
          <p:cNvPr id="3" name="Content Placeholder 2"/>
          <p:cNvSpPr>
            <a:spLocks noGrp="1"/>
          </p:cNvSpPr>
          <p:nvPr>
            <p:ph idx="1"/>
          </p:nvPr>
        </p:nvSpPr>
        <p:spPr>
          <a:xfrm>
            <a:off x="5122843" y="2052918"/>
            <a:ext cx="6698257" cy="4195481"/>
          </a:xfrm>
        </p:spPr>
        <p:txBody>
          <a:bodyPr>
            <a:normAutofit fontScale="92500" lnSpcReduction="20000"/>
          </a:bodyPr>
          <a:lstStyle/>
          <a:p>
            <a:r>
              <a:rPr lang="en-US" dirty="0"/>
              <a:t>Breastfed infants may not consume the entire serving </a:t>
            </a:r>
          </a:p>
          <a:p>
            <a:endParaRPr lang="en-US" dirty="0"/>
          </a:p>
          <a:p>
            <a:r>
              <a:rPr lang="en-US" b="1" dirty="0"/>
              <a:t>Reimbursable: </a:t>
            </a:r>
          </a:p>
          <a:p>
            <a:pPr lvl="1"/>
            <a:r>
              <a:rPr lang="en-US" dirty="0"/>
              <a:t>Offer less than the minimum serving size of breast milk </a:t>
            </a:r>
          </a:p>
          <a:p>
            <a:pPr lvl="1"/>
            <a:endParaRPr lang="en-US" dirty="0"/>
          </a:p>
          <a:p>
            <a:pPr lvl="1"/>
            <a:r>
              <a:rPr lang="en-US" dirty="0"/>
              <a:t>Offer additional breast milk later, if infant will consume more </a:t>
            </a:r>
          </a:p>
          <a:p>
            <a:endParaRPr lang="en-US" dirty="0"/>
          </a:p>
          <a:p>
            <a:r>
              <a:rPr lang="en-US" dirty="0"/>
              <a:t>Feed on demand</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203" y="0"/>
            <a:ext cx="4659950" cy="6577070"/>
          </a:xfrm>
          <a:prstGeom prst="rect">
            <a:avLst/>
          </a:prstGeom>
        </p:spPr>
      </p:pic>
    </p:spTree>
    <p:extLst>
      <p:ext uri="{BB962C8B-B14F-4D97-AF65-F5344CB8AC3E}">
        <p14:creationId xmlns:p14="http://schemas.microsoft.com/office/powerpoint/2010/main" val="2404701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18564"/>
          <a:stretch/>
        </p:blipFill>
        <p:spPr>
          <a:xfrm flipH="1">
            <a:off x="5128589" y="0"/>
            <a:ext cx="7063409" cy="6574640"/>
          </a:xfrm>
          <a:prstGeom prst="rect">
            <a:avLst/>
          </a:prstGeom>
          <a:effectLst/>
        </p:spPr>
      </p:pic>
      <p:sp>
        <p:nvSpPr>
          <p:cNvPr id="2" name="Title 1"/>
          <p:cNvSpPr>
            <a:spLocks noGrp="1"/>
          </p:cNvSpPr>
          <p:nvPr>
            <p:ph type="title"/>
          </p:nvPr>
        </p:nvSpPr>
        <p:spPr>
          <a:xfrm>
            <a:off x="482106" y="1378441"/>
            <a:ext cx="4164377" cy="1166729"/>
          </a:xfrm>
        </p:spPr>
        <p:txBody>
          <a:bodyPr/>
          <a:lstStyle/>
          <a:p>
            <a:pPr algn="ctr"/>
            <a:r>
              <a:rPr lang="en-US" dirty="0"/>
              <a:t>Breastfeeding </a:t>
            </a:r>
            <a:br>
              <a:rPr lang="en-US" dirty="0"/>
            </a:br>
            <a:r>
              <a:rPr lang="en-US" dirty="0"/>
              <a:t>On-Site </a:t>
            </a:r>
          </a:p>
        </p:txBody>
      </p:sp>
      <p:sp>
        <p:nvSpPr>
          <p:cNvPr id="3" name="Content Placeholder 2"/>
          <p:cNvSpPr>
            <a:spLocks noGrp="1"/>
          </p:cNvSpPr>
          <p:nvPr>
            <p:ph idx="1"/>
          </p:nvPr>
        </p:nvSpPr>
        <p:spPr>
          <a:xfrm>
            <a:off x="159026" y="2862469"/>
            <a:ext cx="4810539" cy="4035181"/>
          </a:xfrm>
          <a:noFill/>
          <a:effectLst>
            <a:softEdge rad="127000"/>
          </a:effectLst>
        </p:spPr>
        <p:txBody>
          <a:bodyPr>
            <a:noAutofit/>
          </a:bodyPr>
          <a:lstStyle/>
          <a:p>
            <a:pPr marL="0" indent="0" algn="ctr">
              <a:buNone/>
            </a:pPr>
            <a:r>
              <a:rPr lang="en-US" sz="3600" dirty="0"/>
              <a:t>Claim reimbursement for meals when a mother breastfeeds her infant at the child care site…</a:t>
            </a:r>
          </a:p>
        </p:txBody>
      </p:sp>
    </p:spTree>
    <p:extLst>
      <p:ext uri="{BB962C8B-B14F-4D97-AF65-F5344CB8AC3E}">
        <p14:creationId xmlns:p14="http://schemas.microsoft.com/office/powerpoint/2010/main" val="2229578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16711"/>
          <a:stretch/>
        </p:blipFill>
        <p:spPr>
          <a:xfrm flipH="1">
            <a:off x="1" y="0"/>
            <a:ext cx="12192000" cy="6585284"/>
          </a:xfrm>
          <a:prstGeom prst="rect">
            <a:avLst/>
          </a:prstGeom>
        </p:spPr>
      </p:pic>
      <p:sp>
        <p:nvSpPr>
          <p:cNvPr id="5" name="Rectangle 4"/>
          <p:cNvSpPr/>
          <p:nvPr/>
        </p:nvSpPr>
        <p:spPr>
          <a:xfrm>
            <a:off x="4938125" y="1"/>
            <a:ext cx="7063409" cy="6585284"/>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29691" y="711089"/>
            <a:ext cx="6480275" cy="1400530"/>
          </a:xfrm>
        </p:spPr>
        <p:txBody>
          <a:bodyPr/>
          <a:lstStyle/>
          <a:p>
            <a:pPr algn="ctr"/>
            <a:r>
              <a:rPr lang="en-US" dirty="0"/>
              <a:t>Documenting On-site Breastfeeding </a:t>
            </a:r>
          </a:p>
        </p:txBody>
      </p:sp>
      <p:sp>
        <p:nvSpPr>
          <p:cNvPr id="3" name="Content Placeholder 2"/>
          <p:cNvSpPr>
            <a:spLocks noGrp="1"/>
          </p:cNvSpPr>
          <p:nvPr>
            <p:ph idx="1"/>
          </p:nvPr>
        </p:nvSpPr>
        <p:spPr>
          <a:xfrm>
            <a:off x="4938126" y="2345635"/>
            <a:ext cx="6975276" cy="4239649"/>
          </a:xfrm>
        </p:spPr>
        <p:txBody>
          <a:bodyPr>
            <a:normAutofit/>
          </a:bodyPr>
          <a:lstStyle/>
          <a:p>
            <a:r>
              <a:rPr lang="en-US" dirty="0"/>
              <a:t>Write on the menu or meal count form: </a:t>
            </a:r>
          </a:p>
          <a:p>
            <a:pPr lvl="1"/>
            <a:r>
              <a:rPr lang="en-US" dirty="0"/>
              <a:t>“Infant was offered breast milk”</a:t>
            </a:r>
          </a:p>
          <a:p>
            <a:pPr lvl="1"/>
            <a:r>
              <a:rPr lang="en-US" dirty="0"/>
              <a:t>“Breastfed on-site” </a:t>
            </a:r>
          </a:p>
          <a:p>
            <a:pPr lvl="1"/>
            <a:r>
              <a:rPr lang="en-US" dirty="0"/>
              <a:t>“Mother on-site” </a:t>
            </a:r>
          </a:p>
          <a:p>
            <a:endParaRPr lang="en-US" sz="1500" dirty="0"/>
          </a:p>
          <a:p>
            <a:r>
              <a:rPr lang="en-US" dirty="0"/>
              <a:t>Contact your State agency for the best way to document on-site breastfeeding</a:t>
            </a:r>
          </a:p>
          <a:p>
            <a:endParaRPr lang="en-US" dirty="0"/>
          </a:p>
          <a:p>
            <a:endParaRPr lang="en-US" dirty="0"/>
          </a:p>
        </p:txBody>
      </p:sp>
    </p:spTree>
    <p:extLst>
      <p:ext uri="{BB962C8B-B14F-4D97-AF65-F5344CB8AC3E}">
        <p14:creationId xmlns:p14="http://schemas.microsoft.com/office/powerpoint/2010/main" val="1730446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1"/>
            <a:ext cx="12192000" cy="6577263"/>
          </a:xfrm>
          <a:prstGeom prst="rect">
            <a:avLst/>
          </a:prstGeom>
        </p:spPr>
      </p:pic>
      <p:sp>
        <p:nvSpPr>
          <p:cNvPr id="2" name="Title 1"/>
          <p:cNvSpPr>
            <a:spLocks noGrp="1"/>
          </p:cNvSpPr>
          <p:nvPr>
            <p:ph type="title"/>
          </p:nvPr>
        </p:nvSpPr>
        <p:spPr>
          <a:xfrm>
            <a:off x="373396" y="1454965"/>
            <a:ext cx="9404723" cy="1400530"/>
          </a:xfrm>
        </p:spPr>
        <p:txBody>
          <a:bodyPr/>
          <a:lstStyle/>
          <a:p>
            <a:r>
              <a:rPr lang="en-US" dirty="0"/>
              <a:t>Iron-Fortified Infant Formula </a:t>
            </a:r>
          </a:p>
        </p:txBody>
      </p:sp>
      <p:sp>
        <p:nvSpPr>
          <p:cNvPr id="3" name="Content Placeholder 2"/>
          <p:cNvSpPr>
            <a:spLocks noGrp="1"/>
          </p:cNvSpPr>
          <p:nvPr>
            <p:ph idx="1"/>
          </p:nvPr>
        </p:nvSpPr>
        <p:spPr>
          <a:xfrm>
            <a:off x="373396" y="2614009"/>
            <a:ext cx="7423067" cy="3392904"/>
          </a:xfrm>
        </p:spPr>
        <p:txBody>
          <a:bodyPr>
            <a:normAutofit lnSpcReduction="10000"/>
          </a:bodyPr>
          <a:lstStyle/>
          <a:p>
            <a:r>
              <a:rPr lang="en-US" dirty="0"/>
              <a:t>Best supplement for breast milk </a:t>
            </a:r>
          </a:p>
          <a:p>
            <a:endParaRPr lang="en-US" sz="1400" dirty="0"/>
          </a:p>
          <a:p>
            <a:r>
              <a:rPr lang="en-US" dirty="0"/>
              <a:t>Supports healthy brain development &amp; growth</a:t>
            </a:r>
          </a:p>
          <a:p>
            <a:endParaRPr lang="en-US" sz="1400" dirty="0"/>
          </a:p>
          <a:p>
            <a:r>
              <a:rPr lang="en-US" dirty="0"/>
              <a:t>Reimbursable meals may include:</a:t>
            </a:r>
          </a:p>
          <a:p>
            <a:pPr lvl="1"/>
            <a:r>
              <a:rPr lang="en-US" dirty="0"/>
              <a:t>Iron-fortified formula</a:t>
            </a:r>
          </a:p>
          <a:p>
            <a:pPr lvl="1"/>
            <a:r>
              <a:rPr lang="en-US" dirty="0"/>
              <a:t>Breast milk </a:t>
            </a:r>
          </a:p>
          <a:p>
            <a:pPr lvl="1"/>
            <a:r>
              <a:rPr lang="en-US" dirty="0"/>
              <a:t>Combination of both</a:t>
            </a:r>
          </a:p>
        </p:txBody>
      </p:sp>
    </p:spTree>
    <p:extLst>
      <p:ext uri="{BB962C8B-B14F-4D97-AF65-F5344CB8AC3E}">
        <p14:creationId xmlns:p14="http://schemas.microsoft.com/office/powerpoint/2010/main" val="112372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r="80935"/>
          <a:stretch/>
        </p:blipFill>
        <p:spPr>
          <a:xfrm flipH="1">
            <a:off x="-1" y="0"/>
            <a:ext cx="3408946" cy="6585284"/>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r="4704"/>
          <a:stretch/>
        </p:blipFill>
        <p:spPr>
          <a:xfrm>
            <a:off x="3408945" y="0"/>
            <a:ext cx="8775031" cy="6585284"/>
          </a:xfrm>
          <a:prstGeom prst="rect">
            <a:avLst/>
          </a:prstGeom>
        </p:spPr>
      </p:pic>
      <p:sp>
        <p:nvSpPr>
          <p:cNvPr id="7" name="Rectangle 6"/>
          <p:cNvSpPr/>
          <p:nvPr/>
        </p:nvSpPr>
        <p:spPr>
          <a:xfrm>
            <a:off x="240629" y="1161836"/>
            <a:ext cx="6817897" cy="4261612"/>
          </a:xfrm>
          <a:prstGeom prst="rect">
            <a:avLst/>
          </a:prstGeom>
          <a:solidFill>
            <a:srgbClr val="FFFFFF">
              <a:alpha val="74902"/>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1256" y="1218038"/>
            <a:ext cx="6336633" cy="1113597"/>
          </a:xfrm>
        </p:spPr>
        <p:txBody>
          <a:bodyPr/>
          <a:lstStyle/>
          <a:p>
            <a:pPr algn="ctr"/>
            <a:r>
              <a:rPr lang="en-US" dirty="0"/>
              <a:t>Supplying Formula </a:t>
            </a:r>
          </a:p>
        </p:txBody>
      </p:sp>
      <p:sp>
        <p:nvSpPr>
          <p:cNvPr id="3" name="Content Placeholder 2"/>
          <p:cNvSpPr>
            <a:spLocks noGrp="1"/>
          </p:cNvSpPr>
          <p:nvPr>
            <p:ph idx="1"/>
          </p:nvPr>
        </p:nvSpPr>
        <p:spPr>
          <a:xfrm>
            <a:off x="481257" y="2331635"/>
            <a:ext cx="6336633" cy="2946218"/>
          </a:xfrm>
        </p:spPr>
        <p:txBody>
          <a:bodyPr>
            <a:normAutofit fontScale="92500"/>
          </a:bodyPr>
          <a:lstStyle/>
          <a:p>
            <a:r>
              <a:rPr lang="en-US" dirty="0"/>
              <a:t>Offer a </a:t>
            </a:r>
            <a:r>
              <a:rPr lang="en-US" b="1" dirty="0"/>
              <a:t>minimum of 1 type of </a:t>
            </a:r>
            <a:r>
              <a:rPr lang="en-US" dirty="0"/>
              <a:t>iron-fortified infant formula </a:t>
            </a:r>
          </a:p>
          <a:p>
            <a:endParaRPr lang="en-US" sz="1400" dirty="0"/>
          </a:p>
          <a:p>
            <a:r>
              <a:rPr lang="en-US" dirty="0"/>
              <a:t>Formula must be regulated by FDA</a:t>
            </a:r>
          </a:p>
          <a:p>
            <a:pPr lvl="1"/>
            <a:r>
              <a:rPr lang="en-US" dirty="0"/>
              <a:t>It credits if marketed or purchased in the U.S. </a:t>
            </a:r>
          </a:p>
          <a:p>
            <a:pPr lvl="1"/>
            <a:r>
              <a:rPr lang="en-US" dirty="0"/>
              <a:t>May not credit if purchased outside U.S. </a:t>
            </a:r>
          </a:p>
          <a:p>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931423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303"/>
          <a:stretch/>
        </p:blipFill>
        <p:spPr>
          <a:xfrm>
            <a:off x="6361042" y="0"/>
            <a:ext cx="5830957" cy="6577263"/>
          </a:xfrm>
          <a:prstGeom prst="rect">
            <a:avLst/>
          </a:prstGeom>
        </p:spPr>
      </p:pic>
      <p:sp>
        <p:nvSpPr>
          <p:cNvPr id="2" name="Title 1"/>
          <p:cNvSpPr>
            <a:spLocks noGrp="1"/>
          </p:cNvSpPr>
          <p:nvPr>
            <p:ph type="title"/>
          </p:nvPr>
        </p:nvSpPr>
        <p:spPr>
          <a:xfrm>
            <a:off x="-280737" y="1104131"/>
            <a:ext cx="6641779" cy="823014"/>
          </a:xfrm>
        </p:spPr>
        <p:txBody>
          <a:bodyPr/>
          <a:lstStyle/>
          <a:p>
            <a:pPr algn="ctr"/>
            <a:r>
              <a:rPr lang="en-US" dirty="0"/>
              <a:t>Serving Formula </a:t>
            </a:r>
          </a:p>
        </p:txBody>
      </p:sp>
      <p:sp>
        <p:nvSpPr>
          <p:cNvPr id="3" name="Content Placeholder 2"/>
          <p:cNvSpPr>
            <a:spLocks noGrp="1"/>
          </p:cNvSpPr>
          <p:nvPr>
            <p:ph idx="1"/>
          </p:nvPr>
        </p:nvSpPr>
        <p:spPr>
          <a:xfrm>
            <a:off x="232611" y="2126974"/>
            <a:ext cx="5889893" cy="4637926"/>
          </a:xfrm>
        </p:spPr>
        <p:txBody>
          <a:bodyPr>
            <a:normAutofit/>
          </a:bodyPr>
          <a:lstStyle/>
          <a:p>
            <a:r>
              <a:rPr lang="en-US" dirty="0"/>
              <a:t>Infants may not drink the entire serving of formula </a:t>
            </a:r>
          </a:p>
          <a:p>
            <a:pPr lvl="1"/>
            <a:r>
              <a:rPr lang="en-US" dirty="0"/>
              <a:t>Reimbursable if the minimum serving size is offered</a:t>
            </a:r>
          </a:p>
          <a:p>
            <a:pPr lvl="1"/>
            <a:endParaRPr lang="en-US" dirty="0"/>
          </a:p>
          <a:p>
            <a:r>
              <a:rPr lang="en-US" dirty="0"/>
              <a:t>Any leftovers should be properly stored in accordance with local health and safety requirements</a:t>
            </a:r>
          </a:p>
          <a:p>
            <a:pPr marL="0" indent="0">
              <a:buNone/>
            </a:pPr>
            <a:endParaRPr lang="en-US" dirty="0"/>
          </a:p>
        </p:txBody>
      </p:sp>
    </p:spTree>
    <p:extLst>
      <p:ext uri="{BB962C8B-B14F-4D97-AF65-F5344CB8AC3E}">
        <p14:creationId xmlns:p14="http://schemas.microsoft.com/office/powerpoint/2010/main" val="3461526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550842"/>
            <a:ext cx="7205031" cy="5954733"/>
          </a:xfrm>
          <a:prstGeom prst="rect">
            <a:avLst/>
          </a:prstGeom>
          <a:solidFill>
            <a:srgbClr val="FFFFFF">
              <a:alpha val="65098"/>
            </a:srgb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Disabilities and Modifications </a:t>
            </a:r>
          </a:p>
        </p:txBody>
      </p:sp>
      <p:sp>
        <p:nvSpPr>
          <p:cNvPr id="3" name="Content Placeholder 2"/>
          <p:cNvSpPr>
            <a:spLocks noGrp="1"/>
          </p:cNvSpPr>
          <p:nvPr>
            <p:ph idx="1"/>
          </p:nvPr>
        </p:nvSpPr>
        <p:spPr/>
        <p:txBody>
          <a:bodyPr>
            <a:normAutofit fontScale="92500" lnSpcReduction="20000"/>
          </a:bodyPr>
          <a:lstStyle/>
          <a:p>
            <a:r>
              <a:rPr lang="en-US" dirty="0"/>
              <a:t>Must make reasonable accommodations for participants with a disability</a:t>
            </a:r>
          </a:p>
          <a:p>
            <a:endParaRPr lang="en-US" dirty="0"/>
          </a:p>
          <a:p>
            <a:r>
              <a:rPr lang="en-US" dirty="0"/>
              <a:t>CACFP 14-2017: Modifications to Accommodate Disabilities in the Child and Adult Care Food Program and Summer Food Service Program</a:t>
            </a:r>
          </a:p>
          <a:p>
            <a:pPr marL="0" indent="0">
              <a:buNone/>
            </a:pPr>
            <a:endParaRPr lang="en-US" dirty="0"/>
          </a:p>
          <a:p>
            <a:r>
              <a:rPr lang="en-US" dirty="0"/>
              <a:t>CACFP 06-2017: Feeding Infants and Meal Pattern Requirements in the Child and Adult Care Food Program; Questions and Answers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887740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218" y="652388"/>
            <a:ext cx="6081312" cy="1400530"/>
          </a:xfrm>
        </p:spPr>
        <p:txBody>
          <a:bodyPr/>
          <a:lstStyle/>
          <a:p>
            <a:pPr algn="ctr"/>
            <a:r>
              <a:rPr lang="en-US" dirty="0"/>
              <a:t>Medical Statements </a:t>
            </a:r>
          </a:p>
        </p:txBody>
      </p:sp>
      <p:sp>
        <p:nvSpPr>
          <p:cNvPr id="3" name="Content Placeholder 2"/>
          <p:cNvSpPr>
            <a:spLocks noGrp="1"/>
          </p:cNvSpPr>
          <p:nvPr>
            <p:ph idx="1"/>
          </p:nvPr>
        </p:nvSpPr>
        <p:spPr>
          <a:xfrm>
            <a:off x="801105" y="2010131"/>
            <a:ext cx="5624408" cy="4195481"/>
          </a:xfrm>
        </p:spPr>
        <p:txBody>
          <a:bodyPr/>
          <a:lstStyle/>
          <a:p>
            <a:r>
              <a:rPr lang="en-US" dirty="0"/>
              <a:t>Required when modifications do not meet the meal pattern requirements </a:t>
            </a:r>
          </a:p>
          <a:p>
            <a:pPr lvl="1"/>
            <a:endParaRPr lang="en-US" dirty="0"/>
          </a:p>
          <a:p>
            <a:r>
              <a:rPr lang="en-US" dirty="0"/>
              <a:t>Signed by a </a:t>
            </a:r>
            <a:r>
              <a:rPr lang="en-US" sz="3200" dirty="0">
                <a:effectLst/>
                <a:ea typeface="Calibri Light" panose="020F0302020204030204" pitchFamily="34" charset="0"/>
                <a:cs typeface="Calibri Light" panose="020F0302020204030204" pitchFamily="34" charset="0"/>
              </a:rPr>
              <a:t>State licensed healthcare professional or registered dietitian</a:t>
            </a:r>
            <a:endParaRPr lang="en-US" dirty="0">
              <a:ea typeface="Calibri Light" panose="020F0302020204030204" pitchFamily="34" charset="0"/>
              <a:cs typeface="Calibri Light" panose="020F0302020204030204" pitchFamily="34" charset="0"/>
            </a:endParaRPr>
          </a:p>
          <a:p>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4776"/>
          <a:stretch/>
        </p:blipFill>
        <p:spPr>
          <a:xfrm>
            <a:off x="6852491" y="132202"/>
            <a:ext cx="5177928" cy="6356733"/>
          </a:xfrm>
          <a:prstGeom prst="rect">
            <a:avLst/>
          </a:prstGeom>
        </p:spPr>
      </p:pic>
    </p:spTree>
    <p:extLst>
      <p:ext uri="{BB962C8B-B14F-4D97-AF65-F5344CB8AC3E}">
        <p14:creationId xmlns:p14="http://schemas.microsoft.com/office/powerpoint/2010/main" val="2196900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6688" r="3546"/>
          <a:stretch/>
        </p:blipFill>
        <p:spPr>
          <a:xfrm>
            <a:off x="6996223" y="29002"/>
            <a:ext cx="5068957" cy="6570921"/>
          </a:xfrm>
          <a:prstGeom prst="rect">
            <a:avLst/>
          </a:prstGeom>
        </p:spPr>
      </p:pic>
      <p:sp>
        <p:nvSpPr>
          <p:cNvPr id="2" name="Title 1"/>
          <p:cNvSpPr>
            <a:spLocks noGrp="1"/>
          </p:cNvSpPr>
          <p:nvPr>
            <p:ph type="title"/>
          </p:nvPr>
        </p:nvSpPr>
        <p:spPr>
          <a:xfrm>
            <a:off x="628259" y="652388"/>
            <a:ext cx="6299316" cy="1400530"/>
          </a:xfrm>
        </p:spPr>
        <p:txBody>
          <a:bodyPr/>
          <a:lstStyle/>
          <a:p>
            <a:pPr algn="ctr"/>
            <a:r>
              <a:rPr lang="en-US" dirty="0"/>
              <a:t>Medical Statements: What to Look for? </a:t>
            </a:r>
          </a:p>
        </p:txBody>
      </p:sp>
      <p:sp>
        <p:nvSpPr>
          <p:cNvPr id="3" name="Content Placeholder 2"/>
          <p:cNvSpPr>
            <a:spLocks noGrp="1"/>
          </p:cNvSpPr>
          <p:nvPr>
            <p:ph idx="1"/>
          </p:nvPr>
        </p:nvSpPr>
        <p:spPr>
          <a:xfrm>
            <a:off x="240633" y="2246243"/>
            <a:ext cx="6686942" cy="3721420"/>
          </a:xfrm>
        </p:spPr>
        <p:txBody>
          <a:bodyPr>
            <a:normAutofit lnSpcReduction="10000"/>
          </a:bodyPr>
          <a:lstStyle/>
          <a:p>
            <a:pPr lvl="0"/>
            <a:r>
              <a:rPr lang="en-US" dirty="0"/>
              <a:t>Key factors: </a:t>
            </a:r>
          </a:p>
          <a:p>
            <a:pPr lvl="1"/>
            <a:r>
              <a:rPr lang="en-US" dirty="0"/>
              <a:t>Enough information about the participant’s disability</a:t>
            </a:r>
          </a:p>
          <a:p>
            <a:pPr lvl="1"/>
            <a:r>
              <a:rPr lang="en-US" dirty="0"/>
              <a:t>Recommends alternate food items</a:t>
            </a:r>
          </a:p>
          <a:p>
            <a:endParaRPr lang="en-US" sz="1400" dirty="0"/>
          </a:p>
          <a:p>
            <a:r>
              <a:rPr lang="en-US" dirty="0"/>
              <a:t>Review it carefully and ask questions </a:t>
            </a:r>
          </a:p>
          <a:p>
            <a:endParaRPr lang="en-US" sz="1400" dirty="0"/>
          </a:p>
          <a:p>
            <a:r>
              <a:rPr lang="en-US" dirty="0"/>
              <a:t>Keep medical statement(s) on file to receive reimbursement </a:t>
            </a:r>
          </a:p>
        </p:txBody>
      </p:sp>
    </p:spTree>
    <p:extLst>
      <p:ext uri="{BB962C8B-B14F-4D97-AF65-F5344CB8AC3E}">
        <p14:creationId xmlns:p14="http://schemas.microsoft.com/office/powerpoint/2010/main" val="1220805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534150"/>
          </a:xfrm>
          <a:prstGeom prst="rect">
            <a:avLst/>
          </a:prstGeom>
        </p:spPr>
      </p:pic>
      <p:sp>
        <p:nvSpPr>
          <p:cNvPr id="2" name="Title 1"/>
          <p:cNvSpPr>
            <a:spLocks noGrp="1"/>
          </p:cNvSpPr>
          <p:nvPr>
            <p:ph type="title"/>
          </p:nvPr>
        </p:nvSpPr>
        <p:spPr/>
        <p:txBody>
          <a:bodyPr/>
          <a:lstStyle/>
          <a:p>
            <a:r>
              <a:rPr lang="en-US" dirty="0"/>
              <a:t>Activity: Pair &amp; Share </a:t>
            </a:r>
          </a:p>
        </p:txBody>
      </p:sp>
    </p:spTree>
    <p:extLst>
      <p:ext uri="{BB962C8B-B14F-4D97-AF65-F5344CB8AC3E}">
        <p14:creationId xmlns:p14="http://schemas.microsoft.com/office/powerpoint/2010/main" val="1439198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 </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572250"/>
          </a:xfrm>
        </p:spPr>
      </p:pic>
    </p:spTree>
    <p:extLst>
      <p:ext uri="{BB962C8B-B14F-4D97-AF65-F5344CB8AC3E}">
        <p14:creationId xmlns:p14="http://schemas.microsoft.com/office/powerpoint/2010/main" val="31409956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8512" r="36261" b="-1"/>
          <a:stretch/>
        </p:blipFill>
        <p:spPr>
          <a:xfrm flipH="1">
            <a:off x="7062535" y="120316"/>
            <a:ext cx="5005135" cy="6394784"/>
          </a:xfrm>
          <a:prstGeom prst="rect">
            <a:avLst/>
          </a:prstGeom>
        </p:spPr>
      </p:pic>
      <p:sp>
        <p:nvSpPr>
          <p:cNvPr id="5" name="Rectangle 4"/>
          <p:cNvSpPr/>
          <p:nvPr/>
        </p:nvSpPr>
        <p:spPr>
          <a:xfrm>
            <a:off x="276725" y="1143000"/>
            <a:ext cx="7110664" cy="5166921"/>
          </a:xfrm>
          <a:prstGeom prst="rect">
            <a:avLst/>
          </a:prstGeom>
          <a:solidFill>
            <a:srgbClr val="FFFFFF">
              <a:alpha val="63137"/>
            </a:srgb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0" y="1432960"/>
            <a:ext cx="6261234" cy="1400530"/>
          </a:xfrm>
        </p:spPr>
        <p:txBody>
          <a:bodyPr/>
          <a:lstStyle/>
          <a:p>
            <a:pPr algn="ctr"/>
            <a:r>
              <a:rPr lang="en-US" dirty="0"/>
              <a:t>Importance of Developmental Readiness </a:t>
            </a:r>
          </a:p>
        </p:txBody>
      </p:sp>
      <p:sp>
        <p:nvSpPr>
          <p:cNvPr id="3" name="Content Placeholder 2"/>
          <p:cNvSpPr>
            <a:spLocks noGrp="1"/>
          </p:cNvSpPr>
          <p:nvPr>
            <p:ph idx="1"/>
          </p:nvPr>
        </p:nvSpPr>
        <p:spPr>
          <a:xfrm>
            <a:off x="276725" y="3163707"/>
            <a:ext cx="6785811" cy="2960367"/>
          </a:xfrm>
        </p:spPr>
        <p:txBody>
          <a:bodyPr>
            <a:normAutofit/>
          </a:bodyPr>
          <a:lstStyle/>
          <a:p>
            <a:r>
              <a:rPr lang="en-US" dirty="0"/>
              <a:t>Serve solid foods when infants are developmentally ready</a:t>
            </a:r>
          </a:p>
          <a:p>
            <a:endParaRPr lang="en-US" dirty="0"/>
          </a:p>
          <a:p>
            <a:r>
              <a:rPr lang="en-US" dirty="0"/>
              <a:t>Before, at, or after 6 months of age</a:t>
            </a:r>
          </a:p>
          <a:p>
            <a:pPr marL="0" indent="0">
              <a:buNone/>
            </a:pP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61982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92143"/>
          <a:stretch/>
        </p:blipFill>
        <p:spPr>
          <a:xfrm>
            <a:off x="10861040" y="-3"/>
            <a:ext cx="1345651" cy="6564103"/>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92143"/>
          <a:stretch/>
        </p:blipFill>
        <p:spPr>
          <a:xfrm flipH="1">
            <a:off x="9641840" y="0"/>
            <a:ext cx="1219200" cy="656410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7538720" cy="6564102"/>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92143"/>
          <a:stretch/>
        </p:blipFill>
        <p:spPr>
          <a:xfrm>
            <a:off x="8638814" y="-3"/>
            <a:ext cx="1345651" cy="6564103"/>
          </a:xfrm>
          <a:prstGeom prst="rect">
            <a:avLst/>
          </a:prstGeom>
        </p:spPr>
      </p:pic>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92143"/>
          <a:stretch/>
        </p:blipFill>
        <p:spPr>
          <a:xfrm flipH="1">
            <a:off x="7419614" y="0"/>
            <a:ext cx="1219200" cy="6564101"/>
          </a:xfrm>
          <a:prstGeom prst="rect">
            <a:avLst/>
          </a:prstGeom>
        </p:spPr>
      </p:pic>
      <p:sp>
        <p:nvSpPr>
          <p:cNvPr id="7" name="Rectangle 6"/>
          <p:cNvSpPr/>
          <p:nvPr/>
        </p:nvSpPr>
        <p:spPr>
          <a:xfrm>
            <a:off x="6325272" y="550574"/>
            <a:ext cx="5634118" cy="5333391"/>
          </a:xfrm>
          <a:prstGeom prst="rect">
            <a:avLst/>
          </a:prstGeom>
          <a:solidFill>
            <a:srgbClr val="FFFFFF">
              <a:alpha val="69804"/>
            </a:srgb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533147" y="1951105"/>
            <a:ext cx="5266492" cy="4114799"/>
          </a:xfrm>
        </p:spPr>
        <p:txBody>
          <a:bodyPr>
            <a:normAutofit/>
          </a:bodyPr>
          <a:lstStyle/>
          <a:p>
            <a:r>
              <a:rPr lang="en-US" dirty="0"/>
              <a:t>The American Academy of Pediatrics developmental readiness guidelines</a:t>
            </a:r>
          </a:p>
          <a:p>
            <a:endParaRPr lang="en-US" dirty="0"/>
          </a:p>
          <a:p>
            <a:r>
              <a:rPr lang="en-US" dirty="0"/>
              <a:t>Optional written statement </a:t>
            </a:r>
          </a:p>
          <a:p>
            <a:endParaRPr lang="en-US" dirty="0"/>
          </a:p>
          <a:p>
            <a:r>
              <a:rPr lang="en-US" dirty="0"/>
              <a:t>Approved meal components </a:t>
            </a:r>
          </a:p>
          <a:p>
            <a:endParaRPr lang="en-US" dirty="0"/>
          </a:p>
          <a:p>
            <a:endParaRPr lang="en-US" dirty="0"/>
          </a:p>
          <a:p>
            <a:endParaRPr lang="en-US" dirty="0"/>
          </a:p>
        </p:txBody>
      </p:sp>
      <p:sp>
        <p:nvSpPr>
          <p:cNvPr id="2" name="Title 1"/>
          <p:cNvSpPr>
            <a:spLocks noGrp="1"/>
          </p:cNvSpPr>
          <p:nvPr>
            <p:ph type="title"/>
          </p:nvPr>
        </p:nvSpPr>
        <p:spPr>
          <a:xfrm>
            <a:off x="6268453" y="550575"/>
            <a:ext cx="5780511" cy="1400530"/>
          </a:xfrm>
        </p:spPr>
        <p:txBody>
          <a:bodyPr/>
          <a:lstStyle/>
          <a:p>
            <a:pPr algn="ctr"/>
            <a:r>
              <a:rPr lang="en-US" dirty="0"/>
              <a:t>Parent Communication </a:t>
            </a:r>
          </a:p>
        </p:txBody>
      </p:sp>
    </p:spTree>
    <p:extLst>
      <p:ext uri="{BB962C8B-B14F-4D97-AF65-F5344CB8AC3E}">
        <p14:creationId xmlns:p14="http://schemas.microsoft.com/office/powerpoint/2010/main" val="1565983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9099933" cy="6599104"/>
          </a:xfrm>
          <a:prstGeom prst="rect">
            <a:avLst/>
          </a:prstGeom>
        </p:spPr>
      </p:pic>
      <p:sp>
        <p:nvSpPr>
          <p:cNvPr id="4" name="Rectangle 3"/>
          <p:cNvSpPr/>
          <p:nvPr/>
        </p:nvSpPr>
        <p:spPr>
          <a:xfrm>
            <a:off x="6496492" y="843519"/>
            <a:ext cx="5290825" cy="5238304"/>
          </a:xfrm>
          <a:prstGeom prst="rect">
            <a:avLst/>
          </a:prstGeom>
          <a:solidFill>
            <a:srgbClr val="FFFFFF">
              <a:alpha val="69804"/>
            </a:srgb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66004" y="843519"/>
            <a:ext cx="5421314" cy="1400530"/>
          </a:xfrm>
        </p:spPr>
        <p:txBody>
          <a:bodyPr/>
          <a:lstStyle/>
          <a:p>
            <a:pPr algn="ctr"/>
            <a:r>
              <a:rPr lang="en-US" dirty="0"/>
              <a:t>American Academy of Pediatrics </a:t>
            </a:r>
          </a:p>
        </p:txBody>
      </p:sp>
      <p:sp>
        <p:nvSpPr>
          <p:cNvPr id="3" name="Content Placeholder 2"/>
          <p:cNvSpPr>
            <a:spLocks noGrp="1"/>
          </p:cNvSpPr>
          <p:nvPr>
            <p:ph idx="1"/>
          </p:nvPr>
        </p:nvSpPr>
        <p:spPr>
          <a:xfrm>
            <a:off x="6708499" y="2244049"/>
            <a:ext cx="5348823" cy="3933076"/>
          </a:xfrm>
        </p:spPr>
        <p:txBody>
          <a:bodyPr>
            <a:normAutofit/>
          </a:bodyPr>
          <a:lstStyle/>
          <a:p>
            <a:r>
              <a:rPr lang="en-US" dirty="0"/>
              <a:t>Sits in chair with good head control</a:t>
            </a:r>
          </a:p>
          <a:p>
            <a:endParaRPr lang="en-US" sz="1400" dirty="0"/>
          </a:p>
          <a:p>
            <a:r>
              <a:rPr lang="en-US" dirty="0"/>
              <a:t>Opens mouth for food </a:t>
            </a:r>
          </a:p>
          <a:p>
            <a:endParaRPr lang="en-US" sz="1400" dirty="0"/>
          </a:p>
          <a:p>
            <a:r>
              <a:rPr lang="en-US" dirty="0"/>
              <a:t>Moves food from a spoon into throat</a:t>
            </a:r>
          </a:p>
          <a:p>
            <a:endParaRPr lang="en-US" sz="1400" dirty="0"/>
          </a:p>
          <a:p>
            <a:r>
              <a:rPr lang="en-US" dirty="0"/>
              <a:t>Doubles in birth weight </a:t>
            </a:r>
          </a:p>
          <a:p>
            <a:endParaRPr lang="en-US" dirty="0"/>
          </a:p>
        </p:txBody>
      </p:sp>
    </p:spTree>
    <p:extLst>
      <p:ext uri="{BB962C8B-B14F-4D97-AF65-F5344CB8AC3E}">
        <p14:creationId xmlns:p14="http://schemas.microsoft.com/office/powerpoint/2010/main" val="3674705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553200"/>
          </a:xfrm>
          <a:prstGeom prst="rect">
            <a:avLst/>
          </a:prstGeom>
        </p:spPr>
      </p:pic>
      <p:sp>
        <p:nvSpPr>
          <p:cNvPr id="2" name="Title 1"/>
          <p:cNvSpPr>
            <a:spLocks noGrp="1"/>
          </p:cNvSpPr>
          <p:nvPr>
            <p:ph type="title"/>
          </p:nvPr>
        </p:nvSpPr>
        <p:spPr>
          <a:xfrm>
            <a:off x="1008061" y="1876070"/>
            <a:ext cx="4611689" cy="1400530"/>
          </a:xfrm>
        </p:spPr>
        <p:txBody>
          <a:bodyPr/>
          <a:lstStyle/>
          <a:p>
            <a:pPr algn="ctr"/>
            <a:r>
              <a:rPr lang="en-US" dirty="0"/>
              <a:t>Optional Written Statement </a:t>
            </a:r>
          </a:p>
        </p:txBody>
      </p:sp>
      <p:sp>
        <p:nvSpPr>
          <p:cNvPr id="3" name="Content Placeholder 2"/>
          <p:cNvSpPr>
            <a:spLocks noGrp="1"/>
          </p:cNvSpPr>
          <p:nvPr>
            <p:ph idx="1"/>
          </p:nvPr>
        </p:nvSpPr>
        <p:spPr>
          <a:xfrm rot="239286">
            <a:off x="5760347" y="775047"/>
            <a:ext cx="5350005" cy="5670150"/>
          </a:xfrm>
        </p:spPr>
        <p:txBody>
          <a:bodyPr>
            <a:noAutofit/>
          </a:bodyPr>
          <a:lstStyle/>
          <a:p>
            <a:r>
              <a:rPr lang="en-US" sz="4000" dirty="0"/>
              <a:t>Request a written statement from parents or guardians:</a:t>
            </a:r>
          </a:p>
          <a:p>
            <a:pPr lvl="1"/>
            <a:r>
              <a:rPr lang="en-US" sz="3600" dirty="0"/>
              <a:t>outlining when &amp; which solid foods to serve </a:t>
            </a:r>
          </a:p>
          <a:p>
            <a:pPr lvl="1"/>
            <a:endParaRPr lang="en-US" sz="1200" dirty="0"/>
          </a:p>
          <a:p>
            <a:r>
              <a:rPr lang="en-US" sz="4000" dirty="0"/>
              <a:t>Follows the preferences of parents &amp; guardians</a:t>
            </a:r>
          </a:p>
        </p:txBody>
      </p:sp>
    </p:spTree>
    <p:extLst>
      <p:ext uri="{BB962C8B-B14F-4D97-AF65-F5344CB8AC3E}">
        <p14:creationId xmlns:p14="http://schemas.microsoft.com/office/powerpoint/2010/main" val="1362088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Meal Components </a:t>
            </a:r>
          </a:p>
        </p:txBody>
      </p:sp>
      <p:sp>
        <p:nvSpPr>
          <p:cNvPr id="3" name="Content Placeholder 2"/>
          <p:cNvSpPr>
            <a:spLocks noGrp="1"/>
          </p:cNvSpPr>
          <p:nvPr>
            <p:ph idx="1"/>
          </p:nvPr>
        </p:nvSpPr>
        <p:spPr>
          <a:xfrm>
            <a:off x="287766" y="2003491"/>
            <a:ext cx="6618288" cy="4195481"/>
          </a:xfrm>
        </p:spPr>
        <p:txBody>
          <a:bodyPr>
            <a:normAutofit/>
          </a:bodyPr>
          <a:lstStyle/>
          <a:p>
            <a:r>
              <a:rPr lang="en-US" dirty="0"/>
              <a:t>Parents/guardians may provide only one creditable meal component for a reimbursable meal</a:t>
            </a:r>
          </a:p>
          <a:p>
            <a:pPr lvl="1"/>
            <a:r>
              <a:rPr lang="en-US" dirty="0"/>
              <a:t>breast milk = 1 component </a:t>
            </a:r>
          </a:p>
          <a:p>
            <a:endParaRPr lang="en-US" dirty="0"/>
          </a:p>
          <a:p>
            <a:r>
              <a:rPr lang="en-US" dirty="0"/>
              <a:t>Operators must provide remaining components </a:t>
            </a:r>
          </a:p>
          <a:p>
            <a:endParaRPr lang="en-US" dirty="0"/>
          </a:p>
          <a:p>
            <a:endParaRPr lang="en-US" dirty="0"/>
          </a:p>
          <a:p>
            <a:endParaRPr 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3571" y="0"/>
            <a:ext cx="5388429" cy="6528391"/>
          </a:xfrm>
          <a:prstGeom prst="rect">
            <a:avLst/>
          </a:prstGeom>
          <a:effectLst>
            <a:softEdge rad="317500"/>
          </a:effectLst>
        </p:spPr>
      </p:pic>
    </p:spTree>
    <p:extLst>
      <p:ext uri="{BB962C8B-B14F-4D97-AF65-F5344CB8AC3E}">
        <p14:creationId xmlns:p14="http://schemas.microsoft.com/office/powerpoint/2010/main" val="1277376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3891" y="0"/>
            <a:ext cx="7038108" cy="6567055"/>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r="86875"/>
          <a:stretch/>
        </p:blipFill>
        <p:spPr>
          <a:xfrm flipH="1">
            <a:off x="-1" y="0"/>
            <a:ext cx="5153891" cy="6567055"/>
          </a:xfrm>
          <a:prstGeom prst="rect">
            <a:avLst/>
          </a:prstGeom>
        </p:spPr>
      </p:pic>
      <p:sp>
        <p:nvSpPr>
          <p:cNvPr id="2" name="Title 1"/>
          <p:cNvSpPr>
            <a:spLocks noGrp="1"/>
          </p:cNvSpPr>
          <p:nvPr>
            <p:ph type="title"/>
          </p:nvPr>
        </p:nvSpPr>
        <p:spPr>
          <a:xfrm>
            <a:off x="-1" y="326194"/>
            <a:ext cx="6691746" cy="1400530"/>
          </a:xfrm>
        </p:spPr>
        <p:txBody>
          <a:bodyPr/>
          <a:lstStyle/>
          <a:p>
            <a:pPr algn="ctr"/>
            <a:r>
              <a:rPr lang="en-US" dirty="0"/>
              <a:t>Single Meal Component </a:t>
            </a:r>
          </a:p>
        </p:txBody>
      </p:sp>
      <p:sp>
        <p:nvSpPr>
          <p:cNvPr id="3" name="Content Placeholder 2"/>
          <p:cNvSpPr>
            <a:spLocks noGrp="1"/>
          </p:cNvSpPr>
          <p:nvPr>
            <p:ph idx="1"/>
          </p:nvPr>
        </p:nvSpPr>
        <p:spPr>
          <a:xfrm>
            <a:off x="332508" y="1726724"/>
            <a:ext cx="6691745" cy="4195481"/>
          </a:xfrm>
        </p:spPr>
        <p:txBody>
          <a:bodyPr/>
          <a:lstStyle/>
          <a:p>
            <a:r>
              <a:rPr lang="en-US" dirty="0"/>
              <a:t>Must be creditable and in the minimum serving size</a:t>
            </a:r>
          </a:p>
          <a:p>
            <a:endParaRPr lang="en-US" dirty="0"/>
          </a:p>
          <a:p>
            <a:r>
              <a:rPr lang="en-US" dirty="0"/>
              <a:t>Not creditable if parent or guardian provides</a:t>
            </a:r>
          </a:p>
          <a:p>
            <a:pPr lvl="1"/>
            <a:r>
              <a:rPr lang="en-US" dirty="0"/>
              <a:t>two or more components</a:t>
            </a:r>
          </a:p>
          <a:p>
            <a:pPr lvl="1"/>
            <a:r>
              <a:rPr lang="en-US" dirty="0"/>
              <a:t>less than the minimum serving sizes</a:t>
            </a:r>
          </a:p>
          <a:p>
            <a:pPr lvl="1"/>
            <a:r>
              <a:rPr lang="en-US" dirty="0"/>
              <a:t>a non-creditable food item</a:t>
            </a:r>
          </a:p>
          <a:p>
            <a:pPr marL="457200" lvl="1" indent="0">
              <a:buNone/>
            </a:pPr>
            <a:endParaRPr lang="en-US" dirty="0"/>
          </a:p>
        </p:txBody>
      </p:sp>
    </p:spTree>
    <p:extLst>
      <p:ext uri="{BB962C8B-B14F-4D97-AF65-F5344CB8AC3E}">
        <p14:creationId xmlns:p14="http://schemas.microsoft.com/office/powerpoint/2010/main" val="3312587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553200"/>
          </a:xfrm>
          <a:prstGeom prst="rect">
            <a:avLst/>
          </a:prstGeom>
        </p:spPr>
      </p:pic>
      <p:sp>
        <p:nvSpPr>
          <p:cNvPr id="6" name="Title 5"/>
          <p:cNvSpPr>
            <a:spLocks noGrp="1"/>
          </p:cNvSpPr>
          <p:nvPr>
            <p:ph type="title"/>
          </p:nvPr>
        </p:nvSpPr>
        <p:spPr>
          <a:xfrm>
            <a:off x="0" y="4951380"/>
            <a:ext cx="12192000" cy="1332690"/>
          </a:xfrm>
          <a:ln>
            <a:noFill/>
          </a:ln>
        </p:spPr>
        <p:txBody>
          <a:bodyPr/>
          <a:lstStyle/>
          <a:p>
            <a:pPr algn="ctr"/>
            <a:r>
              <a:rPr lang="en-US" dirty="0"/>
              <a:t>Question: What are some other topics to discuss with </a:t>
            </a:r>
            <a:br>
              <a:rPr lang="en-US" dirty="0"/>
            </a:br>
            <a:r>
              <a:rPr lang="en-US" dirty="0"/>
              <a:t>parents or guardians? </a:t>
            </a:r>
          </a:p>
        </p:txBody>
      </p:sp>
    </p:spTree>
    <p:extLst>
      <p:ext uri="{BB962C8B-B14F-4D97-AF65-F5344CB8AC3E}">
        <p14:creationId xmlns:p14="http://schemas.microsoft.com/office/powerpoint/2010/main" val="3767059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589986"/>
          </a:xfrm>
          <a:prstGeom prst="rect">
            <a:avLst/>
          </a:prstGeom>
        </p:spPr>
      </p:pic>
      <p:sp>
        <p:nvSpPr>
          <p:cNvPr id="6" name="Rectangle 5"/>
          <p:cNvSpPr/>
          <p:nvPr/>
        </p:nvSpPr>
        <p:spPr>
          <a:xfrm>
            <a:off x="1924339" y="1074682"/>
            <a:ext cx="8343322" cy="4708637"/>
          </a:xfrm>
          <a:prstGeom prst="rect">
            <a:avLst/>
          </a:prstGeom>
          <a:solidFill>
            <a:srgbClr val="FFFFFF">
              <a:alpha val="74902"/>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83092" y="1074682"/>
            <a:ext cx="8225817" cy="1262042"/>
          </a:xfrm>
        </p:spPr>
        <p:txBody>
          <a:bodyPr/>
          <a:lstStyle/>
          <a:p>
            <a:pPr algn="ctr"/>
            <a:r>
              <a:rPr lang="en-US" dirty="0"/>
              <a:t>Introducing Solid Food(s) </a:t>
            </a:r>
          </a:p>
        </p:txBody>
      </p:sp>
      <p:sp>
        <p:nvSpPr>
          <p:cNvPr id="3" name="Content Placeholder 2"/>
          <p:cNvSpPr>
            <a:spLocks noGrp="1"/>
          </p:cNvSpPr>
          <p:nvPr>
            <p:ph idx="1"/>
          </p:nvPr>
        </p:nvSpPr>
        <p:spPr>
          <a:xfrm>
            <a:off x="2401614" y="2336724"/>
            <a:ext cx="7388772" cy="3391415"/>
          </a:xfrm>
        </p:spPr>
        <p:txBody>
          <a:bodyPr>
            <a:normAutofit/>
          </a:bodyPr>
          <a:lstStyle/>
          <a:p>
            <a:r>
              <a:rPr lang="en-US" dirty="0"/>
              <a:t>Solid foods must be offered after</a:t>
            </a:r>
          </a:p>
          <a:p>
            <a:pPr lvl="1"/>
            <a:r>
              <a:rPr lang="en-US" dirty="0"/>
              <a:t>developmentally ready AND communicated with parents </a:t>
            </a:r>
          </a:p>
          <a:p>
            <a:endParaRPr lang="en-US" sz="1400" dirty="0"/>
          </a:p>
          <a:p>
            <a:r>
              <a:rPr lang="en-US" dirty="0"/>
              <a:t>Gradually introduce solid foods</a:t>
            </a:r>
          </a:p>
          <a:p>
            <a:pPr lvl="1"/>
            <a:r>
              <a:rPr lang="en-US" dirty="0"/>
              <a:t>One at a time</a:t>
            </a:r>
          </a:p>
          <a:p>
            <a:pPr lvl="1"/>
            <a:r>
              <a:rPr lang="en-US" dirty="0"/>
              <a:t>Over the course of a few days </a:t>
            </a:r>
          </a:p>
          <a:p>
            <a:endParaRPr lang="en-US" dirty="0"/>
          </a:p>
          <a:p>
            <a:pPr lvl="1"/>
            <a:endParaRPr lang="en-US" dirty="0"/>
          </a:p>
        </p:txBody>
      </p:sp>
    </p:spTree>
    <p:extLst>
      <p:ext uri="{BB962C8B-B14F-4D97-AF65-F5344CB8AC3E}">
        <p14:creationId xmlns:p14="http://schemas.microsoft.com/office/powerpoint/2010/main" val="824524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7197470" cy="6547945"/>
          </a:xfrm>
          <a:prstGeom prst="rect">
            <a:avLst/>
          </a:prstGeom>
        </p:spPr>
      </p:pic>
      <p:sp>
        <p:nvSpPr>
          <p:cNvPr id="2" name="Title 1"/>
          <p:cNvSpPr>
            <a:spLocks noGrp="1"/>
          </p:cNvSpPr>
          <p:nvPr>
            <p:ph type="title"/>
          </p:nvPr>
        </p:nvSpPr>
        <p:spPr>
          <a:xfrm>
            <a:off x="7207979" y="359903"/>
            <a:ext cx="4281947" cy="1400530"/>
          </a:xfrm>
        </p:spPr>
        <p:txBody>
          <a:bodyPr/>
          <a:lstStyle/>
          <a:p>
            <a:pPr algn="ctr"/>
            <a:r>
              <a:rPr lang="en-US" dirty="0"/>
              <a:t>Introducing Solid Food(s) (cont.)</a:t>
            </a:r>
          </a:p>
        </p:txBody>
      </p:sp>
      <p:sp>
        <p:nvSpPr>
          <p:cNvPr id="3" name="Content Placeholder 2"/>
          <p:cNvSpPr>
            <a:spLocks noGrp="1"/>
          </p:cNvSpPr>
          <p:nvPr>
            <p:ph idx="1"/>
          </p:nvPr>
        </p:nvSpPr>
        <p:spPr>
          <a:xfrm>
            <a:off x="7207978" y="2265458"/>
            <a:ext cx="4984021" cy="3052776"/>
          </a:xfrm>
        </p:spPr>
        <p:txBody>
          <a:bodyPr>
            <a:normAutofit/>
          </a:bodyPr>
          <a:lstStyle/>
          <a:p>
            <a:r>
              <a:rPr lang="en-US" dirty="0"/>
              <a:t>Prepare foods in the right texture and consistency</a:t>
            </a:r>
          </a:p>
          <a:p>
            <a:endParaRPr lang="en-US" dirty="0"/>
          </a:p>
          <a:p>
            <a:r>
              <a:rPr lang="en-US" dirty="0"/>
              <a:t>Observe infants closely for reactions after feeding a new food</a:t>
            </a:r>
          </a:p>
          <a:p>
            <a:endParaRPr lang="en-US" dirty="0"/>
          </a:p>
        </p:txBody>
      </p:sp>
    </p:spTree>
    <p:extLst>
      <p:ext uri="{BB962C8B-B14F-4D97-AF65-F5344CB8AC3E}">
        <p14:creationId xmlns:p14="http://schemas.microsoft.com/office/powerpoint/2010/main" val="2713665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547945"/>
          </a:xfrm>
          <a:prstGeom prst="rect">
            <a:avLst/>
          </a:prstGeom>
        </p:spPr>
      </p:pic>
      <p:sp>
        <p:nvSpPr>
          <p:cNvPr id="2" name="Title 1"/>
          <p:cNvSpPr>
            <a:spLocks noGrp="1"/>
          </p:cNvSpPr>
          <p:nvPr>
            <p:ph type="title"/>
          </p:nvPr>
        </p:nvSpPr>
        <p:spPr/>
        <p:txBody>
          <a:bodyPr/>
          <a:lstStyle/>
          <a:p>
            <a:r>
              <a:rPr lang="en-US" dirty="0"/>
              <a:t>Activity: Apply in Three </a:t>
            </a:r>
          </a:p>
        </p:txBody>
      </p:sp>
    </p:spTree>
    <p:extLst>
      <p:ext uri="{BB962C8B-B14F-4D97-AF65-F5344CB8AC3E}">
        <p14:creationId xmlns:p14="http://schemas.microsoft.com/office/powerpoint/2010/main" val="3363575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 </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572250"/>
          </a:xfrm>
        </p:spPr>
      </p:pic>
    </p:spTree>
    <p:extLst>
      <p:ext uri="{BB962C8B-B14F-4D97-AF65-F5344CB8AC3E}">
        <p14:creationId xmlns:p14="http://schemas.microsoft.com/office/powerpoint/2010/main" val="1107237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Serving More Nutritious Foods</a:t>
            </a:r>
          </a:p>
        </p:txBody>
      </p:sp>
      <p:sp>
        <p:nvSpPr>
          <p:cNvPr id="3" name="Content Placeholder 2"/>
          <p:cNvSpPr>
            <a:spLocks noGrp="1"/>
          </p:cNvSpPr>
          <p:nvPr>
            <p:ph idx="1"/>
          </p:nvPr>
        </p:nvSpPr>
        <p:spPr>
          <a:xfrm>
            <a:off x="646111" y="2052918"/>
            <a:ext cx="11352299" cy="4195481"/>
          </a:xfrm>
        </p:spPr>
        <p:txBody>
          <a:bodyPr>
            <a:normAutofit/>
          </a:bodyPr>
          <a:lstStyle/>
          <a:p>
            <a:pPr lvl="0"/>
            <a:r>
              <a:rPr lang="en-US" dirty="0"/>
              <a:t>Serve a vegetable or fruit at snack</a:t>
            </a:r>
          </a:p>
          <a:p>
            <a:pPr lvl="0"/>
            <a:endParaRPr lang="en-US" dirty="0"/>
          </a:p>
          <a:p>
            <a:pPr lvl="0"/>
            <a:r>
              <a:rPr lang="en-US" dirty="0"/>
              <a:t>Juice, cheese food, and cheese spreads are not creditable items</a:t>
            </a:r>
          </a:p>
          <a:p>
            <a:pPr lvl="0"/>
            <a:endParaRPr lang="en-US" dirty="0"/>
          </a:p>
          <a:p>
            <a:pPr lvl="0"/>
            <a:r>
              <a:rPr lang="en-US" dirty="0"/>
              <a:t>Yogurt, soy yogurt, tofu, and whole eggs credit as meat alternates</a:t>
            </a:r>
          </a:p>
          <a:p>
            <a:pPr lvl="0"/>
            <a:endParaRPr lang="en-US" dirty="0"/>
          </a:p>
          <a:p>
            <a:pPr lvl="0"/>
            <a:r>
              <a:rPr lang="en-US" dirty="0"/>
              <a:t>Deep-fat frying is not allowed when cooking foods on-site</a:t>
            </a:r>
          </a:p>
          <a:p>
            <a:endParaRPr lang="en-US" dirty="0"/>
          </a:p>
        </p:txBody>
      </p:sp>
    </p:spTree>
    <p:extLst>
      <p:ext uri="{BB962C8B-B14F-4D97-AF65-F5344CB8AC3E}">
        <p14:creationId xmlns:p14="http://schemas.microsoft.com/office/powerpoint/2010/main" val="2708991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4651" y="0"/>
            <a:ext cx="7407348" cy="6570921"/>
          </a:xfrm>
          <a:prstGeom prst="rect">
            <a:avLst/>
          </a:prstGeom>
          <a:effectLst>
            <a:softEdge rad="635000"/>
          </a:effectLst>
        </p:spPr>
      </p:pic>
      <p:sp>
        <p:nvSpPr>
          <p:cNvPr id="2" name="Title 1"/>
          <p:cNvSpPr>
            <a:spLocks noGrp="1"/>
          </p:cNvSpPr>
          <p:nvPr>
            <p:ph type="title"/>
          </p:nvPr>
        </p:nvSpPr>
        <p:spPr/>
        <p:txBody>
          <a:bodyPr/>
          <a:lstStyle/>
          <a:p>
            <a:r>
              <a:rPr lang="en-US"/>
              <a:t>Vegetables &amp; Fruits</a:t>
            </a:r>
            <a:endParaRPr lang="en-US" dirty="0"/>
          </a:p>
        </p:txBody>
      </p:sp>
      <p:sp>
        <p:nvSpPr>
          <p:cNvPr id="3" name="Content Placeholder 2"/>
          <p:cNvSpPr>
            <a:spLocks noGrp="1"/>
          </p:cNvSpPr>
          <p:nvPr>
            <p:ph idx="1"/>
          </p:nvPr>
        </p:nvSpPr>
        <p:spPr>
          <a:xfrm>
            <a:off x="646112" y="2052918"/>
            <a:ext cx="6754148" cy="4195481"/>
          </a:xfrm>
        </p:spPr>
        <p:txBody>
          <a:bodyPr>
            <a:normAutofit/>
          </a:bodyPr>
          <a:lstStyle/>
          <a:p>
            <a:r>
              <a:rPr lang="en-US" dirty="0"/>
              <a:t>Great source of essential nutrients </a:t>
            </a:r>
          </a:p>
          <a:p>
            <a:pPr lvl="1"/>
            <a:r>
              <a:rPr lang="en-US" dirty="0"/>
              <a:t>i.e., fiber &amp; vitamin C </a:t>
            </a:r>
          </a:p>
          <a:p>
            <a:endParaRPr lang="en-US" sz="1400" dirty="0"/>
          </a:p>
          <a:p>
            <a:r>
              <a:rPr lang="en-US" dirty="0"/>
              <a:t>Minimum serving size: 0-2 tbsp. </a:t>
            </a:r>
          </a:p>
          <a:p>
            <a:endParaRPr lang="en-US" sz="1400" dirty="0"/>
          </a:p>
          <a:p>
            <a:r>
              <a:rPr lang="en-US" dirty="0"/>
              <a:t>Required at all meals &amp; snacks </a:t>
            </a:r>
          </a:p>
          <a:p>
            <a:pPr lvl="1"/>
            <a:r>
              <a:rPr lang="en-US" dirty="0"/>
              <a:t>Serve vegetable, fruit, or a combination of both </a:t>
            </a:r>
          </a:p>
          <a:p>
            <a:pPr lvl="1"/>
            <a:r>
              <a:rPr lang="en-US" dirty="0"/>
              <a:t>Increases consumption &amp; allows for better acceptance later in life  </a:t>
            </a:r>
          </a:p>
          <a:p>
            <a:pPr lvl="1"/>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972652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0828" y="1186365"/>
            <a:ext cx="5901070" cy="1400530"/>
          </a:xfrm>
        </p:spPr>
        <p:txBody>
          <a:bodyPr/>
          <a:lstStyle/>
          <a:p>
            <a:pPr algn="ctr"/>
            <a:r>
              <a:rPr lang="en-US" dirty="0"/>
              <a:t>Juice</a:t>
            </a:r>
          </a:p>
        </p:txBody>
      </p:sp>
      <p:sp>
        <p:nvSpPr>
          <p:cNvPr id="3" name="Content Placeholder 2"/>
          <p:cNvSpPr>
            <a:spLocks noGrp="1"/>
          </p:cNvSpPr>
          <p:nvPr>
            <p:ph idx="1"/>
          </p:nvPr>
        </p:nvSpPr>
        <p:spPr>
          <a:xfrm>
            <a:off x="5560828" y="2669189"/>
            <a:ext cx="6432698" cy="2976282"/>
          </a:xfrm>
        </p:spPr>
        <p:txBody>
          <a:bodyPr/>
          <a:lstStyle/>
          <a:p>
            <a:r>
              <a:rPr lang="en-US" dirty="0"/>
              <a:t>Lacks dietary fiber found in other forms of fruits &amp; vegetables</a:t>
            </a:r>
          </a:p>
          <a:p>
            <a:endParaRPr lang="en-US" dirty="0"/>
          </a:p>
          <a:p>
            <a:r>
              <a:rPr lang="en-US" dirty="0"/>
              <a:t>Does not credit toward a reimbursable meal for infants </a:t>
            </a:r>
          </a:p>
          <a:p>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2427"/>
          <a:stretch/>
        </p:blipFill>
        <p:spPr>
          <a:xfrm>
            <a:off x="276446" y="106326"/>
            <a:ext cx="5061097" cy="6422065"/>
          </a:xfrm>
          <a:prstGeom prst="rect">
            <a:avLst/>
          </a:prstGeom>
        </p:spPr>
      </p:pic>
      <p:sp>
        <p:nvSpPr>
          <p:cNvPr id="7" name="Rectangle 6"/>
          <p:cNvSpPr/>
          <p:nvPr/>
        </p:nvSpPr>
        <p:spPr>
          <a:xfrm>
            <a:off x="1242407" y="1528831"/>
            <a:ext cx="3059738" cy="3770263"/>
          </a:xfrm>
          <a:prstGeom prst="rect">
            <a:avLst/>
          </a:prstGeom>
          <a:noFill/>
        </p:spPr>
        <p:txBody>
          <a:bodyPr wrap="square" lIns="91440" tIns="45720" rIns="91440" bIns="45720">
            <a:spAutoFit/>
          </a:bodyPr>
          <a:lstStyle/>
          <a:p>
            <a:pPr algn="ctr">
              <a:defRPr/>
            </a:pPr>
            <a:r>
              <a:rPr lang="en-US" sz="23900" b="1" kern="0" spc="50" dirty="0">
                <a:ln w="0"/>
                <a:solidFill>
                  <a:srgbClr val="BCE1F7"/>
                </a:solidFill>
                <a:effectLst>
                  <a:innerShdw blurRad="63500" dist="50800" dir="13500000">
                    <a:srgbClr val="000000">
                      <a:alpha val="50000"/>
                    </a:srgbClr>
                  </a:innerShdw>
                </a:effectLst>
              </a:rPr>
              <a:t>X</a:t>
            </a:r>
          </a:p>
        </p:txBody>
      </p:sp>
    </p:spTree>
    <p:extLst>
      <p:ext uri="{BB962C8B-B14F-4D97-AF65-F5344CB8AC3E}">
        <p14:creationId xmlns:p14="http://schemas.microsoft.com/office/powerpoint/2010/main" val="33269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378139" y="1671146"/>
            <a:ext cx="3936521" cy="140053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02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698" t="4789" r="6539" b="1061"/>
          <a:stretch/>
        </p:blipFill>
        <p:spPr>
          <a:xfrm>
            <a:off x="9265863" y="4481578"/>
            <a:ext cx="2726193" cy="2128962"/>
          </a:xfrm>
          <a:prstGeom prst="ellipse">
            <a:avLst/>
          </a:prstGeom>
          <a:ln>
            <a:noFill/>
          </a:ln>
          <a:effectLst>
            <a:softEdge rad="112500"/>
          </a:effectLst>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1162" t="5283" r="8550" b="9058"/>
          <a:stretch/>
        </p:blipFill>
        <p:spPr>
          <a:xfrm>
            <a:off x="6401104" y="4481578"/>
            <a:ext cx="2864759" cy="2094419"/>
          </a:xfrm>
          <a:prstGeom prst="ellipse">
            <a:avLst/>
          </a:prstGeom>
          <a:ln>
            <a:noFill/>
          </a:ln>
          <a:effectLst/>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10312" t="-775" r="8175" b="775"/>
          <a:stretch/>
        </p:blipFill>
        <p:spPr>
          <a:xfrm>
            <a:off x="9400405" y="2431798"/>
            <a:ext cx="2591651" cy="2137690"/>
          </a:xfrm>
          <a:prstGeom prst="ellipse">
            <a:avLst/>
          </a:prstGeom>
          <a:ln>
            <a:noFill/>
          </a:ln>
          <a:effectLst/>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855" t="-1683" r="2134" b="6434"/>
          <a:stretch/>
        </p:blipFill>
        <p:spPr>
          <a:xfrm>
            <a:off x="6401104" y="-50314"/>
            <a:ext cx="3066572" cy="2224493"/>
          </a:xfrm>
          <a:prstGeom prst="ellipse">
            <a:avLst/>
          </a:prstGeom>
          <a:ln>
            <a:noFill/>
          </a:ln>
          <a:effectLst>
            <a:softEdge rad="112500"/>
          </a:effec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00460" y="95055"/>
            <a:ext cx="2716351" cy="2295418"/>
          </a:xfrm>
          <a:prstGeom prst="ellipse">
            <a:avLst/>
          </a:prstGeom>
          <a:ln>
            <a:noFill/>
          </a:ln>
          <a:effectLst>
            <a:softEdge rad="112500"/>
          </a:effectLst>
        </p:spPr>
      </p:pic>
      <p:sp>
        <p:nvSpPr>
          <p:cNvPr id="11" name="Title 10"/>
          <p:cNvSpPr>
            <a:spLocks noGrp="1"/>
          </p:cNvSpPr>
          <p:nvPr>
            <p:ph type="title"/>
          </p:nvPr>
        </p:nvSpPr>
        <p:spPr/>
        <p:txBody>
          <a:bodyPr/>
          <a:lstStyle/>
          <a:p>
            <a:r>
              <a:rPr lang="en-US" dirty="0"/>
              <a:t>Meats/Meat Alternates</a:t>
            </a:r>
          </a:p>
        </p:txBody>
      </p:sp>
      <p:sp>
        <p:nvSpPr>
          <p:cNvPr id="12" name="Content Placeholder 11"/>
          <p:cNvSpPr>
            <a:spLocks noGrp="1"/>
          </p:cNvSpPr>
          <p:nvPr>
            <p:ph idx="1"/>
          </p:nvPr>
        </p:nvSpPr>
        <p:spPr/>
        <p:txBody>
          <a:bodyPr>
            <a:normAutofit fontScale="92500" lnSpcReduction="20000"/>
          </a:bodyPr>
          <a:lstStyle/>
          <a:p>
            <a:r>
              <a:rPr lang="en-US" dirty="0"/>
              <a:t>Meats</a:t>
            </a:r>
          </a:p>
          <a:p>
            <a:endParaRPr lang="en-US" dirty="0"/>
          </a:p>
          <a:p>
            <a:r>
              <a:rPr lang="en-US" dirty="0"/>
              <a:t>Yogurt and Soy Yogurt</a:t>
            </a:r>
          </a:p>
          <a:p>
            <a:endParaRPr lang="en-US" dirty="0"/>
          </a:p>
          <a:p>
            <a:r>
              <a:rPr lang="en-US" dirty="0"/>
              <a:t>Cheese</a:t>
            </a:r>
          </a:p>
          <a:p>
            <a:endParaRPr lang="en-US" dirty="0"/>
          </a:p>
          <a:p>
            <a:r>
              <a:rPr lang="en-US" dirty="0"/>
              <a:t>Whole eggs</a:t>
            </a:r>
          </a:p>
          <a:p>
            <a:endParaRPr lang="en-US" dirty="0"/>
          </a:p>
          <a:p>
            <a:r>
              <a:rPr lang="en-US" dirty="0"/>
              <a:t>Beans, peas, lentils</a:t>
            </a:r>
          </a:p>
          <a:p>
            <a:endParaRPr lang="en-US" dirty="0"/>
          </a:p>
          <a:p>
            <a:r>
              <a:rPr lang="en-US" dirty="0"/>
              <a:t>Tofu </a:t>
            </a: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03538" y="1894572"/>
            <a:ext cx="3096867" cy="3094074"/>
          </a:xfrm>
          <a:prstGeom prst="ellipse">
            <a:avLst/>
          </a:prstGeom>
          <a:ln>
            <a:noFill/>
          </a:ln>
          <a:effectLst>
            <a:softEdge rad="112500"/>
          </a:effectLst>
        </p:spPr>
      </p:pic>
    </p:spTree>
    <p:extLst>
      <p:ext uri="{BB962C8B-B14F-4D97-AF65-F5344CB8AC3E}">
        <p14:creationId xmlns:p14="http://schemas.microsoft.com/office/powerpoint/2010/main" val="21220541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600497"/>
          </a:xfrm>
          <a:prstGeom prst="rect">
            <a:avLst/>
          </a:prstGeom>
        </p:spPr>
      </p:pic>
      <p:sp>
        <p:nvSpPr>
          <p:cNvPr id="2" name="Title 1"/>
          <p:cNvSpPr>
            <a:spLocks noGrp="1"/>
          </p:cNvSpPr>
          <p:nvPr>
            <p:ph type="title"/>
          </p:nvPr>
        </p:nvSpPr>
        <p:spPr/>
        <p:txBody>
          <a:bodyPr/>
          <a:lstStyle/>
          <a:p>
            <a:r>
              <a:rPr lang="en-US" dirty="0"/>
              <a:t>Yogurt and Soy Yogurt</a:t>
            </a:r>
          </a:p>
        </p:txBody>
      </p:sp>
      <p:sp>
        <p:nvSpPr>
          <p:cNvPr id="3" name="Content Placeholder 2"/>
          <p:cNvSpPr>
            <a:spLocks noGrp="1"/>
          </p:cNvSpPr>
          <p:nvPr>
            <p:ph idx="1"/>
          </p:nvPr>
        </p:nvSpPr>
        <p:spPr>
          <a:xfrm>
            <a:off x="646112" y="2052918"/>
            <a:ext cx="5967339" cy="4195481"/>
          </a:xfrm>
        </p:spPr>
        <p:txBody>
          <a:bodyPr/>
          <a:lstStyle/>
          <a:p>
            <a:r>
              <a:rPr lang="en-US" dirty="0"/>
              <a:t>Great source of protein</a:t>
            </a:r>
          </a:p>
          <a:p>
            <a:endParaRPr lang="en-US" dirty="0"/>
          </a:p>
          <a:p>
            <a:r>
              <a:rPr lang="en-US" dirty="0"/>
              <a:t>Minimum serving size: 0-4 </a:t>
            </a:r>
            <a:r>
              <a:rPr lang="en-US" dirty="0" err="1"/>
              <a:t>oz</a:t>
            </a:r>
            <a:r>
              <a:rPr lang="en-US" dirty="0"/>
              <a:t> </a:t>
            </a:r>
          </a:p>
          <a:p>
            <a:endParaRPr lang="en-US" dirty="0"/>
          </a:p>
          <a:p>
            <a:r>
              <a:rPr lang="en-US" dirty="0"/>
              <a:t>May serve during breakfast, lunch, or supper </a:t>
            </a:r>
          </a:p>
        </p:txBody>
      </p:sp>
    </p:spTree>
    <p:extLst>
      <p:ext uri="{BB962C8B-B14F-4D97-AF65-F5344CB8AC3E}">
        <p14:creationId xmlns:p14="http://schemas.microsoft.com/office/powerpoint/2010/main" val="9691924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r="83175"/>
          <a:stretch/>
        </p:blipFill>
        <p:spPr>
          <a:xfrm flipH="1">
            <a:off x="0" y="0"/>
            <a:ext cx="4215740" cy="660254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215740" y="0"/>
            <a:ext cx="7976260" cy="6602681"/>
          </a:xfrm>
          <a:prstGeom prst="rect">
            <a:avLst/>
          </a:prstGeom>
        </p:spPr>
      </p:pic>
      <p:sp>
        <p:nvSpPr>
          <p:cNvPr id="2" name="Title 1"/>
          <p:cNvSpPr>
            <a:spLocks noGrp="1"/>
          </p:cNvSpPr>
          <p:nvPr>
            <p:ph type="title"/>
          </p:nvPr>
        </p:nvSpPr>
        <p:spPr>
          <a:xfrm>
            <a:off x="190005" y="452718"/>
            <a:ext cx="5165767" cy="1400530"/>
          </a:xfrm>
        </p:spPr>
        <p:txBody>
          <a:bodyPr/>
          <a:lstStyle/>
          <a:p>
            <a:pPr algn="ctr"/>
            <a:r>
              <a:rPr lang="en-US" dirty="0"/>
              <a:t>Yogurt &amp; Added Sugars </a:t>
            </a:r>
          </a:p>
        </p:txBody>
      </p:sp>
      <p:sp>
        <p:nvSpPr>
          <p:cNvPr id="3" name="Content Placeholder 2"/>
          <p:cNvSpPr>
            <a:spLocks noGrp="1"/>
          </p:cNvSpPr>
          <p:nvPr>
            <p:ph idx="1"/>
          </p:nvPr>
        </p:nvSpPr>
        <p:spPr>
          <a:xfrm>
            <a:off x="308760" y="2599019"/>
            <a:ext cx="5047012" cy="3446181"/>
          </a:xfrm>
        </p:spPr>
        <p:txBody>
          <a:bodyPr>
            <a:normAutofit/>
          </a:bodyPr>
          <a:lstStyle/>
          <a:p>
            <a:pPr>
              <a:buClr>
                <a:srgbClr val="0E5580">
                  <a:lumMod val="50000"/>
                </a:srgbClr>
              </a:buClr>
            </a:pPr>
            <a:r>
              <a:rPr lang="en-US" b="1" dirty="0">
                <a:solidFill>
                  <a:srgbClr val="0E5580">
                    <a:lumMod val="75000"/>
                  </a:srgbClr>
                </a:solidFill>
              </a:rPr>
              <a:t>Added Sugars Limit: </a:t>
            </a:r>
          </a:p>
          <a:p>
            <a:pPr lvl="1">
              <a:buClr>
                <a:srgbClr val="0E5580">
                  <a:lumMod val="50000"/>
                </a:srgbClr>
              </a:buClr>
            </a:pPr>
            <a:r>
              <a:rPr lang="en-US" dirty="0">
                <a:solidFill>
                  <a:srgbClr val="0E5580">
                    <a:lumMod val="75000"/>
                  </a:srgbClr>
                </a:solidFill>
              </a:rPr>
              <a:t>Current: No more than 23 grams of total sugar per 6 oz</a:t>
            </a:r>
          </a:p>
          <a:p>
            <a:pPr lvl="1">
              <a:buClr>
                <a:srgbClr val="0E5580">
                  <a:lumMod val="50000"/>
                </a:srgbClr>
              </a:buClr>
            </a:pPr>
            <a:endParaRPr lang="en-US" dirty="0">
              <a:solidFill>
                <a:srgbClr val="0E5580">
                  <a:lumMod val="75000"/>
                </a:srgbClr>
              </a:solidFill>
            </a:endParaRPr>
          </a:p>
          <a:p>
            <a:pPr lvl="1">
              <a:buClr>
                <a:srgbClr val="0E5580">
                  <a:lumMod val="50000"/>
                </a:srgbClr>
              </a:buClr>
            </a:pPr>
            <a:r>
              <a:rPr lang="en-US" dirty="0">
                <a:solidFill>
                  <a:srgbClr val="0E5580">
                    <a:lumMod val="75000"/>
                  </a:srgbClr>
                </a:solidFill>
              </a:rPr>
              <a:t>Effective October 1, 2025: no more than 12 grams of added sugars per 6 ounces </a:t>
            </a:r>
          </a:p>
        </p:txBody>
      </p:sp>
    </p:spTree>
    <p:extLst>
      <p:ext uri="{BB962C8B-B14F-4D97-AF65-F5344CB8AC3E}">
        <p14:creationId xmlns:p14="http://schemas.microsoft.com/office/powerpoint/2010/main" val="26915183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Nutrition Facts Label</a:t>
            </a:r>
          </a:p>
        </p:txBody>
      </p:sp>
      <p:sp>
        <p:nvSpPr>
          <p:cNvPr id="3" name="Content Placeholder 2"/>
          <p:cNvSpPr>
            <a:spLocks noGrp="1"/>
          </p:cNvSpPr>
          <p:nvPr>
            <p:ph idx="1"/>
          </p:nvPr>
        </p:nvSpPr>
        <p:spPr>
          <a:xfrm>
            <a:off x="646113" y="2052918"/>
            <a:ext cx="5640388" cy="4195481"/>
          </a:xfrm>
        </p:spPr>
        <p:txBody>
          <a:bodyPr>
            <a:normAutofit/>
          </a:bodyPr>
          <a:lstStyle/>
          <a:p>
            <a:r>
              <a:rPr lang="en-US" sz="2800" dirty="0"/>
              <a:t>Helpful for identifying nutritious foods</a:t>
            </a:r>
          </a:p>
          <a:p>
            <a:pPr lvl="1"/>
            <a:r>
              <a:rPr lang="en-US" sz="2400" dirty="0"/>
              <a:t>Example: Yogurt </a:t>
            </a:r>
          </a:p>
          <a:p>
            <a:endParaRPr lang="en-US" sz="2800" dirty="0"/>
          </a:p>
          <a:p>
            <a:r>
              <a:rPr lang="en-US" sz="2800" dirty="0"/>
              <a:t>Found on packaged foods</a:t>
            </a:r>
          </a:p>
          <a:p>
            <a:pPr marL="0" indent="0">
              <a:buNone/>
            </a:pPr>
            <a:endParaRPr lang="en-US" sz="2800" dirty="0"/>
          </a:p>
        </p:txBody>
      </p:sp>
      <p:sp>
        <p:nvSpPr>
          <p:cNvPr id="4" name="TextBox 3"/>
          <p:cNvSpPr txBox="1"/>
          <p:nvPr/>
        </p:nvSpPr>
        <p:spPr>
          <a:xfrm>
            <a:off x="9865895" y="452718"/>
            <a:ext cx="1624263" cy="369332"/>
          </a:xfrm>
          <a:prstGeom prst="rect">
            <a:avLst/>
          </a:prstGeom>
          <a:noFill/>
        </p:spPr>
        <p:txBody>
          <a:bodyPr wrap="square" rtlCol="0">
            <a:spAutoFit/>
          </a:bodyPr>
          <a:lstStyle/>
          <a:p>
            <a:endParaRPr lang="en-US" dirty="0">
              <a:solidFill>
                <a:prstClr val="black"/>
              </a:solidFill>
            </a:endParaRPr>
          </a:p>
        </p:txBody>
      </p:sp>
      <p:pic>
        <p:nvPicPr>
          <p:cNvPr id="5" name="Picture 4">
            <a:extLst>
              <a:ext uri="{FF2B5EF4-FFF2-40B4-BE49-F238E27FC236}">
                <a16:creationId xmlns:a16="http://schemas.microsoft.com/office/drawing/2014/main" id="{3ED76CD2-8600-84CC-A942-EF7CFB452F49}"/>
              </a:ext>
            </a:extLst>
          </p:cNvPr>
          <p:cNvPicPr>
            <a:picLocks noChangeAspect="1"/>
          </p:cNvPicPr>
          <p:nvPr/>
        </p:nvPicPr>
        <p:blipFill>
          <a:blip r:embed="rId3"/>
          <a:stretch>
            <a:fillRect/>
          </a:stretch>
        </p:blipFill>
        <p:spPr>
          <a:xfrm>
            <a:off x="7502634" y="190035"/>
            <a:ext cx="3987524" cy="6215247"/>
          </a:xfrm>
          <a:prstGeom prst="rect">
            <a:avLst/>
          </a:prstGeom>
        </p:spPr>
      </p:pic>
    </p:spTree>
    <p:extLst>
      <p:ext uri="{BB962C8B-B14F-4D97-AF65-F5344CB8AC3E}">
        <p14:creationId xmlns:p14="http://schemas.microsoft.com/office/powerpoint/2010/main" val="20030484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Terms </a:t>
            </a:r>
          </a:p>
        </p:txBody>
      </p:sp>
      <p:sp>
        <p:nvSpPr>
          <p:cNvPr id="3" name="Content Placeholder 2"/>
          <p:cNvSpPr>
            <a:spLocks noGrp="1"/>
          </p:cNvSpPr>
          <p:nvPr>
            <p:ph idx="1"/>
          </p:nvPr>
        </p:nvSpPr>
        <p:spPr>
          <a:xfrm>
            <a:off x="646112" y="2052918"/>
            <a:ext cx="6381705" cy="4195481"/>
          </a:xfrm>
        </p:spPr>
        <p:txBody>
          <a:bodyPr>
            <a:normAutofit/>
          </a:bodyPr>
          <a:lstStyle/>
          <a:p>
            <a:r>
              <a:rPr lang="en-US" dirty="0"/>
              <a:t>Serving Size</a:t>
            </a:r>
          </a:p>
          <a:p>
            <a:pPr lvl="1"/>
            <a:r>
              <a:rPr lang="en-US" dirty="0"/>
              <a:t>Number of servings in a package</a:t>
            </a:r>
          </a:p>
          <a:p>
            <a:pPr lvl="1"/>
            <a:r>
              <a:rPr lang="en-US" dirty="0"/>
              <a:t>Unit: ounces, cups, per container, etc. </a:t>
            </a:r>
          </a:p>
          <a:p>
            <a:endParaRPr lang="en-US" dirty="0"/>
          </a:p>
          <a:p>
            <a:r>
              <a:rPr lang="en-US" dirty="0"/>
              <a:t>Added Sugars</a:t>
            </a:r>
          </a:p>
          <a:p>
            <a:pPr lvl="1"/>
            <a:r>
              <a:rPr lang="en-US" dirty="0"/>
              <a:t>Amount per serving</a:t>
            </a:r>
          </a:p>
        </p:txBody>
      </p:sp>
      <p:sp>
        <p:nvSpPr>
          <p:cNvPr id="4" name="Rectangle 3"/>
          <p:cNvSpPr/>
          <p:nvPr/>
        </p:nvSpPr>
        <p:spPr>
          <a:xfrm>
            <a:off x="7620000" y="4495800"/>
            <a:ext cx="1432560" cy="16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sysClr val="windowText" lastClr="000000"/>
              </a:solidFill>
            </a:endParaRPr>
          </a:p>
        </p:txBody>
      </p:sp>
      <p:sp>
        <p:nvSpPr>
          <p:cNvPr id="7" name="Rectangle 6"/>
          <p:cNvSpPr/>
          <p:nvPr/>
        </p:nvSpPr>
        <p:spPr>
          <a:xfrm>
            <a:off x="10377577" y="0"/>
            <a:ext cx="819510" cy="156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sysClr val="windowText" lastClr="000000"/>
              </a:solidFill>
            </a:endParaRPr>
          </a:p>
        </p:txBody>
      </p:sp>
      <p:pic>
        <p:nvPicPr>
          <p:cNvPr id="6" name="Picture 5">
            <a:extLst>
              <a:ext uri="{FF2B5EF4-FFF2-40B4-BE49-F238E27FC236}">
                <a16:creationId xmlns:a16="http://schemas.microsoft.com/office/drawing/2014/main" id="{4B2E766F-CBC1-4F75-729B-AEB77B9F0A4F}"/>
              </a:ext>
            </a:extLst>
          </p:cNvPr>
          <p:cNvPicPr>
            <a:picLocks noChangeAspect="1"/>
          </p:cNvPicPr>
          <p:nvPr/>
        </p:nvPicPr>
        <p:blipFill>
          <a:blip r:embed="rId3"/>
          <a:stretch>
            <a:fillRect/>
          </a:stretch>
        </p:blipFill>
        <p:spPr>
          <a:xfrm>
            <a:off x="7602302" y="48874"/>
            <a:ext cx="4291781" cy="6444001"/>
          </a:xfrm>
          <a:prstGeom prst="rect">
            <a:avLst/>
          </a:prstGeom>
        </p:spPr>
      </p:pic>
    </p:spTree>
    <p:extLst>
      <p:ext uri="{BB962C8B-B14F-4D97-AF65-F5344CB8AC3E}">
        <p14:creationId xmlns:p14="http://schemas.microsoft.com/office/powerpoint/2010/main" val="19425473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58640" y="1820009"/>
            <a:ext cx="3953693" cy="1400530"/>
          </a:xfrm>
        </p:spPr>
        <p:txBody>
          <a:bodyPr/>
          <a:lstStyle/>
          <a:p>
            <a:r>
              <a:rPr lang="en-US" dirty="0"/>
              <a:t>Table Method: Yogurt </a:t>
            </a:r>
          </a:p>
        </p:txBody>
      </p:sp>
      <p:graphicFrame>
        <p:nvGraphicFramePr>
          <p:cNvPr id="6" name="Content Placeholder 3">
            <a:extLst>
              <a:ext uri="{FF2B5EF4-FFF2-40B4-BE49-F238E27FC236}">
                <a16:creationId xmlns:a16="http://schemas.microsoft.com/office/drawing/2014/main" id="{6F951FF7-EC79-C721-E54B-3FC5AA0C018B}"/>
              </a:ext>
            </a:extLst>
          </p:cNvPr>
          <p:cNvGraphicFramePr>
            <a:graphicFrameLocks/>
          </p:cNvGraphicFramePr>
          <p:nvPr>
            <p:extLst>
              <p:ext uri="{D42A27DB-BD31-4B8C-83A1-F6EECF244321}">
                <p14:modId xmlns:p14="http://schemas.microsoft.com/office/powerpoint/2010/main" val="2360492785"/>
              </p:ext>
            </p:extLst>
          </p:nvPr>
        </p:nvGraphicFramePr>
        <p:xfrm>
          <a:off x="3845246" y="353682"/>
          <a:ext cx="8264434" cy="6013085"/>
        </p:xfrm>
        <a:graphic>
          <a:graphicData uri="http://schemas.openxmlformats.org/drawingml/2006/table">
            <a:tbl>
              <a:tblPr firstRow="1" firstCol="1" bandRow="1">
                <a:tableStyleId>{72833802-FEF1-4C79-8D5D-14CF1EAF98D9}</a:tableStyleId>
              </a:tblPr>
              <a:tblGrid>
                <a:gridCol w="3062788">
                  <a:extLst>
                    <a:ext uri="{9D8B030D-6E8A-4147-A177-3AD203B41FA5}">
                      <a16:colId xmlns:a16="http://schemas.microsoft.com/office/drawing/2014/main" val="20000"/>
                    </a:ext>
                  </a:extLst>
                </a:gridCol>
                <a:gridCol w="2695738">
                  <a:extLst>
                    <a:ext uri="{9D8B030D-6E8A-4147-A177-3AD203B41FA5}">
                      <a16:colId xmlns:a16="http://schemas.microsoft.com/office/drawing/2014/main" val="20001"/>
                    </a:ext>
                  </a:extLst>
                </a:gridCol>
                <a:gridCol w="2505908">
                  <a:extLst>
                    <a:ext uri="{9D8B030D-6E8A-4147-A177-3AD203B41FA5}">
                      <a16:colId xmlns:a16="http://schemas.microsoft.com/office/drawing/2014/main" val="20002"/>
                    </a:ext>
                  </a:extLst>
                </a:gridCol>
              </a:tblGrid>
              <a:tr h="844680">
                <a:tc gridSpan="3">
                  <a:txBody>
                    <a:bodyPr/>
                    <a:lstStyle/>
                    <a:p>
                      <a:pPr marL="0" marR="0" algn="ctr">
                        <a:lnSpc>
                          <a:spcPct val="100000"/>
                        </a:lnSpc>
                        <a:spcBef>
                          <a:spcPts val="0"/>
                        </a:spcBef>
                        <a:spcAft>
                          <a:spcPts val="0"/>
                        </a:spcAft>
                      </a:pPr>
                      <a:r>
                        <a:rPr lang="en-US" sz="2800" dirty="0">
                          <a:solidFill>
                            <a:schemeClr val="tx1"/>
                          </a:solidFill>
                          <a:effectLst/>
                        </a:rPr>
                        <a:t>Yogurt Added Sugars Limits</a:t>
                      </a:r>
                      <a:endParaRPr lang="en-US"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accent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99321">
                <a:tc>
                  <a:txBody>
                    <a:bodyPr/>
                    <a:lstStyle/>
                    <a:p>
                      <a:pPr marL="0" marR="0" algn="ctr">
                        <a:lnSpc>
                          <a:spcPct val="100000"/>
                        </a:lnSpc>
                        <a:spcBef>
                          <a:spcPts val="0"/>
                        </a:spcBef>
                        <a:spcAft>
                          <a:spcPts val="0"/>
                        </a:spcAft>
                      </a:pPr>
                      <a:r>
                        <a:rPr lang="en-US" sz="2800" b="0">
                          <a:effectLst/>
                        </a:rPr>
                        <a:t>Serving Size</a:t>
                      </a:r>
                    </a:p>
                    <a:p>
                      <a:pPr marL="0" marR="0" algn="ctr">
                        <a:lnSpc>
                          <a:spcPct val="100000"/>
                        </a:lnSpc>
                        <a:spcBef>
                          <a:spcPts val="0"/>
                        </a:spcBef>
                        <a:spcAft>
                          <a:spcPts val="0"/>
                        </a:spcAft>
                      </a:pPr>
                      <a:r>
                        <a:rPr lang="en-US" sz="2800" b="0">
                          <a:effectLst/>
                        </a:rPr>
                        <a:t>(Ounces</a:t>
                      </a:r>
                      <a:r>
                        <a:rPr lang="en-US" sz="2800" b="0" baseline="0">
                          <a:effectLst/>
                        </a:rPr>
                        <a:t>) </a:t>
                      </a:r>
                      <a:endParaRPr lang="en-US" sz="2800" b="0">
                        <a:effectLst/>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Serving Size </a:t>
                      </a:r>
                    </a:p>
                    <a:p>
                      <a:pPr marL="0" marR="0" algn="ctr">
                        <a:lnSpc>
                          <a:spcPct val="100000"/>
                        </a:lnSpc>
                        <a:spcBef>
                          <a:spcPts val="0"/>
                        </a:spcBef>
                        <a:spcAft>
                          <a:spcPts val="0"/>
                        </a:spcAft>
                      </a:pPr>
                      <a:r>
                        <a:rPr lang="en-US" sz="2800">
                          <a:effectLst/>
                        </a:rPr>
                        <a:t>(Grams) </a:t>
                      </a: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Added Sugars Limit</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1"/>
                  </a:ext>
                </a:extLst>
              </a:tr>
              <a:tr h="661514">
                <a:tc>
                  <a:txBody>
                    <a:bodyPr/>
                    <a:lstStyle/>
                    <a:p>
                      <a:pPr marL="0" marR="0" algn="ctr">
                        <a:lnSpc>
                          <a:spcPct val="100000"/>
                        </a:lnSpc>
                        <a:spcBef>
                          <a:spcPts val="0"/>
                        </a:spcBef>
                        <a:spcAft>
                          <a:spcPts val="0"/>
                        </a:spcAft>
                      </a:pPr>
                      <a:r>
                        <a:rPr lang="en-US" sz="2800" b="0">
                          <a:effectLst/>
                        </a:rPr>
                        <a:t>2.25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64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4</a:t>
                      </a:r>
                      <a:r>
                        <a:rPr lang="en-US" sz="2800" baseline="0" dirty="0">
                          <a:solidFill>
                            <a:schemeClr val="bg1"/>
                          </a:solidFill>
                          <a:effectLst/>
                        </a:rPr>
                        <a:t> </a:t>
                      </a:r>
                      <a:r>
                        <a:rPr lang="en-US" sz="2800" dirty="0">
                          <a:solidFill>
                            <a:schemeClr val="bg1"/>
                          </a:solidFill>
                          <a:effectLst/>
                        </a:rPr>
                        <a:t>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2"/>
                  </a:ext>
                </a:extLst>
              </a:tr>
              <a:tr h="661514">
                <a:tc>
                  <a:txBody>
                    <a:bodyPr/>
                    <a:lstStyle/>
                    <a:p>
                      <a:pPr marL="0" marR="0" algn="ctr">
                        <a:lnSpc>
                          <a:spcPct val="100000"/>
                        </a:lnSpc>
                        <a:spcBef>
                          <a:spcPts val="0"/>
                        </a:spcBef>
                        <a:spcAft>
                          <a:spcPts val="0"/>
                        </a:spcAft>
                      </a:pPr>
                      <a:r>
                        <a:rPr lang="en-US" sz="2800" b="0">
                          <a:effectLst/>
                        </a:rPr>
                        <a:t>3.5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99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7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3"/>
                  </a:ext>
                </a:extLst>
              </a:tr>
              <a:tr h="661514">
                <a:tc>
                  <a:txBody>
                    <a:bodyPr/>
                    <a:lstStyle/>
                    <a:p>
                      <a:pPr marL="0" marR="0" algn="ctr">
                        <a:lnSpc>
                          <a:spcPct val="100000"/>
                        </a:lnSpc>
                        <a:spcBef>
                          <a:spcPts val="0"/>
                        </a:spcBef>
                        <a:spcAft>
                          <a:spcPts val="0"/>
                        </a:spcAft>
                      </a:pPr>
                      <a:r>
                        <a:rPr lang="en-US" sz="2800" b="0" dirty="0">
                          <a:effectLst/>
                        </a:rPr>
                        <a:t>4 ounces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113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8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4"/>
                  </a:ext>
                </a:extLst>
              </a:tr>
              <a:tr h="661514">
                <a:tc>
                  <a:txBody>
                    <a:bodyPr/>
                    <a:lstStyle/>
                    <a:p>
                      <a:pPr marL="0" marR="0" algn="ctr">
                        <a:lnSpc>
                          <a:spcPct val="100000"/>
                        </a:lnSpc>
                        <a:spcBef>
                          <a:spcPts val="0"/>
                        </a:spcBef>
                        <a:spcAft>
                          <a:spcPts val="0"/>
                        </a:spcAft>
                      </a:pPr>
                      <a:r>
                        <a:rPr lang="en-US" sz="2800" b="0">
                          <a:effectLst/>
                        </a:rPr>
                        <a:t>5.3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150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10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5"/>
                  </a:ext>
                </a:extLst>
              </a:tr>
              <a:tr h="661514">
                <a:tc>
                  <a:txBody>
                    <a:bodyPr/>
                    <a:lstStyle/>
                    <a:p>
                      <a:pPr marL="0" marR="0" algn="ctr">
                        <a:lnSpc>
                          <a:spcPct val="100000"/>
                        </a:lnSpc>
                        <a:spcBef>
                          <a:spcPts val="0"/>
                        </a:spcBef>
                        <a:spcAft>
                          <a:spcPts val="0"/>
                        </a:spcAft>
                      </a:pPr>
                      <a:r>
                        <a:rPr lang="en-US" sz="2800" b="0">
                          <a:effectLst/>
                        </a:rPr>
                        <a:t>6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170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12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6"/>
                  </a:ext>
                </a:extLst>
              </a:tr>
              <a:tr h="661514">
                <a:tc>
                  <a:txBody>
                    <a:bodyPr/>
                    <a:lstStyle/>
                    <a:p>
                      <a:pPr marL="0" marR="0" algn="ctr">
                        <a:lnSpc>
                          <a:spcPct val="100000"/>
                        </a:lnSpc>
                        <a:spcBef>
                          <a:spcPts val="0"/>
                        </a:spcBef>
                        <a:spcAft>
                          <a:spcPts val="0"/>
                        </a:spcAft>
                      </a:pPr>
                      <a:r>
                        <a:rPr lang="en-US" sz="2800" b="0">
                          <a:effectLst/>
                        </a:rPr>
                        <a:t>8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227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16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350520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5907089" cy="1400530"/>
          </a:xfrm>
        </p:spPr>
        <p:txBody>
          <a:bodyPr/>
          <a:lstStyle/>
          <a:p>
            <a:pPr algn="ctr"/>
            <a:r>
              <a:rPr lang="en-US" dirty="0"/>
              <a:t>Table Method Steps</a:t>
            </a:r>
            <a:endParaRPr lang="en-US" b="1" dirty="0"/>
          </a:p>
        </p:txBody>
      </p:sp>
      <p:sp>
        <p:nvSpPr>
          <p:cNvPr id="3" name="Content Placeholder 2"/>
          <p:cNvSpPr>
            <a:spLocks noGrp="1"/>
          </p:cNvSpPr>
          <p:nvPr>
            <p:ph idx="1"/>
          </p:nvPr>
        </p:nvSpPr>
        <p:spPr>
          <a:xfrm>
            <a:off x="646112" y="2052918"/>
            <a:ext cx="6372526" cy="4451399"/>
          </a:xfrm>
        </p:spPr>
        <p:txBody>
          <a:bodyPr>
            <a:normAutofit/>
          </a:bodyPr>
          <a:lstStyle/>
          <a:p>
            <a:r>
              <a:rPr lang="en-US" sz="3600" dirty="0"/>
              <a:t>Step 1: Find the Serving Size, in ounces (oz) or grams (g):</a:t>
            </a:r>
            <a:r>
              <a:rPr lang="en-US" sz="3600" b="1" dirty="0"/>
              <a:t> 6 oz</a:t>
            </a:r>
          </a:p>
          <a:p>
            <a:endParaRPr lang="en-US" sz="3600" dirty="0"/>
          </a:p>
          <a:p>
            <a:r>
              <a:rPr lang="en-US" sz="3600" dirty="0"/>
              <a:t>Step 2: Find the amount for Added Sugars: </a:t>
            </a:r>
            <a:r>
              <a:rPr lang="en-US" sz="3600" b="1" dirty="0"/>
              <a:t>10 grams </a:t>
            </a:r>
            <a:endParaRPr lang="en-US" sz="3600" dirty="0"/>
          </a:p>
          <a:p>
            <a:pPr marL="0" indent="0">
              <a:buNone/>
            </a:pPr>
            <a:endParaRPr lang="en-US" dirty="0"/>
          </a:p>
          <a:p>
            <a:endParaRPr lang="en-US" dirty="0"/>
          </a:p>
        </p:txBody>
      </p:sp>
      <p:sp>
        <p:nvSpPr>
          <p:cNvPr id="8" name="Rectangle 7"/>
          <p:cNvSpPr/>
          <p:nvPr/>
        </p:nvSpPr>
        <p:spPr>
          <a:xfrm>
            <a:off x="7753350" y="4556760"/>
            <a:ext cx="160401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sysClr val="windowText" lastClr="000000"/>
              </a:solidFill>
            </a:endParaRPr>
          </a:p>
        </p:txBody>
      </p:sp>
      <p:pic>
        <p:nvPicPr>
          <p:cNvPr id="7" name="Picture 6">
            <a:extLst>
              <a:ext uri="{FF2B5EF4-FFF2-40B4-BE49-F238E27FC236}">
                <a16:creationId xmlns:a16="http://schemas.microsoft.com/office/drawing/2014/main" id="{CB8CD2AD-D21E-E63E-D6E5-63C7E58DF023}"/>
              </a:ext>
            </a:extLst>
          </p:cNvPr>
          <p:cNvPicPr>
            <a:picLocks noChangeAspect="1"/>
          </p:cNvPicPr>
          <p:nvPr/>
        </p:nvPicPr>
        <p:blipFill>
          <a:blip r:embed="rId3"/>
          <a:stretch>
            <a:fillRect/>
          </a:stretch>
        </p:blipFill>
        <p:spPr>
          <a:xfrm>
            <a:off x="7602302" y="48874"/>
            <a:ext cx="4291781" cy="6444001"/>
          </a:xfrm>
          <a:prstGeom prst="rect">
            <a:avLst/>
          </a:prstGeom>
        </p:spPr>
      </p:pic>
    </p:spTree>
    <p:extLst>
      <p:ext uri="{BB962C8B-B14F-4D97-AF65-F5344CB8AC3E}">
        <p14:creationId xmlns:p14="http://schemas.microsoft.com/office/powerpoint/2010/main" val="31045552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42" y="596779"/>
            <a:ext cx="4774376" cy="1400530"/>
          </a:xfrm>
          <a:ln w="19050">
            <a:noFill/>
          </a:ln>
        </p:spPr>
        <p:txBody>
          <a:bodyPr/>
          <a:lstStyle/>
          <a:p>
            <a:pPr algn="ctr"/>
            <a:r>
              <a:rPr lang="en-US" sz="4000" dirty="0"/>
              <a:t>Table Method Steps (cont.)</a:t>
            </a:r>
          </a:p>
        </p:txBody>
      </p:sp>
      <p:sp>
        <p:nvSpPr>
          <p:cNvPr id="3" name="Content Placeholder 2"/>
          <p:cNvSpPr>
            <a:spLocks noGrp="1"/>
          </p:cNvSpPr>
          <p:nvPr>
            <p:ph idx="1"/>
          </p:nvPr>
        </p:nvSpPr>
        <p:spPr>
          <a:xfrm>
            <a:off x="231058" y="2133234"/>
            <a:ext cx="5317126" cy="4263911"/>
          </a:xfrm>
          <a:ln w="38100">
            <a:noFill/>
            <a:prstDash val="solid"/>
          </a:ln>
        </p:spPr>
        <p:txBody>
          <a:bodyPr>
            <a:normAutofit/>
          </a:bodyPr>
          <a:lstStyle/>
          <a:p>
            <a:pPr>
              <a:spcAft>
                <a:spcPts val="600"/>
              </a:spcAft>
            </a:pPr>
            <a:r>
              <a:rPr lang="en-US" b="1" dirty="0"/>
              <a:t>Step 3</a:t>
            </a:r>
            <a:r>
              <a:rPr lang="en-US" dirty="0"/>
              <a:t>: Find serving size in Added Sugars Limits Table</a:t>
            </a:r>
          </a:p>
          <a:p>
            <a:pPr>
              <a:spcAft>
                <a:spcPts val="600"/>
              </a:spcAft>
            </a:pPr>
            <a:endParaRPr lang="en-US" b="1" dirty="0"/>
          </a:p>
          <a:p>
            <a:pPr>
              <a:spcAft>
                <a:spcPts val="600"/>
              </a:spcAft>
            </a:pPr>
            <a:r>
              <a:rPr lang="en-US" b="1" dirty="0"/>
              <a:t>Step 4: </a:t>
            </a:r>
            <a:r>
              <a:rPr lang="en-US" dirty="0"/>
              <a:t>Look at number to right of serving size, under “Added Sugars Limit” column </a:t>
            </a:r>
          </a:p>
          <a:p>
            <a:pPr lvl="1"/>
            <a:r>
              <a:rPr lang="en-US" dirty="0"/>
              <a:t>Serving size: 6 oz </a:t>
            </a:r>
          </a:p>
          <a:p>
            <a:pPr lvl="1"/>
            <a:r>
              <a:rPr lang="en-US" dirty="0"/>
              <a:t>Added sugars: 10 grams </a:t>
            </a:r>
          </a:p>
          <a:p>
            <a:pPr marL="0" lvl="0" indent="0">
              <a:buNone/>
            </a:pPr>
            <a:endParaRPr lang="en-US" dirty="0"/>
          </a:p>
          <a:p>
            <a:pPr marL="0" indent="0">
              <a:buNone/>
            </a:pPr>
            <a:endParaRPr lang="en-US" dirty="0"/>
          </a:p>
        </p:txBody>
      </p:sp>
      <p:graphicFrame>
        <p:nvGraphicFramePr>
          <p:cNvPr id="6" name="Content Placeholder 3">
            <a:extLst>
              <a:ext uri="{FF2B5EF4-FFF2-40B4-BE49-F238E27FC236}">
                <a16:creationId xmlns:a16="http://schemas.microsoft.com/office/drawing/2014/main" id="{0FA786CB-FE9C-42EE-EE37-16922ADCFFD3}"/>
              </a:ext>
            </a:extLst>
          </p:cNvPr>
          <p:cNvGraphicFramePr>
            <a:graphicFrameLocks/>
          </p:cNvGraphicFramePr>
          <p:nvPr>
            <p:extLst>
              <p:ext uri="{D42A27DB-BD31-4B8C-83A1-F6EECF244321}">
                <p14:modId xmlns:p14="http://schemas.microsoft.com/office/powerpoint/2010/main" val="1498759793"/>
              </p:ext>
            </p:extLst>
          </p:nvPr>
        </p:nvGraphicFramePr>
        <p:xfrm>
          <a:off x="5687240" y="464721"/>
          <a:ext cx="6273702" cy="5836103"/>
        </p:xfrm>
        <a:graphic>
          <a:graphicData uri="http://schemas.openxmlformats.org/drawingml/2006/table">
            <a:tbl>
              <a:tblPr firstRow="1" firstCol="1" bandRow="1">
                <a:tableStyleId>{72833802-FEF1-4C79-8D5D-14CF1EAF98D9}</a:tableStyleId>
              </a:tblPr>
              <a:tblGrid>
                <a:gridCol w="2264835">
                  <a:extLst>
                    <a:ext uri="{9D8B030D-6E8A-4147-A177-3AD203B41FA5}">
                      <a16:colId xmlns:a16="http://schemas.microsoft.com/office/drawing/2014/main" val="20000"/>
                    </a:ext>
                  </a:extLst>
                </a:gridCol>
                <a:gridCol w="1993413">
                  <a:extLst>
                    <a:ext uri="{9D8B030D-6E8A-4147-A177-3AD203B41FA5}">
                      <a16:colId xmlns:a16="http://schemas.microsoft.com/office/drawing/2014/main" val="20001"/>
                    </a:ext>
                  </a:extLst>
                </a:gridCol>
                <a:gridCol w="2015454">
                  <a:extLst>
                    <a:ext uri="{9D8B030D-6E8A-4147-A177-3AD203B41FA5}">
                      <a16:colId xmlns:a16="http://schemas.microsoft.com/office/drawing/2014/main" val="20002"/>
                    </a:ext>
                  </a:extLst>
                </a:gridCol>
              </a:tblGrid>
              <a:tr h="640859">
                <a:tc gridSpan="3">
                  <a:txBody>
                    <a:bodyPr/>
                    <a:lstStyle/>
                    <a:p>
                      <a:pPr marL="0" marR="0" algn="ctr">
                        <a:lnSpc>
                          <a:spcPct val="100000"/>
                        </a:lnSpc>
                        <a:spcBef>
                          <a:spcPts val="0"/>
                        </a:spcBef>
                        <a:spcAft>
                          <a:spcPts val="0"/>
                        </a:spcAft>
                      </a:pPr>
                      <a:r>
                        <a:rPr lang="en-US" sz="2400" dirty="0">
                          <a:solidFill>
                            <a:schemeClr val="tx1"/>
                          </a:solidFill>
                          <a:effectLst/>
                        </a:rPr>
                        <a:t>Yogurt Added Sugars Limits Table</a:t>
                      </a:r>
                      <a:endParaRPr lang="en-US"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83006">
                <a:tc>
                  <a:txBody>
                    <a:bodyPr/>
                    <a:lstStyle/>
                    <a:p>
                      <a:pPr marL="0" marR="0" algn="ctr">
                        <a:lnSpc>
                          <a:spcPct val="100000"/>
                        </a:lnSpc>
                        <a:spcBef>
                          <a:spcPts val="0"/>
                        </a:spcBef>
                        <a:spcAft>
                          <a:spcPts val="0"/>
                        </a:spcAft>
                      </a:pPr>
                      <a:r>
                        <a:rPr lang="en-US" sz="2400" b="0">
                          <a:effectLst/>
                        </a:rPr>
                        <a:t>Serving Size</a:t>
                      </a:r>
                    </a:p>
                    <a:p>
                      <a:pPr marL="0" marR="0" algn="ctr">
                        <a:lnSpc>
                          <a:spcPct val="100000"/>
                        </a:lnSpc>
                        <a:spcBef>
                          <a:spcPts val="0"/>
                        </a:spcBef>
                        <a:spcAft>
                          <a:spcPts val="0"/>
                        </a:spcAft>
                      </a:pPr>
                      <a:r>
                        <a:rPr lang="en-US" sz="2400" b="0">
                          <a:effectLst/>
                        </a:rPr>
                        <a:t>(Ounces</a:t>
                      </a:r>
                      <a:r>
                        <a:rPr lang="en-US" sz="2400" b="0" baseline="0">
                          <a:effectLst/>
                        </a:rPr>
                        <a:t>) </a:t>
                      </a:r>
                      <a:endParaRPr lang="en-US" sz="2400" b="0">
                        <a:effectLst/>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Serving Size </a:t>
                      </a:r>
                    </a:p>
                    <a:p>
                      <a:pPr marL="0" marR="0" algn="ctr">
                        <a:lnSpc>
                          <a:spcPct val="100000"/>
                        </a:lnSpc>
                        <a:spcBef>
                          <a:spcPts val="0"/>
                        </a:spcBef>
                        <a:spcAft>
                          <a:spcPts val="0"/>
                        </a:spcAft>
                      </a:pPr>
                      <a:r>
                        <a:rPr lang="en-US" sz="2400">
                          <a:solidFill>
                            <a:schemeClr val="bg1">
                              <a:lumMod val="65000"/>
                            </a:schemeClr>
                          </a:solidFill>
                          <a:effectLst/>
                        </a:rPr>
                        <a:t>(Grams) </a:t>
                      </a: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Added Sugars Limit</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1"/>
                  </a:ext>
                </a:extLst>
              </a:tr>
              <a:tr h="652514">
                <a:tc>
                  <a:txBody>
                    <a:bodyPr/>
                    <a:lstStyle/>
                    <a:p>
                      <a:pPr marL="0" marR="0" algn="ctr">
                        <a:lnSpc>
                          <a:spcPct val="100000"/>
                        </a:lnSpc>
                        <a:spcBef>
                          <a:spcPts val="0"/>
                        </a:spcBef>
                        <a:spcAft>
                          <a:spcPts val="0"/>
                        </a:spcAft>
                      </a:pPr>
                      <a:r>
                        <a:rPr lang="en-US" sz="2400" b="0">
                          <a:effectLst/>
                        </a:rPr>
                        <a:t>2.25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64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4</a:t>
                      </a:r>
                      <a:r>
                        <a:rPr lang="en-US" sz="2800" baseline="0" dirty="0">
                          <a:solidFill>
                            <a:schemeClr val="bg1"/>
                          </a:solidFill>
                          <a:effectLst/>
                        </a:rPr>
                        <a:t> </a:t>
                      </a:r>
                      <a:r>
                        <a:rPr lang="en-US" sz="2800" dirty="0">
                          <a:solidFill>
                            <a:schemeClr val="bg1"/>
                          </a:solidFill>
                          <a:effectLst/>
                        </a:rPr>
                        <a:t>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2"/>
                  </a:ext>
                </a:extLst>
              </a:tr>
              <a:tr h="652514">
                <a:tc>
                  <a:txBody>
                    <a:bodyPr/>
                    <a:lstStyle/>
                    <a:p>
                      <a:pPr marL="0" marR="0" algn="ctr">
                        <a:lnSpc>
                          <a:spcPct val="100000"/>
                        </a:lnSpc>
                        <a:spcBef>
                          <a:spcPts val="0"/>
                        </a:spcBef>
                        <a:spcAft>
                          <a:spcPts val="0"/>
                        </a:spcAft>
                      </a:pPr>
                      <a:r>
                        <a:rPr lang="en-US" sz="2400" b="0">
                          <a:effectLst/>
                        </a:rPr>
                        <a:t>3.5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99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7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3"/>
                  </a:ext>
                </a:extLst>
              </a:tr>
              <a:tr h="652514">
                <a:tc>
                  <a:txBody>
                    <a:bodyPr/>
                    <a:lstStyle/>
                    <a:p>
                      <a:pPr marL="0" marR="0" algn="ctr">
                        <a:lnSpc>
                          <a:spcPct val="100000"/>
                        </a:lnSpc>
                        <a:spcBef>
                          <a:spcPts val="0"/>
                        </a:spcBef>
                        <a:spcAft>
                          <a:spcPts val="0"/>
                        </a:spcAft>
                      </a:pPr>
                      <a:r>
                        <a:rPr lang="en-US" sz="2400" b="0">
                          <a:effectLst/>
                        </a:rPr>
                        <a:t>4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113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8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4"/>
                  </a:ext>
                </a:extLst>
              </a:tr>
              <a:tr h="652514">
                <a:tc>
                  <a:txBody>
                    <a:bodyPr/>
                    <a:lstStyle/>
                    <a:p>
                      <a:pPr marL="0" marR="0" algn="ctr">
                        <a:lnSpc>
                          <a:spcPct val="100000"/>
                        </a:lnSpc>
                        <a:spcBef>
                          <a:spcPts val="0"/>
                        </a:spcBef>
                        <a:spcAft>
                          <a:spcPts val="0"/>
                        </a:spcAft>
                      </a:pPr>
                      <a:r>
                        <a:rPr lang="en-US" sz="2400" b="0">
                          <a:effectLst/>
                        </a:rPr>
                        <a:t>5.3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150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10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5"/>
                  </a:ext>
                </a:extLst>
              </a:tr>
              <a:tr h="652514">
                <a:tc>
                  <a:txBody>
                    <a:bodyPr/>
                    <a:lstStyle/>
                    <a:p>
                      <a:pPr marL="0" marR="0" algn="ctr">
                        <a:lnSpc>
                          <a:spcPct val="100000"/>
                        </a:lnSpc>
                        <a:spcBef>
                          <a:spcPts val="0"/>
                        </a:spcBef>
                        <a:spcAft>
                          <a:spcPts val="0"/>
                        </a:spcAft>
                      </a:pPr>
                      <a:r>
                        <a:rPr lang="en-US" sz="2400" b="0" dirty="0">
                          <a:solidFill>
                            <a:schemeClr val="tx1"/>
                          </a:solidFill>
                          <a:effectLst/>
                        </a:rPr>
                        <a:t>6 ounces</a:t>
                      </a:r>
                      <a:endParaRPr lang="en-US" sz="2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170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2800" dirty="0">
                          <a:solidFill>
                            <a:schemeClr val="bg1"/>
                          </a:solidFill>
                          <a:effectLst/>
                        </a:rPr>
                        <a:t>12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6"/>
                  </a:ext>
                </a:extLst>
              </a:tr>
              <a:tr h="652514">
                <a:tc>
                  <a:txBody>
                    <a:bodyPr/>
                    <a:lstStyle/>
                    <a:p>
                      <a:pPr marL="0" marR="0" algn="ctr">
                        <a:lnSpc>
                          <a:spcPct val="100000"/>
                        </a:lnSpc>
                        <a:spcBef>
                          <a:spcPts val="0"/>
                        </a:spcBef>
                        <a:spcAft>
                          <a:spcPts val="0"/>
                        </a:spcAft>
                      </a:pPr>
                      <a:r>
                        <a:rPr lang="en-US" sz="2400" b="0">
                          <a:effectLst/>
                        </a:rPr>
                        <a:t>8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227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16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396749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46112" y="1200166"/>
            <a:ext cx="4472154" cy="1400530"/>
          </a:xfrm>
        </p:spPr>
        <p:txBody>
          <a:bodyPr/>
          <a:lstStyle/>
          <a:p>
            <a:pPr algn="ctr"/>
            <a:r>
              <a:rPr lang="en-US" dirty="0"/>
              <a:t>Is it Creditable? </a:t>
            </a:r>
          </a:p>
        </p:txBody>
      </p:sp>
      <p:sp>
        <p:nvSpPr>
          <p:cNvPr id="3" name="Content Placeholder 2"/>
          <p:cNvSpPr>
            <a:spLocks noGrp="1"/>
          </p:cNvSpPr>
          <p:nvPr>
            <p:ph idx="1"/>
          </p:nvPr>
        </p:nvSpPr>
        <p:spPr>
          <a:xfrm>
            <a:off x="393472" y="2600696"/>
            <a:ext cx="4724794" cy="3137064"/>
          </a:xfrm>
        </p:spPr>
        <p:txBody>
          <a:bodyPr>
            <a:normAutofit fontScale="70000" lnSpcReduction="20000"/>
          </a:bodyPr>
          <a:lstStyle/>
          <a:p>
            <a:pPr marL="0" indent="0" algn="ctr">
              <a:buNone/>
            </a:pPr>
            <a:r>
              <a:rPr lang="en-US" sz="9600" b="1" dirty="0"/>
              <a:t>Yes</a:t>
            </a:r>
            <a:r>
              <a:rPr lang="en-US" sz="6000" dirty="0"/>
              <a:t>, it is creditable—</a:t>
            </a:r>
          </a:p>
          <a:p>
            <a:pPr marL="0" indent="0" algn="ctr">
              <a:buNone/>
            </a:pPr>
            <a:r>
              <a:rPr lang="en-US" sz="6000" dirty="0"/>
              <a:t>10 grams is less than the 12 grams added sugars limit! </a:t>
            </a:r>
          </a:p>
          <a:p>
            <a:pPr marL="0" indent="0">
              <a:buNone/>
            </a:pPr>
            <a:endParaRPr lang="en-US" dirty="0"/>
          </a:p>
        </p:txBody>
      </p:sp>
      <p:graphicFrame>
        <p:nvGraphicFramePr>
          <p:cNvPr id="2" name="Content Placeholder 3">
            <a:extLst>
              <a:ext uri="{FF2B5EF4-FFF2-40B4-BE49-F238E27FC236}">
                <a16:creationId xmlns:a16="http://schemas.microsoft.com/office/drawing/2014/main" id="{88CB6A4F-55F5-2BEB-805A-ACC4664054A5}"/>
              </a:ext>
            </a:extLst>
          </p:cNvPr>
          <p:cNvGraphicFramePr>
            <a:graphicFrameLocks/>
          </p:cNvGraphicFramePr>
          <p:nvPr>
            <p:extLst>
              <p:ext uri="{D42A27DB-BD31-4B8C-83A1-F6EECF244321}">
                <p14:modId xmlns:p14="http://schemas.microsoft.com/office/powerpoint/2010/main" val="335803331"/>
              </p:ext>
            </p:extLst>
          </p:nvPr>
        </p:nvGraphicFramePr>
        <p:xfrm>
          <a:off x="5687240" y="464721"/>
          <a:ext cx="6111288" cy="5836103"/>
        </p:xfrm>
        <a:graphic>
          <a:graphicData uri="http://schemas.openxmlformats.org/drawingml/2006/table">
            <a:tbl>
              <a:tblPr firstRow="1" firstCol="1" bandRow="1">
                <a:tableStyleId>{72833802-FEF1-4C79-8D5D-14CF1EAF98D9}</a:tableStyleId>
              </a:tblPr>
              <a:tblGrid>
                <a:gridCol w="2264835">
                  <a:extLst>
                    <a:ext uri="{9D8B030D-6E8A-4147-A177-3AD203B41FA5}">
                      <a16:colId xmlns:a16="http://schemas.microsoft.com/office/drawing/2014/main" val="20000"/>
                    </a:ext>
                  </a:extLst>
                </a:gridCol>
                <a:gridCol w="1993413">
                  <a:extLst>
                    <a:ext uri="{9D8B030D-6E8A-4147-A177-3AD203B41FA5}">
                      <a16:colId xmlns:a16="http://schemas.microsoft.com/office/drawing/2014/main" val="20001"/>
                    </a:ext>
                  </a:extLst>
                </a:gridCol>
                <a:gridCol w="1853040">
                  <a:extLst>
                    <a:ext uri="{9D8B030D-6E8A-4147-A177-3AD203B41FA5}">
                      <a16:colId xmlns:a16="http://schemas.microsoft.com/office/drawing/2014/main" val="20002"/>
                    </a:ext>
                  </a:extLst>
                </a:gridCol>
              </a:tblGrid>
              <a:tr h="640859">
                <a:tc gridSpan="3">
                  <a:txBody>
                    <a:bodyPr/>
                    <a:lstStyle/>
                    <a:p>
                      <a:pPr marL="0" marR="0" algn="ctr">
                        <a:lnSpc>
                          <a:spcPct val="100000"/>
                        </a:lnSpc>
                        <a:spcBef>
                          <a:spcPts val="0"/>
                        </a:spcBef>
                        <a:spcAft>
                          <a:spcPts val="0"/>
                        </a:spcAft>
                      </a:pPr>
                      <a:r>
                        <a:rPr lang="en-US" sz="2400" dirty="0">
                          <a:solidFill>
                            <a:schemeClr val="tx1"/>
                          </a:solidFill>
                          <a:effectLst/>
                        </a:rPr>
                        <a:t>Yogurt Added Sugars Limits Table</a:t>
                      </a:r>
                      <a:endParaRPr lang="en-US"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83006">
                <a:tc>
                  <a:txBody>
                    <a:bodyPr/>
                    <a:lstStyle/>
                    <a:p>
                      <a:pPr marL="0" marR="0" algn="ctr">
                        <a:lnSpc>
                          <a:spcPct val="100000"/>
                        </a:lnSpc>
                        <a:spcBef>
                          <a:spcPts val="0"/>
                        </a:spcBef>
                        <a:spcAft>
                          <a:spcPts val="0"/>
                        </a:spcAft>
                      </a:pPr>
                      <a:r>
                        <a:rPr lang="en-US" sz="2400" b="0">
                          <a:effectLst/>
                        </a:rPr>
                        <a:t>Serving Size</a:t>
                      </a:r>
                    </a:p>
                    <a:p>
                      <a:pPr marL="0" marR="0" algn="ctr">
                        <a:lnSpc>
                          <a:spcPct val="100000"/>
                        </a:lnSpc>
                        <a:spcBef>
                          <a:spcPts val="0"/>
                        </a:spcBef>
                        <a:spcAft>
                          <a:spcPts val="0"/>
                        </a:spcAft>
                      </a:pPr>
                      <a:r>
                        <a:rPr lang="en-US" sz="2400" b="0">
                          <a:effectLst/>
                        </a:rPr>
                        <a:t>(Ounces</a:t>
                      </a:r>
                      <a:r>
                        <a:rPr lang="en-US" sz="2400" b="0" baseline="0">
                          <a:effectLst/>
                        </a:rPr>
                        <a:t>) </a:t>
                      </a:r>
                      <a:endParaRPr lang="en-US" sz="2400" b="0">
                        <a:effectLst/>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Serving Size </a:t>
                      </a:r>
                    </a:p>
                    <a:p>
                      <a:pPr marL="0" marR="0" algn="ctr">
                        <a:lnSpc>
                          <a:spcPct val="100000"/>
                        </a:lnSpc>
                        <a:spcBef>
                          <a:spcPts val="0"/>
                        </a:spcBef>
                        <a:spcAft>
                          <a:spcPts val="0"/>
                        </a:spcAft>
                      </a:pPr>
                      <a:r>
                        <a:rPr lang="en-US" sz="2400">
                          <a:solidFill>
                            <a:schemeClr val="bg1">
                              <a:lumMod val="65000"/>
                            </a:schemeClr>
                          </a:solidFill>
                          <a:effectLst/>
                        </a:rPr>
                        <a:t>(Grams) </a:t>
                      </a: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Added Sugars Limit</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1"/>
                  </a:ext>
                </a:extLst>
              </a:tr>
              <a:tr h="652514">
                <a:tc>
                  <a:txBody>
                    <a:bodyPr/>
                    <a:lstStyle/>
                    <a:p>
                      <a:pPr marL="0" marR="0" algn="ctr">
                        <a:lnSpc>
                          <a:spcPct val="100000"/>
                        </a:lnSpc>
                        <a:spcBef>
                          <a:spcPts val="0"/>
                        </a:spcBef>
                        <a:spcAft>
                          <a:spcPts val="0"/>
                        </a:spcAft>
                      </a:pPr>
                      <a:r>
                        <a:rPr lang="en-US" sz="2400" b="0">
                          <a:effectLst/>
                        </a:rPr>
                        <a:t>2.25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64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4</a:t>
                      </a:r>
                      <a:r>
                        <a:rPr lang="en-US" sz="2800" baseline="0" dirty="0">
                          <a:solidFill>
                            <a:schemeClr val="bg1"/>
                          </a:solidFill>
                          <a:effectLst/>
                        </a:rPr>
                        <a:t> </a:t>
                      </a:r>
                      <a:r>
                        <a:rPr lang="en-US" sz="2800" dirty="0">
                          <a:solidFill>
                            <a:schemeClr val="bg1"/>
                          </a:solidFill>
                          <a:effectLst/>
                        </a:rPr>
                        <a:t>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2"/>
                  </a:ext>
                </a:extLst>
              </a:tr>
              <a:tr h="652514">
                <a:tc>
                  <a:txBody>
                    <a:bodyPr/>
                    <a:lstStyle/>
                    <a:p>
                      <a:pPr marL="0" marR="0" algn="ctr">
                        <a:lnSpc>
                          <a:spcPct val="100000"/>
                        </a:lnSpc>
                        <a:spcBef>
                          <a:spcPts val="0"/>
                        </a:spcBef>
                        <a:spcAft>
                          <a:spcPts val="0"/>
                        </a:spcAft>
                      </a:pPr>
                      <a:r>
                        <a:rPr lang="en-US" sz="2400" b="0">
                          <a:effectLst/>
                        </a:rPr>
                        <a:t>3.5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99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7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3"/>
                  </a:ext>
                </a:extLst>
              </a:tr>
              <a:tr h="652514">
                <a:tc>
                  <a:txBody>
                    <a:bodyPr/>
                    <a:lstStyle/>
                    <a:p>
                      <a:pPr marL="0" marR="0" algn="ctr">
                        <a:lnSpc>
                          <a:spcPct val="100000"/>
                        </a:lnSpc>
                        <a:spcBef>
                          <a:spcPts val="0"/>
                        </a:spcBef>
                        <a:spcAft>
                          <a:spcPts val="0"/>
                        </a:spcAft>
                      </a:pPr>
                      <a:r>
                        <a:rPr lang="en-US" sz="2400" b="0">
                          <a:effectLst/>
                        </a:rPr>
                        <a:t>4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113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8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4"/>
                  </a:ext>
                </a:extLst>
              </a:tr>
              <a:tr h="652514">
                <a:tc>
                  <a:txBody>
                    <a:bodyPr/>
                    <a:lstStyle/>
                    <a:p>
                      <a:pPr marL="0" marR="0" algn="ctr">
                        <a:lnSpc>
                          <a:spcPct val="100000"/>
                        </a:lnSpc>
                        <a:spcBef>
                          <a:spcPts val="0"/>
                        </a:spcBef>
                        <a:spcAft>
                          <a:spcPts val="0"/>
                        </a:spcAft>
                      </a:pPr>
                      <a:r>
                        <a:rPr lang="en-US" sz="2400" b="0">
                          <a:effectLst/>
                        </a:rPr>
                        <a:t>5.3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150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10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5"/>
                  </a:ext>
                </a:extLst>
              </a:tr>
              <a:tr h="652514">
                <a:tc>
                  <a:txBody>
                    <a:bodyPr/>
                    <a:lstStyle/>
                    <a:p>
                      <a:pPr marL="0" marR="0" algn="ctr">
                        <a:lnSpc>
                          <a:spcPct val="100000"/>
                        </a:lnSpc>
                        <a:spcBef>
                          <a:spcPts val="0"/>
                        </a:spcBef>
                        <a:spcAft>
                          <a:spcPts val="0"/>
                        </a:spcAft>
                      </a:pPr>
                      <a:r>
                        <a:rPr lang="en-US" sz="2400" b="0">
                          <a:solidFill>
                            <a:schemeClr val="tx1"/>
                          </a:solidFill>
                          <a:effectLst/>
                        </a:rPr>
                        <a:t>6 ounces</a:t>
                      </a:r>
                      <a:endParaRPr lang="en-US" sz="24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400">
                          <a:solidFill>
                            <a:schemeClr val="bg1">
                              <a:lumMod val="65000"/>
                            </a:schemeClr>
                          </a:solidFill>
                          <a:effectLst/>
                        </a:rPr>
                        <a:t>170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2800" dirty="0">
                          <a:solidFill>
                            <a:schemeClr val="bg1"/>
                          </a:solidFill>
                          <a:effectLst/>
                        </a:rPr>
                        <a:t>12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6"/>
                  </a:ext>
                </a:extLst>
              </a:tr>
              <a:tr h="652514">
                <a:tc>
                  <a:txBody>
                    <a:bodyPr/>
                    <a:lstStyle/>
                    <a:p>
                      <a:pPr marL="0" marR="0" algn="ctr">
                        <a:lnSpc>
                          <a:spcPct val="100000"/>
                        </a:lnSpc>
                        <a:spcBef>
                          <a:spcPts val="0"/>
                        </a:spcBef>
                        <a:spcAft>
                          <a:spcPts val="0"/>
                        </a:spcAft>
                      </a:pPr>
                      <a:r>
                        <a:rPr lang="en-US" sz="2400" b="0">
                          <a:effectLst/>
                        </a:rPr>
                        <a:t>8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227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16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28122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344" y="367156"/>
            <a:ext cx="4347462" cy="1400530"/>
          </a:xfrm>
        </p:spPr>
        <p:txBody>
          <a:bodyPr/>
          <a:lstStyle/>
          <a:p>
            <a:pPr algn="ctr"/>
            <a:r>
              <a:rPr lang="en-US" dirty="0"/>
              <a:t>Serving Size in </a:t>
            </a:r>
            <a:r>
              <a:rPr lang="en-US" b="1" dirty="0"/>
              <a:t>Grams</a:t>
            </a:r>
            <a:r>
              <a:rPr lang="en-US" dirty="0"/>
              <a:t> </a:t>
            </a:r>
          </a:p>
        </p:txBody>
      </p:sp>
      <p:sp>
        <p:nvSpPr>
          <p:cNvPr id="3" name="Content Placeholder 2"/>
          <p:cNvSpPr>
            <a:spLocks noGrp="1"/>
          </p:cNvSpPr>
          <p:nvPr>
            <p:ph idx="1"/>
          </p:nvPr>
        </p:nvSpPr>
        <p:spPr>
          <a:xfrm>
            <a:off x="910055" y="1767686"/>
            <a:ext cx="3125013" cy="2620894"/>
          </a:xfrm>
          <a:noFill/>
          <a:ln w="28575">
            <a:noFill/>
          </a:ln>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0" indent="0" algn="ctr">
              <a:spcAft>
                <a:spcPts val="600"/>
              </a:spcAft>
              <a:buNone/>
            </a:pPr>
            <a:r>
              <a:rPr lang="en-US" sz="4000" dirty="0">
                <a:solidFill>
                  <a:srgbClr val="002060"/>
                </a:solidFill>
              </a:rPr>
              <a:t>Serving size: </a:t>
            </a:r>
          </a:p>
          <a:p>
            <a:pPr marL="0" indent="0" algn="ctr">
              <a:buNone/>
            </a:pPr>
            <a:r>
              <a:rPr lang="en-US" sz="4000" dirty="0">
                <a:solidFill>
                  <a:srgbClr val="002060"/>
                </a:solidFill>
              </a:rPr>
              <a:t>½ cup (85g)</a:t>
            </a:r>
          </a:p>
          <a:p>
            <a:pPr marL="0" indent="0" algn="ctr">
              <a:buNone/>
            </a:pPr>
            <a:endParaRPr lang="en-US" sz="4000" dirty="0">
              <a:solidFill>
                <a:srgbClr val="002060"/>
              </a:solidFill>
            </a:endParaRPr>
          </a:p>
          <a:p>
            <a:pPr marL="0" indent="0" algn="ctr">
              <a:spcAft>
                <a:spcPts val="600"/>
              </a:spcAft>
              <a:buNone/>
            </a:pPr>
            <a:r>
              <a:rPr lang="en-US" sz="4000" dirty="0">
                <a:solidFill>
                  <a:srgbClr val="002060"/>
                </a:solidFill>
              </a:rPr>
              <a:t>Added Sugars: 9 grams</a:t>
            </a:r>
          </a:p>
          <a:p>
            <a:pPr marL="0" indent="0" algn="ctr">
              <a:buNone/>
            </a:pPr>
            <a:endParaRPr lang="en-US" sz="4000" dirty="0"/>
          </a:p>
        </p:txBody>
      </p:sp>
      <p:sp>
        <p:nvSpPr>
          <p:cNvPr id="6" name="Content Placeholder 2">
            <a:extLst>
              <a:ext uri="{FF2B5EF4-FFF2-40B4-BE49-F238E27FC236}">
                <a16:creationId xmlns:a16="http://schemas.microsoft.com/office/drawing/2014/main" id="{7ACAFFA0-70E5-2E94-BAD2-288CC10EBB11}"/>
              </a:ext>
            </a:extLst>
          </p:cNvPr>
          <p:cNvSpPr txBox="1">
            <a:spLocks/>
          </p:cNvSpPr>
          <p:nvPr/>
        </p:nvSpPr>
        <p:spPr>
          <a:xfrm>
            <a:off x="455345" y="4594654"/>
            <a:ext cx="4075461" cy="18961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spcAft>
                <a:spcPts val="2400"/>
              </a:spcAft>
              <a:buSzPct val="110000"/>
              <a:buFont typeface="Arial" panose="020B0604020202020204" pitchFamily="34" charset="0"/>
              <a:buChar char="•"/>
              <a:defRPr sz="36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Clr>
                <a:srgbClr val="0B4060"/>
              </a:buClr>
              <a:buSzPct val="85000"/>
              <a:buFont typeface="Wingdings" panose="05000000000000000000" pitchFamily="2" charset="2"/>
              <a:buChar char="§"/>
              <a:defRPr sz="36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Aft>
                <a:spcPts val="600"/>
              </a:spcAft>
              <a:buFont typeface="Arial" panose="020B0604020202020204" pitchFamily="34" charset="0"/>
              <a:buNone/>
            </a:pPr>
            <a:r>
              <a:rPr lang="en-US" sz="3200" b="1" dirty="0"/>
              <a:t>Not Creditable</a:t>
            </a:r>
          </a:p>
          <a:p>
            <a:pPr marL="0" indent="0" algn="ctr">
              <a:buFont typeface="Arial" panose="020B0604020202020204" pitchFamily="34" charset="0"/>
              <a:buNone/>
            </a:pPr>
            <a:r>
              <a:rPr lang="en-US" sz="3200" dirty="0"/>
              <a:t>9g is more than 6g added sugars limit </a:t>
            </a:r>
            <a:endParaRPr lang="en-US" dirty="0"/>
          </a:p>
        </p:txBody>
      </p:sp>
      <p:graphicFrame>
        <p:nvGraphicFramePr>
          <p:cNvPr id="10" name="Content Placeholder 3">
            <a:extLst>
              <a:ext uri="{FF2B5EF4-FFF2-40B4-BE49-F238E27FC236}">
                <a16:creationId xmlns:a16="http://schemas.microsoft.com/office/drawing/2014/main" id="{9BC5EE18-8CB9-6314-6415-ECA2D52C299F}"/>
              </a:ext>
            </a:extLst>
          </p:cNvPr>
          <p:cNvGraphicFramePr>
            <a:graphicFrameLocks/>
          </p:cNvGraphicFramePr>
          <p:nvPr>
            <p:extLst>
              <p:ext uri="{D42A27DB-BD31-4B8C-83A1-F6EECF244321}">
                <p14:modId xmlns:p14="http://schemas.microsoft.com/office/powerpoint/2010/main" val="2591676823"/>
              </p:ext>
            </p:extLst>
          </p:nvPr>
        </p:nvGraphicFramePr>
        <p:xfrm>
          <a:off x="4761779" y="367156"/>
          <a:ext cx="7257690" cy="5930537"/>
        </p:xfrm>
        <a:graphic>
          <a:graphicData uri="http://schemas.openxmlformats.org/drawingml/2006/table">
            <a:tbl>
              <a:tblPr firstRow="1" firstCol="1" bandRow="1">
                <a:tableStyleId>{72833802-FEF1-4C79-8D5D-14CF1EAF98D9}</a:tableStyleId>
              </a:tblPr>
              <a:tblGrid>
                <a:gridCol w="2689690">
                  <a:extLst>
                    <a:ext uri="{9D8B030D-6E8A-4147-A177-3AD203B41FA5}">
                      <a16:colId xmlns:a16="http://schemas.microsoft.com/office/drawing/2014/main" val="20000"/>
                    </a:ext>
                  </a:extLst>
                </a:gridCol>
                <a:gridCol w="2367353">
                  <a:extLst>
                    <a:ext uri="{9D8B030D-6E8A-4147-A177-3AD203B41FA5}">
                      <a16:colId xmlns:a16="http://schemas.microsoft.com/office/drawing/2014/main" val="20001"/>
                    </a:ext>
                  </a:extLst>
                </a:gridCol>
                <a:gridCol w="2200647">
                  <a:extLst>
                    <a:ext uri="{9D8B030D-6E8A-4147-A177-3AD203B41FA5}">
                      <a16:colId xmlns:a16="http://schemas.microsoft.com/office/drawing/2014/main" val="20002"/>
                    </a:ext>
                  </a:extLst>
                </a:gridCol>
              </a:tblGrid>
              <a:tr h="710659">
                <a:tc gridSpan="3">
                  <a:txBody>
                    <a:bodyPr/>
                    <a:lstStyle/>
                    <a:p>
                      <a:pPr marL="0" marR="0" algn="ctr">
                        <a:lnSpc>
                          <a:spcPct val="100000"/>
                        </a:lnSpc>
                        <a:spcBef>
                          <a:spcPts val="0"/>
                        </a:spcBef>
                        <a:spcAft>
                          <a:spcPts val="0"/>
                        </a:spcAft>
                      </a:pPr>
                      <a:r>
                        <a:rPr lang="en-US" sz="2800" dirty="0">
                          <a:solidFill>
                            <a:schemeClr val="tx1"/>
                          </a:solidFill>
                          <a:effectLst/>
                        </a:rPr>
                        <a:t>Yogurt Added Sugars Limits Table</a:t>
                      </a:r>
                      <a:endParaRPr lang="en-US"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accent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11266">
                <a:tc>
                  <a:txBody>
                    <a:bodyPr/>
                    <a:lstStyle/>
                    <a:p>
                      <a:pPr marL="0" marR="0" algn="ctr">
                        <a:lnSpc>
                          <a:spcPct val="100000"/>
                        </a:lnSpc>
                        <a:spcBef>
                          <a:spcPts val="0"/>
                        </a:spcBef>
                        <a:spcAft>
                          <a:spcPts val="0"/>
                        </a:spcAft>
                      </a:pPr>
                      <a:r>
                        <a:rPr lang="en-US" sz="2800" b="0">
                          <a:solidFill>
                            <a:schemeClr val="bg1">
                              <a:lumMod val="65000"/>
                            </a:schemeClr>
                          </a:solidFill>
                          <a:effectLst/>
                        </a:rPr>
                        <a:t>Serving Size</a:t>
                      </a:r>
                    </a:p>
                    <a:p>
                      <a:pPr marL="0" marR="0" algn="ctr">
                        <a:lnSpc>
                          <a:spcPct val="100000"/>
                        </a:lnSpc>
                        <a:spcBef>
                          <a:spcPts val="0"/>
                        </a:spcBef>
                        <a:spcAft>
                          <a:spcPts val="0"/>
                        </a:spcAft>
                      </a:pPr>
                      <a:r>
                        <a:rPr lang="en-US" sz="2800" b="0">
                          <a:solidFill>
                            <a:schemeClr val="bg1">
                              <a:lumMod val="65000"/>
                            </a:schemeClr>
                          </a:solidFill>
                          <a:effectLst/>
                        </a:rPr>
                        <a:t>(Ounces</a:t>
                      </a:r>
                      <a:r>
                        <a:rPr lang="en-US" sz="2800" b="0" baseline="0">
                          <a:solidFill>
                            <a:schemeClr val="bg1">
                              <a:lumMod val="65000"/>
                            </a:schemeClr>
                          </a:solidFill>
                          <a:effectLst/>
                        </a:rPr>
                        <a:t>) </a:t>
                      </a:r>
                      <a:endParaRPr lang="en-US" sz="2800" b="0">
                        <a:solidFill>
                          <a:schemeClr val="bg1">
                            <a:lumMod val="65000"/>
                          </a:schemeClr>
                        </a:solidFill>
                        <a:effectLst/>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Serving Size </a:t>
                      </a:r>
                    </a:p>
                    <a:p>
                      <a:pPr marL="0" marR="0" algn="ctr">
                        <a:lnSpc>
                          <a:spcPct val="100000"/>
                        </a:lnSpc>
                        <a:spcBef>
                          <a:spcPts val="0"/>
                        </a:spcBef>
                        <a:spcAft>
                          <a:spcPts val="0"/>
                        </a:spcAft>
                      </a:pPr>
                      <a:r>
                        <a:rPr lang="en-US" sz="2800">
                          <a:effectLst/>
                        </a:rPr>
                        <a:t>(Grams) </a:t>
                      </a: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Added Sugars Limit</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1"/>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1 ounce</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28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2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2"/>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1.5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43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3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3"/>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2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57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4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4"/>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2.5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71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5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5"/>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3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85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FFC000"/>
                    </a:solidFill>
                  </a:tcPr>
                </a:tc>
                <a:tc>
                  <a:txBody>
                    <a:bodyPr/>
                    <a:lstStyle/>
                    <a:p>
                      <a:pPr marL="0" marR="0" algn="ctr">
                        <a:lnSpc>
                          <a:spcPct val="100000"/>
                        </a:lnSpc>
                        <a:spcBef>
                          <a:spcPts val="0"/>
                        </a:spcBef>
                        <a:spcAft>
                          <a:spcPts val="0"/>
                        </a:spcAft>
                      </a:pPr>
                      <a:r>
                        <a:rPr lang="en-US" sz="2800" dirty="0">
                          <a:solidFill>
                            <a:schemeClr val="tx1"/>
                          </a:solidFill>
                          <a:effectLst/>
                        </a:rPr>
                        <a:t>6 grams</a:t>
                      </a:r>
                      <a:endParaRPr lang="en-US"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FFC000"/>
                    </a:solidFill>
                  </a:tcPr>
                </a:tc>
                <a:extLst>
                  <a:ext uri="{0D108BD9-81ED-4DB2-BD59-A6C34878D82A}">
                    <a16:rowId xmlns:a16="http://schemas.microsoft.com/office/drawing/2014/main" val="10006"/>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4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113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8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06477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556840"/>
          </a:xfrm>
        </p:spPr>
      </p:pic>
      <p:sp>
        <p:nvSpPr>
          <p:cNvPr id="10" name="Title 1"/>
          <p:cNvSpPr txBox="1">
            <a:spLocks/>
          </p:cNvSpPr>
          <p:nvPr/>
        </p:nvSpPr>
        <p:spPr>
          <a:xfrm>
            <a:off x="264477" y="452718"/>
            <a:ext cx="10845901" cy="998395"/>
          </a:xfrm>
          <a:prstGeom prst="rect">
            <a:avLst/>
          </a:prstGeom>
          <a:ln w="28575">
            <a:solidFill>
              <a:schemeClr val="bg1"/>
            </a:solidFill>
          </a:ln>
        </p:spPr>
        <p:txBody>
          <a:bodyPr vert="horz" lIns="91440" tIns="45720" rIns="91440" bIns="45720" rtlCol="0" anchor="ctr">
            <a:normAutofit/>
          </a:bodyPr>
          <a:lstStyle>
            <a:lvl1pPr algn="l" defTabSz="457200" rtl="0" eaLnBrk="1" latinLnBrk="0" hangingPunct="1">
              <a:spcBef>
                <a:spcPct val="0"/>
              </a:spcBef>
              <a:buNone/>
              <a:defRPr sz="4200" b="0" i="0" kern="1200">
                <a:solidFill>
                  <a:srgbClr val="002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3600" b="1" dirty="0">
                <a:latin typeface="Calibri Light" panose="020F0302020204030204" pitchFamily="34" charset="0"/>
              </a:rPr>
              <a:t>Activity: Yogurt–Is it Creditable?</a:t>
            </a:r>
          </a:p>
        </p:txBody>
      </p:sp>
    </p:spTree>
    <p:extLst>
      <p:ext uri="{BB962C8B-B14F-4D97-AF65-F5344CB8AC3E}">
        <p14:creationId xmlns:p14="http://schemas.microsoft.com/office/powerpoint/2010/main" val="331124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Whole Eggs </a:t>
            </a:r>
          </a:p>
        </p:txBody>
      </p:sp>
      <p:sp>
        <p:nvSpPr>
          <p:cNvPr id="3" name="Content Placeholder 2"/>
          <p:cNvSpPr>
            <a:spLocks noGrp="1"/>
          </p:cNvSpPr>
          <p:nvPr>
            <p:ph idx="1"/>
          </p:nvPr>
        </p:nvSpPr>
        <p:spPr>
          <a:xfrm>
            <a:off x="646112" y="2052918"/>
            <a:ext cx="7002463" cy="4195481"/>
          </a:xfrm>
        </p:spPr>
        <p:txBody>
          <a:bodyPr>
            <a:normAutofit/>
          </a:bodyPr>
          <a:lstStyle/>
          <a:p>
            <a:r>
              <a:rPr lang="en-US" dirty="0"/>
              <a:t>AAP found no convincing evidence to delay foods considered major food allergens</a:t>
            </a:r>
          </a:p>
          <a:p>
            <a:endParaRPr lang="en-US" dirty="0"/>
          </a:p>
          <a:p>
            <a:r>
              <a:rPr lang="en-US" b="1" dirty="0"/>
              <a:t>Whole eggs are now creditable for infant meals </a:t>
            </a:r>
          </a:p>
          <a:p>
            <a:pPr marL="0" indent="0">
              <a:buNone/>
            </a:pPr>
            <a:endParaRPr lang="en-US" dirty="0"/>
          </a:p>
          <a:p>
            <a:r>
              <a:rPr lang="en-US" dirty="0"/>
              <a:t>Minimum serving size: 0-4 tbsp. </a:t>
            </a:r>
          </a:p>
        </p:txBody>
      </p:sp>
      <p:pic>
        <p:nvPicPr>
          <p:cNvPr id="7" name="Picture 6" descr="P:\Graphics\Pictures\iStock photo\SIS Powerpoint\egg carten iStock_000013038958Medium.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77" t="12366" r="6193" b="11492"/>
          <a:stretch/>
        </p:blipFill>
        <p:spPr bwMode="auto">
          <a:xfrm>
            <a:off x="7648575" y="3623613"/>
            <a:ext cx="4600505" cy="3015312"/>
          </a:xfrm>
          <a:prstGeom prst="rect">
            <a:avLst/>
          </a:prstGeom>
          <a:noFill/>
          <a:effectLst>
            <a:softEdge rad="1270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30349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Cheese </a:t>
            </a:r>
          </a:p>
        </p:txBody>
      </p:sp>
      <p:sp>
        <p:nvSpPr>
          <p:cNvPr id="3" name="Content Placeholder 2"/>
          <p:cNvSpPr>
            <a:spLocks noGrp="1"/>
          </p:cNvSpPr>
          <p:nvPr>
            <p:ph idx="1"/>
          </p:nvPr>
        </p:nvSpPr>
        <p:spPr>
          <a:xfrm>
            <a:off x="646112" y="2052918"/>
            <a:ext cx="6232860" cy="4195481"/>
          </a:xfrm>
        </p:spPr>
        <p:txBody>
          <a:bodyPr>
            <a:normAutofit/>
          </a:bodyPr>
          <a:lstStyle/>
          <a:p>
            <a:r>
              <a:rPr lang="en-US" dirty="0"/>
              <a:t>Minimum serving sizes: </a:t>
            </a:r>
          </a:p>
          <a:p>
            <a:pPr lvl="1"/>
            <a:r>
              <a:rPr lang="en-US" dirty="0"/>
              <a:t>cheese: 0–2 oz</a:t>
            </a:r>
          </a:p>
          <a:p>
            <a:pPr lvl="1"/>
            <a:r>
              <a:rPr lang="en-US" dirty="0"/>
              <a:t>cottage cheese: 0–4 oz (volume) </a:t>
            </a:r>
          </a:p>
          <a:p>
            <a:endParaRPr lang="en-US" dirty="0"/>
          </a:p>
          <a:p>
            <a:r>
              <a:rPr lang="en-US" dirty="0"/>
              <a:t>Common examples of cheese:</a:t>
            </a:r>
          </a:p>
          <a:p>
            <a:pPr lvl="1"/>
            <a:r>
              <a:rPr lang="en-US" dirty="0"/>
              <a:t>Shredded or sliced Swiss, Colby, &amp; Monterey Jack</a:t>
            </a:r>
          </a:p>
          <a:p>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961632" y="1611086"/>
            <a:ext cx="5230368" cy="4239735"/>
          </a:xfrm>
          <a:prstGeom prst="rect">
            <a:avLst/>
          </a:prstGeom>
          <a:effectLst>
            <a:softEdge rad="317500"/>
          </a:effectLst>
        </p:spPr>
      </p:pic>
    </p:spTree>
    <p:extLst>
      <p:ext uri="{BB962C8B-B14F-4D97-AF65-F5344CB8AC3E}">
        <p14:creationId xmlns:p14="http://schemas.microsoft.com/office/powerpoint/2010/main" val="32151582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6704"/>
          <a:stretch/>
        </p:blipFill>
        <p:spPr>
          <a:xfrm>
            <a:off x="505326" y="0"/>
            <a:ext cx="4614676" cy="6549528"/>
          </a:xfrm>
          <a:prstGeom prst="rect">
            <a:avLst/>
          </a:prstGeom>
        </p:spPr>
      </p:pic>
      <p:sp>
        <p:nvSpPr>
          <p:cNvPr id="8" name="Content Placeholder 7"/>
          <p:cNvSpPr>
            <a:spLocks noGrp="1"/>
          </p:cNvSpPr>
          <p:nvPr>
            <p:ph idx="1"/>
          </p:nvPr>
        </p:nvSpPr>
        <p:spPr>
          <a:xfrm>
            <a:off x="4865914" y="2478957"/>
            <a:ext cx="6867050" cy="3580319"/>
          </a:xfrm>
        </p:spPr>
        <p:txBody>
          <a:bodyPr>
            <a:normAutofit/>
          </a:bodyPr>
          <a:lstStyle/>
          <a:p>
            <a:pPr marL="0" indent="0">
              <a:buNone/>
            </a:pPr>
            <a:r>
              <a:rPr lang="en-US" sz="4000" b="1" dirty="0"/>
              <a:t>Cheese foods &amp; cheese spreads </a:t>
            </a:r>
            <a:r>
              <a:rPr lang="en-US" sz="4000" dirty="0"/>
              <a:t>are </a:t>
            </a:r>
            <a:r>
              <a:rPr lang="en-US" sz="4800" dirty="0"/>
              <a:t>not creditable </a:t>
            </a:r>
            <a:r>
              <a:rPr lang="en-US" sz="4000" dirty="0"/>
              <a:t>for </a:t>
            </a:r>
            <a:r>
              <a:rPr lang="en-US" sz="4000" b="1" dirty="0"/>
              <a:t>infant meals </a:t>
            </a:r>
            <a:r>
              <a:rPr lang="en-US" sz="4000" dirty="0"/>
              <a:t>&amp; snacks…</a:t>
            </a:r>
          </a:p>
          <a:p>
            <a:endParaRPr lang="en-US" dirty="0"/>
          </a:p>
        </p:txBody>
      </p:sp>
    </p:spTree>
    <p:extLst>
      <p:ext uri="{BB962C8B-B14F-4D97-AF65-F5344CB8AC3E}">
        <p14:creationId xmlns:p14="http://schemas.microsoft.com/office/powerpoint/2010/main" val="16579973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9681" t="9157" r="7995" b="7148"/>
          <a:stretch/>
        </p:blipFill>
        <p:spPr>
          <a:xfrm>
            <a:off x="6331027" y="0"/>
            <a:ext cx="5860973" cy="6526578"/>
          </a:xfrm>
          <a:prstGeom prst="rect">
            <a:avLst/>
          </a:prstGeom>
        </p:spPr>
      </p:pic>
      <p:sp>
        <p:nvSpPr>
          <p:cNvPr id="2" name="Title 1"/>
          <p:cNvSpPr>
            <a:spLocks noGrp="1"/>
          </p:cNvSpPr>
          <p:nvPr>
            <p:ph type="title"/>
          </p:nvPr>
        </p:nvSpPr>
        <p:spPr>
          <a:xfrm>
            <a:off x="646112" y="452718"/>
            <a:ext cx="6118246" cy="1400530"/>
          </a:xfrm>
        </p:spPr>
        <p:txBody>
          <a:bodyPr>
            <a:normAutofit/>
          </a:bodyPr>
          <a:lstStyle/>
          <a:p>
            <a:r>
              <a:rPr lang="en-US" dirty="0"/>
              <a:t>Non-Creditable Cheese Foods </a:t>
            </a:r>
          </a:p>
        </p:txBody>
      </p:sp>
      <p:sp>
        <p:nvSpPr>
          <p:cNvPr id="3" name="Content Placeholder 2"/>
          <p:cNvSpPr>
            <a:spLocks noGrp="1"/>
          </p:cNvSpPr>
          <p:nvPr>
            <p:ph idx="1"/>
          </p:nvPr>
        </p:nvSpPr>
        <p:spPr/>
        <p:txBody>
          <a:bodyPr>
            <a:normAutofit/>
          </a:bodyPr>
          <a:lstStyle/>
          <a:p>
            <a:r>
              <a:rPr lang="en-US" dirty="0"/>
              <a:t>Product packaging states:</a:t>
            </a:r>
          </a:p>
          <a:p>
            <a:pPr lvl="1"/>
            <a:r>
              <a:rPr lang="en-US" dirty="0"/>
              <a:t>“Imitation cheese” </a:t>
            </a:r>
          </a:p>
          <a:p>
            <a:pPr lvl="1"/>
            <a:r>
              <a:rPr lang="en-US" dirty="0"/>
              <a:t>“Cheese food” </a:t>
            </a:r>
          </a:p>
          <a:p>
            <a:pPr lvl="1"/>
            <a:r>
              <a:rPr lang="en-US" dirty="0"/>
              <a:t>“Cheese product” </a:t>
            </a:r>
          </a:p>
          <a:p>
            <a:endParaRPr lang="en-US" dirty="0"/>
          </a:p>
          <a:p>
            <a:r>
              <a:rPr lang="en-US" dirty="0"/>
              <a:t>Common items </a:t>
            </a:r>
          </a:p>
          <a:p>
            <a:pPr lvl="1"/>
            <a:r>
              <a:rPr lang="en-US" dirty="0"/>
              <a:t>Cheese whips</a:t>
            </a:r>
            <a:endParaRPr lang="en-US" dirty="0">
              <a:effectLst/>
            </a:endParaRPr>
          </a:p>
          <a:p>
            <a:pPr lvl="1"/>
            <a:r>
              <a:rPr lang="en-US" dirty="0"/>
              <a:t>Cheese with pimento</a:t>
            </a:r>
            <a:endParaRPr lang="en-US" dirty="0">
              <a:effectLst/>
            </a:endParaRPr>
          </a:p>
          <a:p>
            <a:pPr lvl="1"/>
            <a:r>
              <a:rPr lang="en-US" dirty="0"/>
              <a:t>Cream cheese</a:t>
            </a:r>
          </a:p>
          <a:p>
            <a:pPr marL="58737" indent="0">
              <a:buNone/>
            </a:pPr>
            <a:endParaRPr lang="en-US" dirty="0">
              <a:effectLst/>
            </a:endParaRPr>
          </a:p>
        </p:txBody>
      </p:sp>
      <p:sp>
        <p:nvSpPr>
          <p:cNvPr id="5" name="Rectangle 4"/>
          <p:cNvSpPr/>
          <p:nvPr/>
        </p:nvSpPr>
        <p:spPr>
          <a:xfrm>
            <a:off x="8644568" y="2522863"/>
            <a:ext cx="1233889" cy="5067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sysClr val="windowText" lastClr="000000"/>
              </a:solidFill>
            </a:endParaRPr>
          </a:p>
        </p:txBody>
      </p:sp>
      <p:sp>
        <p:nvSpPr>
          <p:cNvPr id="6" name="Rectangle 5"/>
          <p:cNvSpPr/>
          <p:nvPr/>
        </p:nvSpPr>
        <p:spPr>
          <a:xfrm>
            <a:off x="7122404" y="5221995"/>
            <a:ext cx="4329629" cy="705080"/>
          </a:xfrm>
          <a:prstGeom prst="rect">
            <a:avLst/>
          </a:prstGeom>
          <a:noFill/>
          <a:ln w="76200">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sysClr val="windowText" lastClr="000000"/>
              </a:solidFill>
            </a:endParaRPr>
          </a:p>
        </p:txBody>
      </p:sp>
      <p:cxnSp>
        <p:nvCxnSpPr>
          <p:cNvPr id="8" name="Straight Arrow Connector 7"/>
          <p:cNvCxnSpPr/>
          <p:nvPr/>
        </p:nvCxnSpPr>
        <p:spPr>
          <a:xfrm>
            <a:off x="4488110" y="3800213"/>
            <a:ext cx="2634294" cy="142178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20224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0" y="0"/>
            <a:ext cx="12192000" cy="6622181"/>
          </a:xfrm>
          <a:prstGeom prst="rect">
            <a:avLst/>
          </a:prstGeom>
        </p:spPr>
      </p:pic>
      <p:sp>
        <p:nvSpPr>
          <p:cNvPr id="5" name="Rectangle 4"/>
          <p:cNvSpPr/>
          <p:nvPr/>
        </p:nvSpPr>
        <p:spPr>
          <a:xfrm>
            <a:off x="357621" y="943276"/>
            <a:ext cx="10727723" cy="3974713"/>
          </a:xfrm>
          <a:prstGeom prst="rect">
            <a:avLst/>
          </a:prstGeom>
          <a:solidFill>
            <a:srgbClr val="FFFFFF">
              <a:alpha val="61961"/>
            </a:srgb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2" name="Title 1"/>
          <p:cNvSpPr>
            <a:spLocks noGrp="1"/>
          </p:cNvSpPr>
          <p:nvPr>
            <p:ph type="title"/>
          </p:nvPr>
        </p:nvSpPr>
        <p:spPr>
          <a:xfrm>
            <a:off x="463232" y="818478"/>
            <a:ext cx="2877846" cy="1400530"/>
          </a:xfrm>
        </p:spPr>
        <p:txBody>
          <a:bodyPr>
            <a:normAutofit/>
          </a:bodyPr>
          <a:lstStyle/>
          <a:p>
            <a:r>
              <a:rPr lang="en-US" sz="4800" dirty="0"/>
              <a:t>Tofu</a:t>
            </a:r>
          </a:p>
        </p:txBody>
      </p:sp>
      <p:sp>
        <p:nvSpPr>
          <p:cNvPr id="3" name="Content Placeholder 2"/>
          <p:cNvSpPr>
            <a:spLocks noGrp="1"/>
          </p:cNvSpPr>
          <p:nvPr>
            <p:ph idx="1"/>
          </p:nvPr>
        </p:nvSpPr>
        <p:spPr>
          <a:xfrm>
            <a:off x="838200" y="2122508"/>
            <a:ext cx="10727724" cy="3524594"/>
          </a:xfrm>
        </p:spPr>
        <p:txBody>
          <a:bodyPr>
            <a:normAutofit/>
          </a:bodyPr>
          <a:lstStyle/>
          <a:p>
            <a:pPr lvl="0"/>
            <a:r>
              <a:rPr lang="en-US" sz="3500" dirty="0"/>
              <a:t>Credits as meat alternate</a:t>
            </a:r>
          </a:p>
          <a:p>
            <a:pPr lvl="0"/>
            <a:r>
              <a:rPr lang="en-US" sz="3500" dirty="0"/>
              <a:t>Commercially prepared</a:t>
            </a:r>
          </a:p>
          <a:p>
            <a:pPr lvl="0"/>
            <a:r>
              <a:rPr lang="en-US" sz="3500" dirty="0"/>
              <a:t>Easily recognized as meat substitute</a:t>
            </a:r>
          </a:p>
          <a:p>
            <a:pPr lvl="0"/>
            <a:r>
              <a:rPr lang="en-US" sz="3500" dirty="0"/>
              <a:t>Five grams of protein per 2.2 oz (</a:t>
            </a:r>
            <a:r>
              <a:rPr lang="en-US" sz="3600" dirty="0">
                <a:effectLst/>
                <a:latin typeface="Calibri Light" panose="020F0302020204030204" pitchFamily="34" charset="0"/>
                <a:ea typeface="Calibri" panose="020F0502020204030204" pitchFamily="34" charset="0"/>
                <a:cs typeface="Times New Roman" panose="02020603050405020304" pitchFamily="18" charset="0"/>
              </a:rPr>
              <a:t>¼ </a:t>
            </a:r>
            <a:r>
              <a:rPr lang="en-US" sz="3500" dirty="0"/>
              <a:t>cup) = 1 oz M/MA</a:t>
            </a:r>
          </a:p>
          <a:p>
            <a:pPr marL="0" indent="0">
              <a:buNone/>
            </a:pPr>
            <a:endParaRPr lang="en-US" dirty="0"/>
          </a:p>
        </p:txBody>
      </p:sp>
    </p:spTree>
    <p:extLst>
      <p:ext uri="{BB962C8B-B14F-4D97-AF65-F5344CB8AC3E}">
        <p14:creationId xmlns:p14="http://schemas.microsoft.com/office/powerpoint/2010/main" val="14632956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Grains</a:t>
            </a:r>
            <a:endParaRPr lang="en-US" dirty="0"/>
          </a:p>
        </p:txBody>
      </p:sp>
      <p:sp>
        <p:nvSpPr>
          <p:cNvPr id="3" name="Content Placeholder 2"/>
          <p:cNvSpPr>
            <a:spLocks noGrp="1"/>
          </p:cNvSpPr>
          <p:nvPr>
            <p:ph idx="1"/>
          </p:nvPr>
        </p:nvSpPr>
        <p:spPr>
          <a:xfrm>
            <a:off x="646112" y="2052918"/>
            <a:ext cx="5820002" cy="4195481"/>
          </a:xfrm>
        </p:spPr>
        <p:txBody>
          <a:bodyPr>
            <a:normAutofit/>
          </a:bodyPr>
          <a:lstStyle/>
          <a:p>
            <a:r>
              <a:rPr lang="en-US" dirty="0"/>
              <a:t>Great source of essential nutrients </a:t>
            </a:r>
          </a:p>
          <a:p>
            <a:endParaRPr lang="en-US" sz="1500" dirty="0"/>
          </a:p>
          <a:p>
            <a:r>
              <a:rPr lang="en-US" dirty="0"/>
              <a:t>Serve at meals &amp; snacks when infants are developmentally ready </a:t>
            </a:r>
          </a:p>
          <a:p>
            <a:endParaRPr lang="en-US" sz="1400" dirty="0"/>
          </a:p>
          <a:p>
            <a:r>
              <a:rPr lang="en-US" dirty="0"/>
              <a:t>Minimum serving size: 0</a:t>
            </a:r>
            <a:r>
              <a:rPr lang="en-US" dirty="0">
                <a:latin typeface="Calibri Light" panose="020F0302020204030204" pitchFamily="34" charset="0"/>
                <a:ea typeface="Calibri" panose="020F0502020204030204" pitchFamily="34" charset="0"/>
                <a:cs typeface="Times New Roman" panose="02020603050405020304" pitchFamily="18" charset="0"/>
              </a:rPr>
              <a:t>–</a:t>
            </a:r>
            <a:r>
              <a:rPr lang="en-US" dirty="0"/>
              <a:t>4 tbsp </a:t>
            </a:r>
          </a:p>
          <a:p>
            <a:endParaRPr lang="en-US" dirty="0"/>
          </a:p>
          <a:p>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6743" y="1"/>
            <a:ext cx="5595257" cy="6542314"/>
          </a:xfrm>
          <a:prstGeom prst="rect">
            <a:avLst/>
          </a:prstGeom>
        </p:spPr>
      </p:pic>
    </p:spTree>
    <p:extLst>
      <p:ext uri="{BB962C8B-B14F-4D97-AF65-F5344CB8AC3E}">
        <p14:creationId xmlns:p14="http://schemas.microsoft.com/office/powerpoint/2010/main" val="9957549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73920"/>
          <a:stretch/>
        </p:blipFill>
        <p:spPr>
          <a:xfrm flipH="1">
            <a:off x="0" y="293914"/>
            <a:ext cx="12192000" cy="230777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0" y="2854410"/>
            <a:ext cx="12192000" cy="3709675"/>
          </a:xfrm>
          <a:prstGeom prst="rect">
            <a:avLst/>
          </a:prstGeom>
        </p:spPr>
      </p:pic>
      <p:sp>
        <p:nvSpPr>
          <p:cNvPr id="2" name="Title 1"/>
          <p:cNvSpPr>
            <a:spLocks noGrp="1"/>
          </p:cNvSpPr>
          <p:nvPr>
            <p:ph type="title"/>
          </p:nvPr>
        </p:nvSpPr>
        <p:spPr>
          <a:xfrm>
            <a:off x="646111" y="238731"/>
            <a:ext cx="9404723" cy="1400530"/>
          </a:xfrm>
        </p:spPr>
        <p:txBody>
          <a:bodyPr/>
          <a:lstStyle/>
          <a:p>
            <a:r>
              <a:rPr lang="en-US" dirty="0"/>
              <a:t>Snack Meals Only </a:t>
            </a:r>
          </a:p>
        </p:txBody>
      </p:sp>
      <p:sp>
        <p:nvSpPr>
          <p:cNvPr id="3" name="Content Placeholder 2"/>
          <p:cNvSpPr>
            <a:spLocks noGrp="1"/>
          </p:cNvSpPr>
          <p:nvPr>
            <p:ph idx="1"/>
          </p:nvPr>
        </p:nvSpPr>
        <p:spPr>
          <a:xfrm>
            <a:off x="647092" y="1639261"/>
            <a:ext cx="9403742" cy="4195481"/>
          </a:xfrm>
        </p:spPr>
        <p:txBody>
          <a:bodyPr/>
          <a:lstStyle/>
          <a:p>
            <a:r>
              <a:rPr lang="en-US" dirty="0"/>
              <a:t>Breads, crackers, &amp; ready-to-eat breakfast cereals</a:t>
            </a:r>
          </a:p>
          <a:p>
            <a:endParaRPr lang="en-US" sz="1400" dirty="0"/>
          </a:p>
          <a:p>
            <a:r>
              <a:rPr lang="en-US" dirty="0"/>
              <a:t>Ready-to-eat breakfast cereals</a:t>
            </a:r>
          </a:p>
          <a:p>
            <a:pPr lvl="1"/>
            <a:r>
              <a:rPr lang="en-US" dirty="0"/>
              <a:t>Must meet added sugars limits</a:t>
            </a:r>
          </a:p>
          <a:p>
            <a:pPr lvl="1"/>
            <a:endParaRPr lang="en-US" sz="1400" dirty="0"/>
          </a:p>
          <a:p>
            <a:r>
              <a:rPr lang="en-US" dirty="0"/>
              <a:t>Grains must be whole grain-rich, enriched meal/flour, bran, germ, or fortified</a:t>
            </a:r>
          </a:p>
          <a:p>
            <a:endParaRPr lang="en-US" dirty="0"/>
          </a:p>
        </p:txBody>
      </p:sp>
    </p:spTree>
    <p:extLst>
      <p:ext uri="{BB962C8B-B14F-4D97-AF65-F5344CB8AC3E}">
        <p14:creationId xmlns:p14="http://schemas.microsoft.com/office/powerpoint/2010/main" val="29265174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6392"/>
          <a:stretch/>
        </p:blipFill>
        <p:spPr>
          <a:xfrm>
            <a:off x="0" y="10885"/>
            <a:ext cx="12192000" cy="6565465"/>
          </a:xfrm>
          <a:prstGeom prst="rect">
            <a:avLst/>
          </a:prstGeom>
        </p:spPr>
      </p:pic>
      <p:sp>
        <p:nvSpPr>
          <p:cNvPr id="6" name="Rectangle 5"/>
          <p:cNvSpPr/>
          <p:nvPr/>
        </p:nvSpPr>
        <p:spPr>
          <a:xfrm>
            <a:off x="254812" y="815009"/>
            <a:ext cx="5311102" cy="4094921"/>
          </a:xfrm>
          <a:prstGeom prst="rect">
            <a:avLst/>
          </a:prstGeom>
          <a:solidFill>
            <a:srgbClr val="FFFFFF">
              <a:alpha val="74902"/>
            </a:srgbClr>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6112" y="1049066"/>
            <a:ext cx="4919802" cy="1400530"/>
          </a:xfrm>
        </p:spPr>
        <p:txBody>
          <a:bodyPr/>
          <a:lstStyle/>
          <a:p>
            <a:r>
              <a:rPr lang="en-US" dirty="0"/>
              <a:t>Selecting Creditable Breakfast Cereals </a:t>
            </a:r>
          </a:p>
        </p:txBody>
      </p:sp>
      <p:sp>
        <p:nvSpPr>
          <p:cNvPr id="5" name="Content Placeholder 2"/>
          <p:cNvSpPr>
            <a:spLocks noGrp="1"/>
          </p:cNvSpPr>
          <p:nvPr>
            <p:ph idx="1"/>
          </p:nvPr>
        </p:nvSpPr>
        <p:spPr>
          <a:xfrm>
            <a:off x="646112" y="2623930"/>
            <a:ext cx="4780653" cy="3624469"/>
          </a:xfrm>
        </p:spPr>
        <p:txBody>
          <a:bodyPr>
            <a:normAutofit/>
          </a:bodyPr>
          <a:lstStyle/>
          <a:p>
            <a:pPr lvl="0"/>
            <a:r>
              <a:rPr lang="en-US" dirty="0"/>
              <a:t>WIC Approved Breakfast Cereals List </a:t>
            </a:r>
          </a:p>
          <a:p>
            <a:pPr lvl="0"/>
            <a:endParaRPr lang="en-US" sz="1400" dirty="0"/>
          </a:p>
          <a:p>
            <a:pPr lvl="0"/>
            <a:r>
              <a:rPr lang="en-US" dirty="0"/>
              <a:t>Table Method </a:t>
            </a:r>
          </a:p>
          <a:p>
            <a:endParaRPr lang="en-US" dirty="0"/>
          </a:p>
        </p:txBody>
      </p:sp>
    </p:spTree>
    <p:extLst>
      <p:ext uri="{BB962C8B-B14F-4D97-AF65-F5344CB8AC3E}">
        <p14:creationId xmlns:p14="http://schemas.microsoft.com/office/powerpoint/2010/main" val="32268765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4290" b="5611"/>
          <a:stretch/>
        </p:blipFill>
        <p:spPr>
          <a:xfrm>
            <a:off x="0" y="0"/>
            <a:ext cx="12192000" cy="6553200"/>
          </a:xfrm>
          <a:prstGeom prst="rect">
            <a:avLst/>
          </a:prstGeom>
        </p:spPr>
      </p:pic>
      <p:sp>
        <p:nvSpPr>
          <p:cNvPr id="2" name="Title 1"/>
          <p:cNvSpPr>
            <a:spLocks noGrp="1"/>
          </p:cNvSpPr>
          <p:nvPr>
            <p:ph type="title"/>
          </p:nvPr>
        </p:nvSpPr>
        <p:spPr>
          <a:xfrm>
            <a:off x="2541814" y="990216"/>
            <a:ext cx="7108371" cy="784526"/>
          </a:xfrm>
        </p:spPr>
        <p:txBody>
          <a:bodyPr>
            <a:normAutofit fontScale="90000"/>
          </a:bodyPr>
          <a:lstStyle/>
          <a:p>
            <a:pPr algn="ctr"/>
            <a:r>
              <a:rPr lang="en-US" sz="3600" dirty="0"/>
              <a:t>Use </a:t>
            </a:r>
            <a:r>
              <a:rPr lang="en-US" sz="3600" dirty="0">
                <a:solidFill>
                  <a:srgbClr val="C00000"/>
                </a:solidFill>
              </a:rPr>
              <a:t>ANY</a:t>
            </a:r>
            <a:r>
              <a:rPr lang="en-US" sz="3600" dirty="0"/>
              <a:t> WIC Approved </a:t>
            </a:r>
            <a:br>
              <a:rPr lang="en-US" sz="3600" dirty="0"/>
            </a:br>
            <a:r>
              <a:rPr lang="en-US" sz="3600" dirty="0"/>
              <a:t>Breakfast Cereal Lists </a:t>
            </a:r>
          </a:p>
        </p:txBody>
      </p:sp>
      <p:sp>
        <p:nvSpPr>
          <p:cNvPr id="3" name="Content Placeholder 2"/>
          <p:cNvSpPr>
            <a:spLocks noGrp="1"/>
          </p:cNvSpPr>
          <p:nvPr>
            <p:ph idx="1"/>
          </p:nvPr>
        </p:nvSpPr>
        <p:spPr>
          <a:xfrm>
            <a:off x="1387929" y="2194605"/>
            <a:ext cx="9416143" cy="2807759"/>
          </a:xfrm>
        </p:spPr>
        <p:txBody>
          <a:bodyPr>
            <a:normAutofit/>
          </a:bodyPr>
          <a:lstStyle/>
          <a:p>
            <a:r>
              <a:rPr lang="en-US" dirty="0"/>
              <a:t>All WIC approved breakfast cereals meet the added sugars limit</a:t>
            </a:r>
            <a:endParaRPr lang="en-US" b="1" dirty="0"/>
          </a:p>
          <a:p>
            <a:pPr marL="0" indent="0">
              <a:buNone/>
            </a:pPr>
            <a:endParaRPr lang="en-US" b="1" dirty="0"/>
          </a:p>
          <a:p>
            <a:pPr marL="0" indent="0" algn="ctr">
              <a:buNone/>
            </a:pPr>
            <a:r>
              <a:rPr lang="en-US" b="1" dirty="0"/>
              <a:t>Website: www.fns.usda.gov/wic/wic-contacts</a:t>
            </a:r>
          </a:p>
          <a:p>
            <a:endParaRPr lang="en-US" dirty="0"/>
          </a:p>
          <a:p>
            <a:pPr marL="457200" lvl="1" indent="0" algn="ctr">
              <a:buNone/>
            </a:pPr>
            <a:endParaRPr lang="en-US" sz="4000" b="1" dirty="0">
              <a:solidFill>
                <a:srgbClr val="C00000"/>
              </a:solidFill>
            </a:endParaRPr>
          </a:p>
        </p:txBody>
      </p:sp>
    </p:spTree>
    <p:extLst>
      <p:ext uri="{BB962C8B-B14F-4D97-AF65-F5344CB8AC3E}">
        <p14:creationId xmlns:p14="http://schemas.microsoft.com/office/powerpoint/2010/main" val="654301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7534" y="442451"/>
            <a:ext cx="3980318" cy="620633"/>
          </a:xfrm>
        </p:spPr>
        <p:txBody>
          <a:bodyPr/>
          <a:lstStyle/>
          <a:p>
            <a:pPr algn="ctr"/>
            <a:r>
              <a:rPr lang="en-US" dirty="0"/>
              <a:t>Table Method: Breakfast Cereals </a:t>
            </a:r>
          </a:p>
        </p:txBody>
      </p:sp>
      <p:pic>
        <p:nvPicPr>
          <p:cNvPr id="3" name="Picture 2">
            <a:extLst>
              <a:ext uri="{FF2B5EF4-FFF2-40B4-BE49-F238E27FC236}">
                <a16:creationId xmlns:a16="http://schemas.microsoft.com/office/drawing/2014/main" id="{82EC5F9F-2704-C652-0717-C58EF8A1CA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2606" y="1652235"/>
            <a:ext cx="3150175" cy="4763314"/>
          </a:xfrm>
          <a:prstGeom prst="rect">
            <a:avLst/>
          </a:prstGeom>
        </p:spPr>
      </p:pic>
      <p:graphicFrame>
        <p:nvGraphicFramePr>
          <p:cNvPr id="6" name="Table 5">
            <a:extLst>
              <a:ext uri="{FF2B5EF4-FFF2-40B4-BE49-F238E27FC236}">
                <a16:creationId xmlns:a16="http://schemas.microsoft.com/office/drawing/2014/main" id="{E63A8275-B37C-17C0-0C76-B16359AB49F0}"/>
              </a:ext>
            </a:extLst>
          </p:cNvPr>
          <p:cNvGraphicFramePr>
            <a:graphicFrameLocks noGrp="1"/>
          </p:cNvGraphicFramePr>
          <p:nvPr>
            <p:extLst>
              <p:ext uri="{D42A27DB-BD31-4B8C-83A1-F6EECF244321}">
                <p14:modId xmlns:p14="http://schemas.microsoft.com/office/powerpoint/2010/main" val="3683700518"/>
              </p:ext>
            </p:extLst>
          </p:nvPr>
        </p:nvGraphicFramePr>
        <p:xfrm>
          <a:off x="5242560" y="716558"/>
          <a:ext cx="6657440" cy="5424883"/>
        </p:xfrm>
        <a:graphic>
          <a:graphicData uri="http://schemas.openxmlformats.org/drawingml/2006/table">
            <a:tbl>
              <a:tblPr firstRow="1" bandRow="1">
                <a:tableStyleId>{5C22544A-7EE6-4342-B048-85BDC9FD1C3A}</a:tableStyleId>
              </a:tblPr>
              <a:tblGrid>
                <a:gridCol w="3328720">
                  <a:extLst>
                    <a:ext uri="{9D8B030D-6E8A-4147-A177-3AD203B41FA5}">
                      <a16:colId xmlns:a16="http://schemas.microsoft.com/office/drawing/2014/main" val="2130345119"/>
                    </a:ext>
                  </a:extLst>
                </a:gridCol>
                <a:gridCol w="3328720">
                  <a:extLst>
                    <a:ext uri="{9D8B030D-6E8A-4147-A177-3AD203B41FA5}">
                      <a16:colId xmlns:a16="http://schemas.microsoft.com/office/drawing/2014/main" val="1672869882"/>
                    </a:ext>
                  </a:extLst>
                </a:gridCol>
              </a:tblGrid>
              <a:tr h="548168">
                <a:tc gridSpan="2">
                  <a:txBody>
                    <a:bodyPr/>
                    <a:lstStyle/>
                    <a:p>
                      <a:pPr algn="ctr"/>
                      <a:r>
                        <a:rPr lang="en-US" sz="2800" dirty="0">
                          <a:solidFill>
                            <a:srgbClr val="002060"/>
                          </a:solidFill>
                        </a:rPr>
                        <a:t>Breakfast Cereal Added Sugars Limits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solidFill>
                  </a:tcPr>
                </a:tc>
                <a:tc hMerge="1">
                  <a:txBody>
                    <a:bodyPr/>
                    <a:lstStyle/>
                    <a:p>
                      <a:endParaRPr lang="en-US"/>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9234714"/>
                  </a:ext>
                </a:extLst>
              </a:tr>
              <a:tr h="483678">
                <a:tc>
                  <a:txBody>
                    <a:bodyPr/>
                    <a:lstStyle/>
                    <a:p>
                      <a:pPr algn="ctr"/>
                      <a:r>
                        <a:rPr lang="en-US" sz="2400"/>
                        <a:t>Serving Size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US" sz="2400" dirty="0">
                          <a:solidFill>
                            <a:schemeClr val="bg1"/>
                          </a:solidFill>
                        </a:rPr>
                        <a:t>Added Sugars</a:t>
                      </a:r>
                      <a:r>
                        <a:rPr lang="en-US" sz="2400" baseline="0" dirty="0">
                          <a:solidFill>
                            <a:schemeClr val="bg1"/>
                          </a:solidFill>
                        </a:rPr>
                        <a:t> Limit</a:t>
                      </a:r>
                      <a:r>
                        <a:rPr lang="en-US" sz="2400" dirty="0">
                          <a:solidFill>
                            <a:schemeClr val="bg1"/>
                          </a:solidFill>
                        </a:rPr>
                        <a:t>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435800185"/>
                  </a:ext>
                </a:extLst>
              </a:tr>
              <a:tr h="677149">
                <a:tc>
                  <a:txBody>
                    <a:bodyPr/>
                    <a:lstStyle/>
                    <a:p>
                      <a:pPr algn="ctr"/>
                      <a:r>
                        <a:rPr lang="en-US" dirty="0"/>
                        <a:t>If the serving size is:</a:t>
                      </a:r>
                      <a:r>
                        <a:rPr lang="en-US" baseline="0" dirty="0"/>
                        <a:t> </a:t>
                      </a:r>
                      <a:endParaRPr lang="en-US"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US" dirty="0">
                          <a:solidFill>
                            <a:schemeClr val="bg1"/>
                          </a:solidFill>
                        </a:rPr>
                        <a:t>Added Sugars must not be more than:</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704629782"/>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0–2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0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991580299"/>
                  </a:ext>
                </a:extLst>
              </a:tr>
              <a:tr h="464486">
                <a:tc>
                  <a:txBody>
                    <a:bodyPr/>
                    <a:lstStyle/>
                    <a:p>
                      <a:pPr marL="0" marR="0" algn="ctr">
                        <a:lnSpc>
                          <a:spcPts val="1800"/>
                        </a:lnSpc>
                        <a:spcBef>
                          <a:spcPts val="0"/>
                        </a:spcBef>
                        <a:spcAft>
                          <a:spcPts val="0"/>
                        </a:spcAft>
                      </a:pPr>
                      <a:r>
                        <a:rPr lang="en-US" sz="2400" dirty="0">
                          <a:effectLst/>
                          <a:latin typeface="Calibri Light" panose="020F0302020204030204" pitchFamily="34" charset="0"/>
                          <a:ea typeface="Calibri" panose="020F0502020204030204" pitchFamily="34" charset="0"/>
                          <a:cs typeface="Times New Roman" panose="02020603050405020304" pitchFamily="18" charset="0"/>
                        </a:rPr>
                        <a:t>3–7 grams</a:t>
                      </a:r>
                      <a:endParaRPr lang="en-US" sz="2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1 gram</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510647656"/>
                  </a:ext>
                </a:extLst>
              </a:tr>
              <a:tr h="464486">
                <a:tc>
                  <a:txBody>
                    <a:bodyPr/>
                    <a:lstStyle/>
                    <a:p>
                      <a:pPr marL="0" marR="0" algn="ctr">
                        <a:lnSpc>
                          <a:spcPts val="1800"/>
                        </a:lnSpc>
                        <a:spcBef>
                          <a:spcPts val="0"/>
                        </a:spcBef>
                        <a:spcAft>
                          <a:spcPts val="0"/>
                        </a:spcAft>
                      </a:pPr>
                      <a:r>
                        <a:rPr lang="en-US" sz="2400" dirty="0">
                          <a:effectLst/>
                          <a:latin typeface="Calibri Light" panose="020F0302020204030204" pitchFamily="34" charset="0"/>
                          <a:ea typeface="Calibri" panose="020F0502020204030204" pitchFamily="34" charset="0"/>
                          <a:cs typeface="Times New Roman" panose="02020603050405020304" pitchFamily="18" charset="0"/>
                        </a:rPr>
                        <a:t>8–11 grams</a:t>
                      </a:r>
                      <a:endParaRPr lang="en-US" sz="2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2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397869537"/>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12–16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3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650980625"/>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17–21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4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605646060"/>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22–25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5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190907883"/>
                  </a:ext>
                </a:extLst>
              </a:tr>
              <a:tr h="464486">
                <a:tc>
                  <a:txBody>
                    <a:bodyPr/>
                    <a:lstStyle/>
                    <a:p>
                      <a:pPr marL="0" marR="0" algn="ctr">
                        <a:lnSpc>
                          <a:spcPts val="1800"/>
                        </a:lnSpc>
                        <a:spcBef>
                          <a:spcPts val="0"/>
                        </a:spcBef>
                        <a:spcAft>
                          <a:spcPts val="0"/>
                        </a:spcAft>
                      </a:pPr>
                      <a:r>
                        <a:rPr lang="en-US" sz="2400" dirty="0">
                          <a:effectLst/>
                          <a:latin typeface="Calibri Light" panose="020F0302020204030204" pitchFamily="34" charset="0"/>
                          <a:ea typeface="Calibri" panose="020F0502020204030204" pitchFamily="34" charset="0"/>
                          <a:cs typeface="Times New Roman" panose="02020603050405020304" pitchFamily="18" charset="0"/>
                        </a:rPr>
                        <a:t>26–30 grams</a:t>
                      </a:r>
                      <a:endParaRPr lang="en-US" sz="2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tc>
                  <a:txBody>
                    <a:bodyPr/>
                    <a:lstStyle/>
                    <a:p>
                      <a:pPr marL="0" marR="0" algn="ctr">
                        <a:lnSpc>
                          <a:spcPts val="1800"/>
                        </a:lnSpc>
                        <a:spcBef>
                          <a:spcPts val="0"/>
                        </a:spcBef>
                        <a:spcAft>
                          <a:spcPts val="0"/>
                        </a:spcAft>
                      </a:pPr>
                      <a:r>
                        <a:rPr lang="en-US" sz="240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rPr>
                        <a:t>6 grams</a:t>
                      </a:r>
                      <a:endParaRPr lang="en-US"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extLst>
                  <a:ext uri="{0D108BD9-81ED-4DB2-BD59-A6C34878D82A}">
                    <a16:rowId xmlns:a16="http://schemas.microsoft.com/office/drawing/2014/main" val="3585311329"/>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31–35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dirty="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7 grams</a:t>
                      </a:r>
                      <a:endPar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2927327429"/>
                  </a:ext>
                </a:extLst>
              </a:tr>
            </a:tbl>
          </a:graphicData>
        </a:graphic>
      </p:graphicFrame>
    </p:spTree>
    <p:extLst>
      <p:ext uri="{BB962C8B-B14F-4D97-AF65-F5344CB8AC3E}">
        <p14:creationId xmlns:p14="http://schemas.microsoft.com/office/powerpoint/2010/main" val="20568229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999" cy="6585777"/>
          </a:xfrm>
          <a:prstGeom prst="rect">
            <a:avLst/>
          </a:prstGeom>
        </p:spPr>
      </p:pic>
      <p:sp>
        <p:nvSpPr>
          <p:cNvPr id="4" name="Title 3"/>
          <p:cNvSpPr>
            <a:spLocks noGrp="1"/>
          </p:cNvSpPr>
          <p:nvPr>
            <p:ph type="title"/>
          </p:nvPr>
        </p:nvSpPr>
        <p:spPr/>
        <p:txBody>
          <a:bodyPr/>
          <a:lstStyle/>
          <a:p>
            <a:r>
              <a:rPr lang="en-US" dirty="0"/>
              <a:t>Activity: Breakfast Cereal–Is it Creditable</a:t>
            </a:r>
          </a:p>
        </p:txBody>
      </p:sp>
    </p:spTree>
    <p:extLst>
      <p:ext uri="{BB962C8B-B14F-4D97-AF65-F5344CB8AC3E}">
        <p14:creationId xmlns:p14="http://schemas.microsoft.com/office/powerpoint/2010/main" val="37741489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7100" y="944880"/>
            <a:ext cx="4666437" cy="5521290"/>
          </a:xfrm>
          <a:prstGeom prst="rect">
            <a:avLst/>
          </a:prstGeom>
          <a:effectLst>
            <a:softEdge rad="635000"/>
          </a:effectLst>
        </p:spPr>
      </p:pic>
      <p:sp>
        <p:nvSpPr>
          <p:cNvPr id="2" name="Title 1"/>
          <p:cNvSpPr>
            <a:spLocks noGrp="1"/>
          </p:cNvSpPr>
          <p:nvPr>
            <p:ph type="title"/>
          </p:nvPr>
        </p:nvSpPr>
        <p:spPr/>
        <p:txBody>
          <a:bodyPr/>
          <a:lstStyle/>
          <a:p>
            <a:r>
              <a:rPr lang="en-US"/>
              <a:t>Deep-Fat Frying</a:t>
            </a:r>
            <a:endParaRPr lang="en-US" dirty="0"/>
          </a:p>
        </p:txBody>
      </p:sp>
      <p:sp>
        <p:nvSpPr>
          <p:cNvPr id="3" name="Content Placeholder 2"/>
          <p:cNvSpPr>
            <a:spLocks noGrp="1"/>
          </p:cNvSpPr>
          <p:nvPr>
            <p:ph idx="1"/>
          </p:nvPr>
        </p:nvSpPr>
        <p:spPr>
          <a:xfrm>
            <a:off x="646112" y="2052918"/>
            <a:ext cx="6801168" cy="4195481"/>
          </a:xfrm>
        </p:spPr>
        <p:txBody>
          <a:bodyPr>
            <a:normAutofit fontScale="77500" lnSpcReduction="20000"/>
          </a:bodyPr>
          <a:lstStyle/>
          <a:p>
            <a:r>
              <a:rPr lang="en-US" dirty="0"/>
              <a:t>May not be used to prepare meals on-site</a:t>
            </a:r>
          </a:p>
          <a:p>
            <a:pPr lvl="1"/>
            <a:r>
              <a:rPr lang="en-US" dirty="0"/>
              <a:t>Includes central and satellite kitchens </a:t>
            </a:r>
          </a:p>
          <a:p>
            <a:endParaRPr lang="en-US" dirty="0"/>
          </a:p>
          <a:p>
            <a:r>
              <a:rPr lang="en-US" dirty="0"/>
              <a:t>Defined as food submerged in hot oil or other fat</a:t>
            </a:r>
          </a:p>
          <a:p>
            <a:endParaRPr lang="en-US" dirty="0"/>
          </a:p>
          <a:p>
            <a:r>
              <a:rPr lang="en-US" dirty="0"/>
              <a:t>May purchase from commercial manufacturer</a:t>
            </a:r>
          </a:p>
          <a:p>
            <a:pPr lvl="1"/>
            <a:r>
              <a:rPr lang="en-US" dirty="0"/>
              <a:t>Pre-fried</a:t>
            </a:r>
          </a:p>
          <a:p>
            <a:pPr lvl="1"/>
            <a:r>
              <a:rPr lang="en-US" dirty="0"/>
              <a:t>Flash-fried</a:t>
            </a:r>
          </a:p>
          <a:p>
            <a:pPr lvl="1"/>
            <a:r>
              <a:rPr lang="en-US" dirty="0"/>
              <a:t>Par-fried </a:t>
            </a:r>
          </a:p>
          <a:p>
            <a:pPr lvl="1"/>
            <a:r>
              <a:rPr lang="en-US" dirty="0"/>
              <a:t>Deep-fat fried </a:t>
            </a:r>
          </a:p>
          <a:p>
            <a:endParaRPr lang="en-US" dirty="0"/>
          </a:p>
          <a:p>
            <a:r>
              <a:rPr lang="en-US" dirty="0"/>
              <a:t>May not deep-fry when reheating</a:t>
            </a:r>
          </a:p>
          <a:p>
            <a:pPr lvl="1"/>
            <a:endParaRPr lang="en-US" dirty="0"/>
          </a:p>
          <a:p>
            <a:pPr lvl="1"/>
            <a:endParaRPr lang="en-US" dirty="0"/>
          </a:p>
          <a:p>
            <a:endParaRPr lang="en-US" dirty="0"/>
          </a:p>
        </p:txBody>
      </p:sp>
    </p:spTree>
    <p:extLst>
      <p:ext uri="{BB962C8B-B14F-4D97-AF65-F5344CB8AC3E}">
        <p14:creationId xmlns:p14="http://schemas.microsoft.com/office/powerpoint/2010/main" val="7856715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2920" y="1015999"/>
            <a:ext cx="5450840" cy="5140960"/>
          </a:xfrm>
          <a:prstGeom prst="rect">
            <a:avLst/>
          </a:prstGeom>
          <a:effectLst>
            <a:softEdge rad="317500"/>
          </a:effectLst>
        </p:spPr>
      </p:pic>
      <p:sp>
        <p:nvSpPr>
          <p:cNvPr id="2" name="Title 1"/>
          <p:cNvSpPr>
            <a:spLocks noGrp="1"/>
          </p:cNvSpPr>
          <p:nvPr>
            <p:ph type="title"/>
          </p:nvPr>
        </p:nvSpPr>
        <p:spPr>
          <a:xfrm>
            <a:off x="-1208143" y="473038"/>
            <a:ext cx="11134463" cy="1400530"/>
          </a:xfrm>
        </p:spPr>
        <p:txBody>
          <a:bodyPr/>
          <a:lstStyle/>
          <a:p>
            <a:pPr algn="ctr"/>
            <a:r>
              <a:rPr lang="en-US" dirty="0"/>
              <a:t>Choose Healthier Methods </a:t>
            </a:r>
          </a:p>
        </p:txBody>
      </p:sp>
      <p:sp>
        <p:nvSpPr>
          <p:cNvPr id="3" name="Content Placeholder 2"/>
          <p:cNvSpPr>
            <a:spLocks noGrp="1"/>
          </p:cNvSpPr>
          <p:nvPr>
            <p:ph idx="1"/>
          </p:nvPr>
        </p:nvSpPr>
        <p:spPr>
          <a:xfrm>
            <a:off x="275272" y="1961478"/>
            <a:ext cx="6918008" cy="4195481"/>
          </a:xfrm>
        </p:spPr>
        <p:txBody>
          <a:bodyPr>
            <a:normAutofit lnSpcReduction="10000"/>
          </a:bodyPr>
          <a:lstStyle/>
          <a:p>
            <a:r>
              <a:rPr lang="en-US" dirty="0"/>
              <a:t>Deep-fat fried foods </a:t>
            </a:r>
          </a:p>
          <a:p>
            <a:pPr lvl="1"/>
            <a:r>
              <a:rPr lang="en-US" dirty="0"/>
              <a:t>Strongly discouraged</a:t>
            </a:r>
          </a:p>
          <a:p>
            <a:pPr lvl="1"/>
            <a:r>
              <a:rPr lang="en-US" dirty="0"/>
              <a:t>High in calories and solid fat</a:t>
            </a:r>
          </a:p>
          <a:p>
            <a:pPr lvl="1"/>
            <a:r>
              <a:rPr lang="en-US" dirty="0"/>
              <a:t>Can negatively influence eating habits</a:t>
            </a:r>
          </a:p>
          <a:p>
            <a:pPr lvl="1"/>
            <a:r>
              <a:rPr lang="en-US" dirty="0"/>
              <a:t>Increases the risk of chronic illnesses later in life</a:t>
            </a:r>
          </a:p>
          <a:p>
            <a:endParaRPr lang="en-US" sz="1500" dirty="0"/>
          </a:p>
          <a:p>
            <a:r>
              <a:rPr lang="en-US" dirty="0"/>
              <a:t>Consider the nutritional value of a food and how it contributes to healthy eating habits </a:t>
            </a:r>
          </a:p>
        </p:txBody>
      </p:sp>
    </p:spTree>
    <p:extLst>
      <p:ext uri="{BB962C8B-B14F-4D97-AF65-F5344CB8AC3E}">
        <p14:creationId xmlns:p14="http://schemas.microsoft.com/office/powerpoint/2010/main" val="35403355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561438"/>
          </a:xfrm>
          <a:prstGeom prst="rect">
            <a:avLst/>
          </a:prstGeom>
        </p:spPr>
      </p:pic>
      <p:sp>
        <p:nvSpPr>
          <p:cNvPr id="4" name="Title 3"/>
          <p:cNvSpPr>
            <a:spLocks noGrp="1"/>
          </p:cNvSpPr>
          <p:nvPr>
            <p:ph type="title"/>
          </p:nvPr>
        </p:nvSpPr>
        <p:spPr/>
        <p:txBody>
          <a:bodyPr anchor="ctr"/>
          <a:lstStyle/>
          <a:p>
            <a:r>
              <a:rPr lang="en-US" b="1" dirty="0">
                <a:latin typeface="Calibri Light" panose="020F0302020204030204" pitchFamily="34" charset="0"/>
              </a:rPr>
              <a:t>Activity: </a:t>
            </a:r>
            <a:r>
              <a:rPr lang="en-US" dirty="0"/>
              <a:t>Recall that Term</a:t>
            </a:r>
          </a:p>
        </p:txBody>
      </p:sp>
    </p:spTree>
    <p:extLst>
      <p:ext uri="{BB962C8B-B14F-4D97-AF65-F5344CB8AC3E}">
        <p14:creationId xmlns:p14="http://schemas.microsoft.com/office/powerpoint/2010/main" val="16228694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4114800"/>
          </a:xfrm>
          <a:prstGeom prst="rect">
            <a:avLst/>
          </a:prstGeom>
        </p:spPr>
      </p:pic>
      <p:sp>
        <p:nvSpPr>
          <p:cNvPr id="5" name="Rectangle 4"/>
          <p:cNvSpPr/>
          <p:nvPr/>
        </p:nvSpPr>
        <p:spPr>
          <a:xfrm>
            <a:off x="-1" y="3701098"/>
            <a:ext cx="12192001" cy="2719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2" name="Title 1"/>
          <p:cNvSpPr>
            <a:spLocks noGrp="1"/>
          </p:cNvSpPr>
          <p:nvPr>
            <p:ph type="title"/>
          </p:nvPr>
        </p:nvSpPr>
        <p:spPr>
          <a:xfrm>
            <a:off x="0" y="2509520"/>
            <a:ext cx="12192000" cy="1280160"/>
          </a:xfrm>
        </p:spPr>
        <p:txBody>
          <a:bodyPr/>
          <a:lstStyle/>
          <a:p>
            <a:pPr algn="ctr"/>
            <a:r>
              <a:rPr lang="en-US" dirty="0"/>
              <a:t>Training Review</a:t>
            </a:r>
          </a:p>
        </p:txBody>
      </p:sp>
      <p:sp>
        <p:nvSpPr>
          <p:cNvPr id="26" name="Content Placeholder 25"/>
          <p:cNvSpPr>
            <a:spLocks noGrp="1"/>
          </p:cNvSpPr>
          <p:nvPr>
            <p:ph idx="1"/>
          </p:nvPr>
        </p:nvSpPr>
        <p:spPr>
          <a:xfrm>
            <a:off x="558583" y="3701098"/>
            <a:ext cx="11074833" cy="2667915"/>
          </a:xfrm>
        </p:spPr>
        <p:txBody>
          <a:bodyPr>
            <a:normAutofit/>
          </a:bodyPr>
          <a:lstStyle/>
          <a:p>
            <a:r>
              <a:rPr lang="en-US" dirty="0"/>
              <a:t>Two age groups: Birth–5 months &amp; 6–11 months </a:t>
            </a:r>
          </a:p>
          <a:p>
            <a:r>
              <a:rPr lang="en-US" dirty="0"/>
              <a:t>Encourages breastfeeding by allowing reimbursement for on-site feeding </a:t>
            </a:r>
          </a:p>
          <a:p>
            <a:r>
              <a:rPr lang="en-US" dirty="0"/>
              <a:t>Promotes developmental readiness</a:t>
            </a:r>
          </a:p>
          <a:p>
            <a:r>
              <a:rPr lang="en-US" dirty="0"/>
              <a:t>Provides more nutritious meals and snacks </a:t>
            </a:r>
          </a:p>
          <a:p>
            <a:endParaRPr lang="en-US" dirty="0"/>
          </a:p>
          <a:p>
            <a:endParaRPr lang="en-US" dirty="0"/>
          </a:p>
        </p:txBody>
      </p:sp>
    </p:spTree>
    <p:extLst>
      <p:ext uri="{BB962C8B-B14F-4D97-AF65-F5344CB8AC3E}">
        <p14:creationId xmlns:p14="http://schemas.microsoft.com/office/powerpoint/2010/main" val="4210261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7"/>
          <p:cNvPicPr>
            <a:picLocks noChangeAspect="1"/>
          </p:cNvPicPr>
          <p:nvPr/>
        </p:nvPicPr>
        <p:blipFill rotWithShape="1">
          <a:blip r:embed="rId3" cstate="print">
            <a:extLst>
              <a:ext uri="{28A0092B-C50C-407E-A947-70E740481C1C}">
                <a14:useLocalDpi xmlns:a14="http://schemas.microsoft.com/office/drawing/2010/main" val="0"/>
              </a:ext>
            </a:extLst>
          </a:blip>
          <a:srcRect t="9486"/>
          <a:stretch/>
        </p:blipFill>
        <p:spPr>
          <a:xfrm>
            <a:off x="0" y="-14974"/>
            <a:ext cx="12192000" cy="5832114"/>
          </a:xfrm>
          <a:prstGeom prst="rect">
            <a:avLst/>
          </a:prstGeom>
        </p:spPr>
      </p:pic>
      <p:pic>
        <p:nvPicPr>
          <p:cNvPr id="6" name="Content Placeholder 7"/>
          <p:cNvPicPr>
            <a:picLocks noChangeAspect="1"/>
          </p:cNvPicPr>
          <p:nvPr/>
        </p:nvPicPr>
        <p:blipFill rotWithShape="1">
          <a:blip r:embed="rId3" cstate="print">
            <a:extLst>
              <a:ext uri="{28A0092B-C50C-407E-A947-70E740481C1C}">
                <a14:useLocalDpi xmlns:a14="http://schemas.microsoft.com/office/drawing/2010/main" val="0"/>
              </a:ext>
            </a:extLst>
          </a:blip>
          <a:srcRect t="87504"/>
          <a:stretch/>
        </p:blipFill>
        <p:spPr>
          <a:xfrm>
            <a:off x="0" y="5097294"/>
            <a:ext cx="12192000" cy="1454667"/>
          </a:xfrm>
          <a:prstGeom prst="rect">
            <a:avLst/>
          </a:prstGeom>
        </p:spPr>
      </p:pic>
      <p:sp>
        <p:nvSpPr>
          <p:cNvPr id="4" name="Title 3"/>
          <p:cNvSpPr>
            <a:spLocks noGrp="1"/>
          </p:cNvSpPr>
          <p:nvPr>
            <p:ph type="title"/>
          </p:nvPr>
        </p:nvSpPr>
        <p:spPr>
          <a:xfrm>
            <a:off x="247277" y="4917717"/>
            <a:ext cx="9404723" cy="1103708"/>
          </a:xfrm>
        </p:spPr>
        <p:txBody>
          <a:bodyPr anchor="ctr"/>
          <a:lstStyle/>
          <a:p>
            <a:r>
              <a:rPr lang="en-US" b="1" dirty="0">
                <a:latin typeface="Calibri Light" panose="020F0302020204030204" pitchFamily="34" charset="0"/>
              </a:rPr>
              <a:t>Activity: Key Points to Remember</a:t>
            </a:r>
          </a:p>
        </p:txBody>
      </p:sp>
    </p:spTree>
    <p:extLst>
      <p:ext uri="{BB962C8B-B14F-4D97-AF65-F5344CB8AC3E}">
        <p14:creationId xmlns:p14="http://schemas.microsoft.com/office/powerpoint/2010/main" val="8510334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562725"/>
          </a:xfrm>
          <a:prstGeom prst="rect">
            <a:avLst/>
          </a:prstGeom>
          <a:effectLst/>
        </p:spPr>
      </p:pic>
      <p:sp>
        <p:nvSpPr>
          <p:cNvPr id="2" name="Title 1"/>
          <p:cNvSpPr>
            <a:spLocks noGrp="1"/>
          </p:cNvSpPr>
          <p:nvPr>
            <p:ph type="title"/>
          </p:nvPr>
        </p:nvSpPr>
        <p:spPr/>
        <p:txBody>
          <a:bodyPr anchor="ctr"/>
          <a:lstStyle/>
          <a:p>
            <a:r>
              <a:rPr lang="en-US" b="1" dirty="0">
                <a:latin typeface="Calibri Light" panose="020F0302020204030204" pitchFamily="34" charset="0"/>
              </a:rPr>
              <a:t>Post-Assessment</a:t>
            </a:r>
          </a:p>
        </p:txBody>
      </p:sp>
    </p:spTree>
    <p:extLst>
      <p:ext uri="{BB962C8B-B14F-4D97-AF65-F5344CB8AC3E}">
        <p14:creationId xmlns:p14="http://schemas.microsoft.com/office/powerpoint/2010/main" val="2069421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iStock photo\CTE\adults smiling iStock_000006792437Med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644639"/>
          </a:xfrm>
          <a:prstGeom prst="rect">
            <a:avLst/>
          </a:prstGeom>
          <a:noFill/>
          <a:extLst>
            <a:ext uri="{909E8E84-426E-40dd-AFC4-6F175D3DCCD1}">
              <a14:hiddenFill xmlns="" xmlns:a14="http://schemas.microsoft.com/office/drawing/2010/main">
                <a:solidFill>
                  <a:srgbClr val="FFFFFF"/>
                </a:solidFill>
              </a14:hiddenFill>
            </a:ext>
          </a:extLst>
        </p:spPr>
      </p:pic>
      <p:sp>
        <p:nvSpPr>
          <p:cNvPr id="6" name="Rectangle 5"/>
          <p:cNvSpPr/>
          <p:nvPr/>
        </p:nvSpPr>
        <p:spPr>
          <a:xfrm>
            <a:off x="411480" y="954156"/>
            <a:ext cx="11369040" cy="5522843"/>
          </a:xfrm>
          <a:prstGeom prst="rect">
            <a:avLst/>
          </a:prstGeom>
          <a:solidFill>
            <a:srgbClr val="FFFFFF">
              <a:alpha val="69804"/>
            </a:srgb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entury Gothic"/>
              <a:ea typeface="+mn-ea"/>
              <a:cs typeface="+mn-cs"/>
            </a:endParaRPr>
          </a:p>
        </p:txBody>
      </p:sp>
      <p:sp>
        <p:nvSpPr>
          <p:cNvPr id="2" name="Title 1"/>
          <p:cNvSpPr>
            <a:spLocks noGrp="1"/>
          </p:cNvSpPr>
          <p:nvPr>
            <p:ph type="title"/>
          </p:nvPr>
        </p:nvSpPr>
        <p:spPr>
          <a:xfrm>
            <a:off x="-596452" y="2340890"/>
            <a:ext cx="9404723" cy="1400530"/>
          </a:xfrm>
        </p:spPr>
        <p:txBody>
          <a:bodyPr/>
          <a:lstStyle/>
          <a:p>
            <a:pPr algn="ctr"/>
            <a:r>
              <a:rPr lang="en-US" sz="4800" b="1" dirty="0"/>
              <a:t>Thank You! </a:t>
            </a:r>
          </a:p>
        </p:txBody>
      </p:sp>
      <p:pic>
        <p:nvPicPr>
          <p:cNvPr id="4" name="Content Placeholder 3"/>
          <p:cNvPicPr>
            <a:picLocks noGrp="1" noChangeAspect="1"/>
          </p:cNvPicPr>
          <p:nvPr>
            <p:ph idx="1"/>
          </p:nvPr>
        </p:nvPicPr>
        <p:blipFill>
          <a:blip r:embed="rId4"/>
          <a:stretch>
            <a:fillRect/>
          </a:stretch>
        </p:blipFill>
        <p:spPr>
          <a:xfrm>
            <a:off x="411480" y="1150472"/>
            <a:ext cx="3115326" cy="1892025"/>
          </a:xfrm>
          <a:prstGeom prst="rect">
            <a:avLst/>
          </a:prstGeom>
        </p:spPr>
      </p:pic>
      <p:sp>
        <p:nvSpPr>
          <p:cNvPr id="5" name="Rectangle 4"/>
          <p:cNvSpPr/>
          <p:nvPr/>
        </p:nvSpPr>
        <p:spPr>
          <a:xfrm>
            <a:off x="558666" y="3593010"/>
            <a:ext cx="10576694" cy="26776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B4060"/>
                </a:solidFill>
                <a:effectLst/>
                <a:uLnTx/>
                <a:uFillTx/>
                <a:latin typeface="Century Gothic"/>
                <a:ea typeface="+mn-ea"/>
                <a:cs typeface="+mn-cs"/>
              </a:rPr>
              <a:t>Institute of Child Nutrition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B4060"/>
                </a:solidFill>
                <a:effectLst/>
                <a:uLnTx/>
                <a:uFillTx/>
                <a:latin typeface="Century Gothic"/>
                <a:ea typeface="+mn-ea"/>
                <a:cs typeface="+mn-cs"/>
              </a:rPr>
              <a:t>Telephone: (800) 321-3054</a:t>
            </a:r>
          </a:p>
          <a:p>
            <a:pPr algn="ctr">
              <a:defRPr/>
            </a:pPr>
            <a:r>
              <a:rPr kumimoji="0" lang="en-US" sz="2800" b="0" i="0" u="none" strike="noStrike" kern="0" cap="none" spc="0" normalizeH="0" baseline="0" noProof="0" dirty="0">
                <a:ln>
                  <a:noFill/>
                </a:ln>
                <a:solidFill>
                  <a:srgbClr val="0B4060"/>
                </a:solidFill>
                <a:effectLst/>
                <a:uLnTx/>
                <a:uFillTx/>
                <a:latin typeface="Century Gothic"/>
                <a:ea typeface="+mn-ea"/>
                <a:cs typeface="+mn-cs"/>
              </a:rPr>
              <a:t>E-Mail: helpdesk@theicn.org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B4060"/>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B4060"/>
                </a:solidFill>
                <a:effectLst/>
                <a:uLnTx/>
                <a:uFillTx/>
                <a:latin typeface="Century Gothic"/>
                <a:ea typeface="+mn-ea"/>
                <a:cs typeface="+mn-cs"/>
              </a:rPr>
              <a:t>Website: https://theicn.org/icn-resources-a-z/infant-meal-pattern-requirements-trainings/</a:t>
            </a:r>
          </a:p>
        </p:txBody>
      </p:sp>
    </p:spTree>
    <p:extLst>
      <p:ext uri="{BB962C8B-B14F-4D97-AF65-F5344CB8AC3E}">
        <p14:creationId xmlns:p14="http://schemas.microsoft.com/office/powerpoint/2010/main" val="20365426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85408" y="2628164"/>
            <a:ext cx="9143999" cy="1007184"/>
          </a:xfrm>
        </p:spPr>
        <p:txBody>
          <a:bodyPr>
            <a:noAutofit/>
          </a:bodyPr>
          <a:lstStyle/>
          <a:p>
            <a:pPr algn="ctr">
              <a:tabLst>
                <a:tab pos="4717256" algn="l"/>
              </a:tabLst>
            </a:pPr>
            <a:br>
              <a:rPr lang="en-US" sz="2400" dirty="0">
                <a:cs typeface="Arial" pitchFamily="34" charset="0"/>
              </a:rPr>
            </a:br>
            <a:r>
              <a:rPr lang="en-US" sz="2400" dirty="0">
                <a:cs typeface="Arial" pitchFamily="34" charset="0"/>
              </a:rPr>
              <a:t>www.theicn.org      800-321-3054 </a:t>
            </a:r>
            <a:br>
              <a:rPr lang="en-US" sz="2400" dirty="0">
                <a:cs typeface="Arial" pitchFamily="34" charset="0"/>
              </a:rPr>
            </a:br>
            <a:r>
              <a:rPr lang="en-US" sz="2400" dirty="0">
                <a:cs typeface="Arial" pitchFamily="34" charset="0"/>
              </a:rPr>
              <a:t>Email: helpdesk@theicn.org </a:t>
            </a:r>
            <a:br>
              <a:rPr lang="en-US" sz="2700" dirty="0">
                <a:latin typeface="Arial" pitchFamily="34" charset="0"/>
                <a:cs typeface="Arial" pitchFamily="34" charset="0"/>
              </a:rPr>
            </a:br>
            <a:endParaRPr lang="en-US" sz="2700" dirty="0">
              <a:latin typeface="Arial" pitchFamily="34" charset="0"/>
              <a:cs typeface="Arial"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48556" y="915208"/>
            <a:ext cx="5394843" cy="971241"/>
          </a:xfrm>
          <a:prstGeom prst="rect">
            <a:avLst/>
          </a:prstGeom>
        </p:spPr>
      </p:pic>
      <p:grpSp>
        <p:nvGrpSpPr>
          <p:cNvPr id="6" name="Group 5"/>
          <p:cNvGrpSpPr/>
          <p:nvPr/>
        </p:nvGrpSpPr>
        <p:grpSpPr>
          <a:xfrm>
            <a:off x="240400" y="4514026"/>
            <a:ext cx="3363934" cy="1339452"/>
            <a:chOff x="15277" y="4474259"/>
            <a:chExt cx="3363934" cy="1339452"/>
          </a:xfrm>
        </p:grpSpPr>
        <p:sp>
          <p:nvSpPr>
            <p:cNvPr id="7" name="Rectangle 6"/>
            <p:cNvSpPr/>
            <p:nvPr/>
          </p:nvSpPr>
          <p:spPr>
            <a:xfrm>
              <a:off x="15277" y="5436685"/>
              <a:ext cx="3363934" cy="377026"/>
            </a:xfrm>
            <a:prstGeom prst="rect">
              <a:avLst/>
            </a:prstGeom>
          </p:spPr>
          <p:txBody>
            <a:bodyPr wrap="none" lIns="68580" tIns="34290" rIns="68580" bIns="3429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Aptos" panose="02110004020202020204"/>
                  <a:ea typeface="+mn-ea"/>
                  <a:cs typeface="+mn-cs"/>
                  <a:hlinkClick r:id="rId4"/>
                </a:rPr>
                <a:t>facebook.com/</a:t>
              </a:r>
              <a:r>
                <a:rPr kumimoji="0" lang="en-US" sz="2000" b="0" i="0" u="none" strike="noStrike" kern="1200" cap="none" spc="0" normalizeH="0" baseline="0" noProof="0" dirty="0" err="1">
                  <a:ln>
                    <a:noFill/>
                  </a:ln>
                  <a:solidFill>
                    <a:srgbClr val="0070C0"/>
                  </a:solidFill>
                  <a:effectLst/>
                  <a:uLnTx/>
                  <a:uFillTx/>
                  <a:latin typeface="Aptos" panose="02110004020202020204"/>
                  <a:ea typeface="+mn-ea"/>
                  <a:cs typeface="+mn-cs"/>
                  <a:hlinkClick r:id="rId4"/>
                </a:rPr>
                <a:t>ichildnutrition</a:t>
              </a:r>
              <a:endParaRPr kumimoji="0" lang="en-US" sz="20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pic>
          <p:nvPicPr>
            <p:cNvPr id="8" name="Picture 7">
              <a:hlinkClick r:id="rId4"/>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360285" y="4474259"/>
              <a:ext cx="939536" cy="939977"/>
            </a:xfrm>
            <a:prstGeom prst="rect">
              <a:avLst/>
            </a:prstGeom>
          </p:spPr>
        </p:pic>
      </p:grpSp>
      <p:sp>
        <p:nvSpPr>
          <p:cNvPr id="10" name="Rectangle 9"/>
          <p:cNvSpPr/>
          <p:nvPr/>
        </p:nvSpPr>
        <p:spPr>
          <a:xfrm>
            <a:off x="3807226" y="5467826"/>
            <a:ext cx="1917833" cy="377026"/>
          </a:xfrm>
          <a:prstGeom prst="rect">
            <a:avLst/>
          </a:prstGeom>
        </p:spPr>
        <p:txBody>
          <a:bodyPr wrap="none" lIns="68580" tIns="34290" rIns="68580" bIns="3429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hlinkClick r:id="rId6"/>
              </a:rPr>
              <a:t>@</a:t>
            </a:r>
            <a:r>
              <a:rPr kumimoji="0" lang="en-US" sz="2000" b="0" i="0" u="none" strike="noStrike" kern="1200" cap="none" spc="0" normalizeH="0" baseline="0" noProof="0" dirty="0" err="1">
                <a:ln>
                  <a:noFill/>
                </a:ln>
                <a:solidFill>
                  <a:prstClr val="black"/>
                </a:solidFill>
                <a:effectLst/>
                <a:uLnTx/>
                <a:uFillTx/>
                <a:latin typeface="Aptos" panose="02110004020202020204"/>
                <a:ea typeface="+mn-ea"/>
                <a:cs typeface="+mn-cs"/>
                <a:hlinkClick r:id="rId6"/>
              </a:rPr>
              <a:t>ichildnutrition</a:t>
            </a: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Calibri"/>
            </a:endParaRPr>
          </a:p>
        </p:txBody>
      </p:sp>
      <p:sp>
        <p:nvSpPr>
          <p:cNvPr id="14" name="Rectangle 13"/>
          <p:cNvSpPr/>
          <p:nvPr/>
        </p:nvSpPr>
        <p:spPr>
          <a:xfrm>
            <a:off x="5765796" y="5467826"/>
            <a:ext cx="2578335" cy="377026"/>
          </a:xfrm>
          <a:prstGeom prst="rect">
            <a:avLst/>
          </a:prstGeom>
        </p:spPr>
        <p:txBody>
          <a:bodyPr wrap="none" lIns="68580" tIns="34290" rIns="68580" bIns="3429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hlinkClick r:id="rId7"/>
              </a:rPr>
              <a:t>instagram.com/</a:t>
            </a:r>
            <a:r>
              <a:rPr kumimoji="0" lang="en-US" sz="2000" b="0" i="0" u="none" strike="noStrike" kern="1200" cap="none" spc="0" normalizeH="0" baseline="0" noProof="0" dirty="0" err="1">
                <a:ln>
                  <a:noFill/>
                </a:ln>
                <a:solidFill>
                  <a:prstClr val="black"/>
                </a:solidFill>
                <a:effectLst/>
                <a:uLnTx/>
                <a:uFillTx/>
                <a:latin typeface="Aptos" panose="02110004020202020204"/>
                <a:ea typeface="+mn-ea"/>
                <a:cs typeface="+mn-cs"/>
                <a:hlinkClick r:id="rId7"/>
              </a:rPr>
              <a:t>theicn</a:t>
            </a: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Calibri"/>
            </a:endParaRPr>
          </a:p>
        </p:txBody>
      </p:sp>
      <p:sp>
        <p:nvSpPr>
          <p:cNvPr id="16" name="TextBox 15"/>
          <p:cNvSpPr txBox="1"/>
          <p:nvPr/>
        </p:nvSpPr>
        <p:spPr>
          <a:xfrm>
            <a:off x="1670905" y="3760917"/>
            <a:ext cx="9143999" cy="5078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Aptos Display" panose="02110004020202020204"/>
                <a:ea typeface="+mn-ea"/>
                <a:cs typeface="Arial" panose="020B0604020202020204" pitchFamily="34" charset="0"/>
              </a:rPr>
              <a:t>Follow ICN on Social Media!</a:t>
            </a:r>
          </a:p>
        </p:txBody>
      </p:sp>
      <p:sp>
        <p:nvSpPr>
          <p:cNvPr id="15" name="Oval 14">
            <a:extLst>
              <a:ext uri="{FF2B5EF4-FFF2-40B4-BE49-F238E27FC236}">
                <a16:creationId xmlns:a16="http://schemas.microsoft.com/office/drawing/2014/main" id="{E1743F39-F465-E6B8-16F4-DAC5D9553FFE}"/>
              </a:ext>
            </a:extLst>
          </p:cNvPr>
          <p:cNvSpPr/>
          <p:nvPr/>
        </p:nvSpPr>
        <p:spPr>
          <a:xfrm>
            <a:off x="6157407" y="2918434"/>
            <a:ext cx="116123" cy="10680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7" name="Group 16"/>
          <p:cNvGrpSpPr/>
          <p:nvPr/>
        </p:nvGrpSpPr>
        <p:grpSpPr>
          <a:xfrm>
            <a:off x="8409852" y="4514026"/>
            <a:ext cx="3566732" cy="1339647"/>
            <a:chOff x="7538198" y="4830713"/>
            <a:chExt cx="3274582" cy="1339647"/>
          </a:xfrm>
        </p:grpSpPr>
        <p:pic>
          <p:nvPicPr>
            <p:cNvPr id="18" name="Picture 17">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10782" y="4830713"/>
              <a:ext cx="1145482" cy="974110"/>
            </a:xfrm>
            <a:prstGeom prst="rect">
              <a:avLst/>
            </a:prstGeom>
          </p:spPr>
        </p:pic>
        <p:sp>
          <p:nvSpPr>
            <p:cNvPr id="19" name="Rectangle 18"/>
            <p:cNvSpPr/>
            <p:nvPr/>
          </p:nvSpPr>
          <p:spPr>
            <a:xfrm>
              <a:off x="7538198" y="5770250"/>
              <a:ext cx="32745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hlinkClick r:id="rId8"/>
                </a:rPr>
                <a:t>linkedin.com/company/</a:t>
              </a:r>
              <a:r>
                <a:rPr kumimoji="0" lang="en-US" sz="2000" b="0" i="0" u="none" strike="noStrike" kern="1200" cap="none" spc="0" normalizeH="0" baseline="0" noProof="0" dirty="0" err="1">
                  <a:ln>
                    <a:noFill/>
                  </a:ln>
                  <a:solidFill>
                    <a:prstClr val="black"/>
                  </a:solidFill>
                  <a:effectLst/>
                  <a:uLnTx/>
                  <a:uFillTx/>
                  <a:latin typeface="Aptos" panose="02110004020202020204"/>
                  <a:ea typeface="+mn-ea"/>
                  <a:cs typeface="+mn-cs"/>
                  <a:hlinkClick r:id="rId8"/>
                </a:rPr>
                <a:t>theicn</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pic>
        <p:nvPicPr>
          <p:cNvPr id="1026" name="Picture 2">
            <a:extLst>
              <a:ext uri="{FF2B5EF4-FFF2-40B4-BE49-F238E27FC236}">
                <a16:creationId xmlns:a16="http://schemas.microsoft.com/office/drawing/2014/main" id="{16916C71-B0CB-2C2D-55D1-63895D0AA1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45145" y="4438105"/>
            <a:ext cx="939536" cy="10154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Image result for instagram">
            <a:extLst>
              <a:ext uri="{FF2B5EF4-FFF2-40B4-BE49-F238E27FC236}">
                <a16:creationId xmlns:a16="http://schemas.microsoft.com/office/drawing/2014/main" id="{2F95217D-5F8B-8F64-4FF5-5982D853AAF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558550" y="4514026"/>
            <a:ext cx="939537" cy="93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2973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Custom 6">
      <a:dk1>
        <a:sysClr val="windowText" lastClr="000000"/>
      </a:dk1>
      <a:lt1>
        <a:sysClr val="window" lastClr="FFFFFF"/>
      </a:lt1>
      <a:dk2>
        <a:srgbClr val="0E5580"/>
      </a:dk2>
      <a:lt2>
        <a:srgbClr val="BCE1F7"/>
      </a:lt2>
      <a:accent1>
        <a:srgbClr val="FFC000"/>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12849</TotalTime>
  <Words>12864</Words>
  <Application>Microsoft Office PowerPoint</Application>
  <PresentationFormat>Widescreen</PresentationFormat>
  <Paragraphs>1178</Paragraphs>
  <Slides>77</Slides>
  <Notes>77</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77</vt:i4>
      </vt:variant>
    </vt:vector>
  </HeadingPairs>
  <TitlesOfParts>
    <vt:vector size="91" baseType="lpstr">
      <vt:lpstr>GulimChe</vt:lpstr>
      <vt:lpstr>Aptos</vt:lpstr>
      <vt:lpstr>Aptos Display</vt:lpstr>
      <vt:lpstr>Arial</vt:lpstr>
      <vt:lpstr>Calibri</vt:lpstr>
      <vt:lpstr>Calibri Light</vt:lpstr>
      <vt:lpstr>Century Gothic</vt:lpstr>
      <vt:lpstr>Courier New</vt:lpstr>
      <vt:lpstr>Segoe UI</vt:lpstr>
      <vt:lpstr>Verdana</vt:lpstr>
      <vt:lpstr>Wingdings</vt:lpstr>
      <vt:lpstr>Wingdings 3</vt:lpstr>
      <vt:lpstr>Ion</vt:lpstr>
      <vt:lpstr>Office Theme</vt:lpstr>
      <vt:lpstr>INFANT MEAL PATTERN  REQUIREMENTS </vt:lpstr>
      <vt:lpstr>Child Nutrition Programs: Meal Patterns Consistent with the 2020–2025 Dietary Guidelines for Americans</vt:lpstr>
      <vt:lpstr>Child Nutrition Programs: Meal Patterns Consistent with the 2020–2025 Dietary Guidelines for Americans (cont.)</vt:lpstr>
      <vt:lpstr>“Welcome  to the      INFANT MEAL PATTERN        REQUIREMENTS Training!”</vt:lpstr>
      <vt:lpstr>Activity: Define Training Success</vt:lpstr>
      <vt:lpstr>Logistics </vt:lpstr>
      <vt:lpstr>CACFP in the Last 50 Years </vt:lpstr>
      <vt:lpstr>Purpose of the Update </vt:lpstr>
      <vt:lpstr>Infant Meal Pattern Requirements Overview</vt:lpstr>
      <vt:lpstr>Overview </vt:lpstr>
      <vt:lpstr>Objectives</vt:lpstr>
      <vt:lpstr>Pre-Assessment </vt:lpstr>
      <vt:lpstr>Infant Meal Pattern </vt:lpstr>
      <vt:lpstr>Changes in Age Groups </vt:lpstr>
      <vt:lpstr>PowerPoint Presentation</vt:lpstr>
      <vt:lpstr>Birth through the End of Five Months </vt:lpstr>
      <vt:lpstr>Promotes Developmental Readiness </vt:lpstr>
      <vt:lpstr>PowerPoint Presentation</vt:lpstr>
      <vt:lpstr>PowerPoint Presentation</vt:lpstr>
      <vt:lpstr>Allows More Nutritious Foods </vt:lpstr>
      <vt:lpstr>Review of Changes </vt:lpstr>
      <vt:lpstr>Breast Milk &amp; Infant Formula </vt:lpstr>
      <vt:lpstr>Serving Expressed Breast Milk </vt:lpstr>
      <vt:lpstr>Breastfeeding  On-Site </vt:lpstr>
      <vt:lpstr>Documenting On-site Breastfeeding </vt:lpstr>
      <vt:lpstr>Iron-Fortified Infant Formula </vt:lpstr>
      <vt:lpstr>Supplying Formula </vt:lpstr>
      <vt:lpstr>Serving Formula </vt:lpstr>
      <vt:lpstr>Disabilities and Modifications </vt:lpstr>
      <vt:lpstr>Medical Statements </vt:lpstr>
      <vt:lpstr>Medical Statements: What to Look for? </vt:lpstr>
      <vt:lpstr>Activity: Pair &amp; Share </vt:lpstr>
      <vt:lpstr>Break </vt:lpstr>
      <vt:lpstr>Importance of Developmental Readiness </vt:lpstr>
      <vt:lpstr>Parent Communication </vt:lpstr>
      <vt:lpstr>American Academy of Pediatrics </vt:lpstr>
      <vt:lpstr>Optional Written Statement </vt:lpstr>
      <vt:lpstr>Meal Components </vt:lpstr>
      <vt:lpstr>Single Meal Component </vt:lpstr>
      <vt:lpstr>Question: What are some other topics to discuss with  parents or guardians? </vt:lpstr>
      <vt:lpstr>Introducing Solid Food(s) </vt:lpstr>
      <vt:lpstr>Introducing Solid Food(s) (cont.)</vt:lpstr>
      <vt:lpstr>Activity: Apply in Three </vt:lpstr>
      <vt:lpstr>Break </vt:lpstr>
      <vt:lpstr>Serving More Nutritious Foods</vt:lpstr>
      <vt:lpstr>Vegetables &amp; Fruits</vt:lpstr>
      <vt:lpstr>Juice</vt:lpstr>
      <vt:lpstr>Meats/Meat Alternates</vt:lpstr>
      <vt:lpstr>Yogurt and Soy Yogurt</vt:lpstr>
      <vt:lpstr>Yogurt &amp; Added Sugars </vt:lpstr>
      <vt:lpstr>Nutrition Facts Label</vt:lpstr>
      <vt:lpstr>Key Terms </vt:lpstr>
      <vt:lpstr>Table Method: Yogurt </vt:lpstr>
      <vt:lpstr>Table Method Steps</vt:lpstr>
      <vt:lpstr>Table Method Steps (cont.)</vt:lpstr>
      <vt:lpstr>Is it Creditable? </vt:lpstr>
      <vt:lpstr>Serving Size in Grams </vt:lpstr>
      <vt:lpstr>PowerPoint Presentation</vt:lpstr>
      <vt:lpstr>Whole Eggs </vt:lpstr>
      <vt:lpstr>Cheese </vt:lpstr>
      <vt:lpstr>PowerPoint Presentation</vt:lpstr>
      <vt:lpstr>Non-Creditable Cheese Foods </vt:lpstr>
      <vt:lpstr>Tofu</vt:lpstr>
      <vt:lpstr>Grains</vt:lpstr>
      <vt:lpstr>Snack Meals Only </vt:lpstr>
      <vt:lpstr>Selecting Creditable Breakfast Cereals </vt:lpstr>
      <vt:lpstr>Use ANY WIC Approved  Breakfast Cereal Lists </vt:lpstr>
      <vt:lpstr>Table Method: Breakfast Cereals </vt:lpstr>
      <vt:lpstr>Activity: Breakfast Cereal–Is it Creditable</vt:lpstr>
      <vt:lpstr>Deep-Fat Frying</vt:lpstr>
      <vt:lpstr>Choose Healthier Methods </vt:lpstr>
      <vt:lpstr>Activity: Recall that Term</vt:lpstr>
      <vt:lpstr>Training Review</vt:lpstr>
      <vt:lpstr>Activity: Key Points to Remember</vt:lpstr>
      <vt:lpstr>Post-Assessment</vt:lpstr>
      <vt:lpstr>Thank You! </vt:lpstr>
      <vt:lpstr> www.theicn.org      800-321-3054  Email: helpdesk@theicn.org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 Infant Meal  Pattern Requirements</dc:title>
  <dc:creator>Lutina Cochran</dc:creator>
  <cp:lastModifiedBy>Molle Polzin</cp:lastModifiedBy>
  <cp:revision>214</cp:revision>
  <cp:lastPrinted>2017-03-22T13:54:48Z</cp:lastPrinted>
  <dcterms:created xsi:type="dcterms:W3CDTF">2017-03-16T23:49:49Z</dcterms:created>
  <dcterms:modified xsi:type="dcterms:W3CDTF">2025-02-06T20:19:04Z</dcterms:modified>
</cp:coreProperties>
</file>