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97"/>
  </p:notesMasterIdLst>
  <p:handoutMasterIdLst>
    <p:handoutMasterId r:id="rId98"/>
  </p:handoutMasterIdLst>
  <p:sldIdLst>
    <p:sldId id="463" r:id="rId6"/>
    <p:sldId id="464" r:id="rId7"/>
    <p:sldId id="465" r:id="rId8"/>
    <p:sldId id="466" r:id="rId9"/>
    <p:sldId id="467" r:id="rId10"/>
    <p:sldId id="468" r:id="rId11"/>
    <p:sldId id="469" r:id="rId12"/>
    <p:sldId id="470" r:id="rId13"/>
    <p:sldId id="471" r:id="rId14"/>
    <p:sldId id="564" r:id="rId15"/>
    <p:sldId id="472" r:id="rId16"/>
    <p:sldId id="473" r:id="rId17"/>
    <p:sldId id="474" r:id="rId18"/>
    <p:sldId id="475" r:id="rId19"/>
    <p:sldId id="476" r:id="rId20"/>
    <p:sldId id="477" r:id="rId21"/>
    <p:sldId id="478" r:id="rId22"/>
    <p:sldId id="479" r:id="rId23"/>
    <p:sldId id="480" r:id="rId24"/>
    <p:sldId id="481" r:id="rId25"/>
    <p:sldId id="482" r:id="rId26"/>
    <p:sldId id="483" r:id="rId27"/>
    <p:sldId id="484" r:id="rId28"/>
    <p:sldId id="485" r:id="rId29"/>
    <p:sldId id="486" r:id="rId30"/>
    <p:sldId id="487" r:id="rId31"/>
    <p:sldId id="489" r:id="rId32"/>
    <p:sldId id="490" r:id="rId33"/>
    <p:sldId id="491" r:id="rId34"/>
    <p:sldId id="492" r:id="rId35"/>
    <p:sldId id="493" r:id="rId36"/>
    <p:sldId id="494" r:id="rId37"/>
    <p:sldId id="495" r:id="rId38"/>
    <p:sldId id="496" r:id="rId39"/>
    <p:sldId id="497" r:id="rId40"/>
    <p:sldId id="498" r:id="rId41"/>
    <p:sldId id="499" r:id="rId42"/>
    <p:sldId id="500" r:id="rId43"/>
    <p:sldId id="501" r:id="rId44"/>
    <p:sldId id="502" r:id="rId45"/>
    <p:sldId id="503" r:id="rId46"/>
    <p:sldId id="504"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4" r:id="rId67"/>
    <p:sldId id="525" r:id="rId68"/>
    <p:sldId id="526" r:id="rId69"/>
    <p:sldId id="527" r:id="rId70"/>
    <p:sldId id="528" r:id="rId71"/>
    <p:sldId id="529" r:id="rId72"/>
    <p:sldId id="530" r:id="rId73"/>
    <p:sldId id="531" r:id="rId74"/>
    <p:sldId id="532" r:id="rId75"/>
    <p:sldId id="533" r:id="rId76"/>
    <p:sldId id="534" r:id="rId77"/>
    <p:sldId id="535" r:id="rId78"/>
    <p:sldId id="536" r:id="rId79"/>
    <p:sldId id="537" r:id="rId80"/>
    <p:sldId id="538" r:id="rId81"/>
    <p:sldId id="539" r:id="rId82"/>
    <p:sldId id="540" r:id="rId83"/>
    <p:sldId id="541" r:id="rId84"/>
    <p:sldId id="542" r:id="rId85"/>
    <p:sldId id="543" r:id="rId86"/>
    <p:sldId id="544" r:id="rId87"/>
    <p:sldId id="545" r:id="rId88"/>
    <p:sldId id="546" r:id="rId89"/>
    <p:sldId id="547" r:id="rId90"/>
    <p:sldId id="548" r:id="rId91"/>
    <p:sldId id="549" r:id="rId92"/>
    <p:sldId id="550" r:id="rId93"/>
    <p:sldId id="551" r:id="rId94"/>
    <p:sldId id="552" r:id="rId95"/>
    <p:sldId id="563" r:id="rId96"/>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643" autoAdjust="0"/>
    <p:restoredTop sz="86410"/>
  </p:normalViewPr>
  <p:slideViewPr>
    <p:cSldViewPr>
      <p:cViewPr varScale="1">
        <p:scale>
          <a:sx n="111" d="100"/>
          <a:sy n="111" d="100"/>
        </p:scale>
        <p:origin x="12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3/11/2025</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lvl1pPr>
              <a:defRPr sz="3200"/>
            </a:lvl1pPr>
            <a:lvl2pPr>
              <a:defRPr sz="2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3/11/2025</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ams.usda.gov/grades-standards/cids" TargetMode="External"/><Relationship Id="rId2" Type="http://schemas.openxmlformats.org/officeDocument/2006/relationships/hyperlink" Target="https://www.ams.usda.gov/grades-standards/imps" TargetMode="External"/><Relationship Id="rId1" Type="http://schemas.openxmlformats.org/officeDocument/2006/relationships/slideLayout" Target="../slideLayouts/slideLayout1.xml"/><Relationship Id="rId4" Type="http://schemas.openxmlformats.org/officeDocument/2006/relationships/hyperlink" Target="http://www.ams.usda.gov/grades-standard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600200" y="762000"/>
            <a:ext cx="6629400" cy="2387600"/>
          </a:xfrm>
        </p:spPr>
        <p:txBody>
          <a:bodyPr>
            <a:normAutofit/>
          </a:bodyPr>
          <a:lstStyle/>
          <a:p>
            <a:r>
              <a:rPr lang="en-US" b="1" dirty="0"/>
              <a:t>Procurement and Inventory Management</a:t>
            </a:r>
          </a:p>
        </p:txBody>
      </p:sp>
    </p:spTree>
    <p:extLst>
      <p:ext uri="{BB962C8B-B14F-4D97-AF65-F5344CB8AC3E}">
        <p14:creationId xmlns:p14="http://schemas.microsoft.com/office/powerpoint/2010/main" val="270223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Lesson Objectives</a:t>
            </a:r>
          </a:p>
        </p:txBody>
      </p:sp>
      <p:sp>
        <p:nvSpPr>
          <p:cNvPr id="6" name="Content Placeholder 5"/>
          <p:cNvSpPr>
            <a:spLocks noGrp="1"/>
          </p:cNvSpPr>
          <p:nvPr>
            <p:ph idx="1"/>
          </p:nvPr>
        </p:nvSpPr>
        <p:spPr/>
        <p:txBody>
          <a:bodyPr/>
          <a:lstStyle/>
          <a:p>
            <a:r>
              <a:rPr lang="en-US" dirty="0"/>
              <a:t>Identify the stakeholders in the school nutrition food chain.</a:t>
            </a:r>
          </a:p>
          <a:p>
            <a:r>
              <a:rPr lang="en-US" dirty="0"/>
              <a:t>Discuss procurement considerations of a well-planned menu.</a:t>
            </a:r>
          </a:p>
          <a:p>
            <a:r>
              <a:rPr lang="en-US" dirty="0"/>
              <a:t>Recognize key information when forecasting menu items’ usage.</a:t>
            </a:r>
          </a:p>
          <a:p>
            <a:r>
              <a:rPr lang="en-US" dirty="0"/>
              <a:t>Discuss product descriptions and create a mock product description.</a:t>
            </a:r>
          </a:p>
          <a:p>
            <a:pPr marL="0" indent="0">
              <a:buNone/>
            </a:pPr>
            <a:endParaRPr lang="en-US" dirty="0"/>
          </a:p>
        </p:txBody>
      </p:sp>
    </p:spTree>
    <p:extLst>
      <p:ext uri="{BB962C8B-B14F-4D97-AF65-F5344CB8AC3E}">
        <p14:creationId xmlns:p14="http://schemas.microsoft.com/office/powerpoint/2010/main" val="1496475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Lesson Objectives, </a:t>
            </a:r>
            <a:r>
              <a:rPr lang="en-US" sz="3200" dirty="0"/>
              <a:t>continued</a:t>
            </a:r>
          </a:p>
        </p:txBody>
      </p:sp>
      <p:sp>
        <p:nvSpPr>
          <p:cNvPr id="6" name="Content Placeholder 5"/>
          <p:cNvSpPr>
            <a:spLocks noGrp="1"/>
          </p:cNvSpPr>
          <p:nvPr>
            <p:ph idx="1"/>
          </p:nvPr>
        </p:nvSpPr>
        <p:spPr/>
        <p:txBody>
          <a:bodyPr/>
          <a:lstStyle/>
          <a:p>
            <a:r>
              <a:rPr lang="en-US" dirty="0"/>
              <a:t>Identify various types of acceptable purchasing methods, including Federal procurement regulations, policies, and procedures governing all SNP purchases.</a:t>
            </a:r>
          </a:p>
          <a:p>
            <a:r>
              <a:rPr lang="en-US" dirty="0"/>
              <a:t>Identify ethical behaviors.</a:t>
            </a:r>
          </a:p>
          <a:p>
            <a:r>
              <a:rPr lang="en-US" dirty="0"/>
              <a:t>Recognize general inventory management practices.</a:t>
            </a:r>
          </a:p>
        </p:txBody>
      </p:sp>
    </p:spTree>
    <p:extLst>
      <p:ext uri="{BB962C8B-B14F-4D97-AF65-F5344CB8AC3E}">
        <p14:creationId xmlns:p14="http://schemas.microsoft.com/office/powerpoint/2010/main" val="377563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Is Procurement?</a:t>
            </a:r>
          </a:p>
        </p:txBody>
      </p:sp>
      <p:sp>
        <p:nvSpPr>
          <p:cNvPr id="6" name="Content Placeholder 5"/>
          <p:cNvSpPr>
            <a:spLocks noGrp="1"/>
          </p:cNvSpPr>
          <p:nvPr>
            <p:ph idx="1"/>
          </p:nvPr>
        </p:nvSpPr>
        <p:spPr/>
        <p:txBody>
          <a:bodyPr/>
          <a:lstStyle/>
          <a:p>
            <a:r>
              <a:rPr lang="en-US" dirty="0"/>
              <a:t>Multi-step process for obtaining goods, products and services</a:t>
            </a:r>
          </a:p>
          <a:p>
            <a:r>
              <a:rPr lang="en-US" dirty="0"/>
              <a:t>Proper planning is critical</a:t>
            </a:r>
          </a:p>
          <a:p>
            <a:r>
              <a:rPr lang="en-US" dirty="0"/>
              <a:t>Can be time consuming</a:t>
            </a:r>
          </a:p>
          <a:p>
            <a:r>
              <a:rPr lang="en-US" dirty="0"/>
              <a:t>Ensure competitive procurement</a:t>
            </a:r>
          </a:p>
          <a:p>
            <a:r>
              <a:rPr lang="en-US" dirty="0"/>
              <a:t>Systematic approach</a:t>
            </a:r>
          </a:p>
        </p:txBody>
      </p:sp>
    </p:spTree>
    <p:extLst>
      <p:ext uri="{BB962C8B-B14F-4D97-AF65-F5344CB8AC3E}">
        <p14:creationId xmlns:p14="http://schemas.microsoft.com/office/powerpoint/2010/main" val="1576924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SNPs</a:t>
            </a:r>
          </a:p>
        </p:txBody>
      </p:sp>
      <p:sp>
        <p:nvSpPr>
          <p:cNvPr id="6" name="Content Placeholder 5"/>
          <p:cNvSpPr>
            <a:spLocks noGrp="1"/>
          </p:cNvSpPr>
          <p:nvPr>
            <p:ph idx="1"/>
          </p:nvPr>
        </p:nvSpPr>
        <p:spPr>
          <a:xfrm>
            <a:off x="304800" y="2895601"/>
            <a:ext cx="8458200" cy="3281362"/>
          </a:xfrm>
        </p:spPr>
        <p:txBody>
          <a:bodyPr>
            <a:normAutofit/>
          </a:bodyPr>
          <a:lstStyle/>
          <a:p>
            <a:pPr marL="0" indent="0">
              <a:buNone/>
            </a:pPr>
            <a:r>
              <a:rPr lang="en-US" sz="3600" dirty="0"/>
              <a:t>SNPs are federally assisted programs that must be operated in compliance with Federal, State, and local guidelines. </a:t>
            </a:r>
          </a:p>
        </p:txBody>
      </p:sp>
    </p:spTree>
    <p:extLst>
      <p:ext uri="{BB962C8B-B14F-4D97-AF65-F5344CB8AC3E}">
        <p14:creationId xmlns:p14="http://schemas.microsoft.com/office/powerpoint/2010/main" val="186904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Key Terms</a:t>
            </a:r>
          </a:p>
        </p:txBody>
      </p:sp>
      <p:sp>
        <p:nvSpPr>
          <p:cNvPr id="6" name="Content Placeholder 5"/>
          <p:cNvSpPr>
            <a:spLocks noGrp="1"/>
          </p:cNvSpPr>
          <p:nvPr>
            <p:ph idx="1"/>
          </p:nvPr>
        </p:nvSpPr>
        <p:spPr>
          <a:xfrm>
            <a:off x="304800" y="3505199"/>
            <a:ext cx="8458200" cy="2671763"/>
          </a:xfrm>
        </p:spPr>
        <p:txBody>
          <a:bodyPr>
            <a:normAutofit/>
          </a:bodyPr>
          <a:lstStyle/>
          <a:p>
            <a:pPr marL="0" indent="0" algn="ctr">
              <a:buNone/>
            </a:pPr>
            <a:r>
              <a:rPr lang="en-US" sz="3600" dirty="0"/>
              <a:t>Refer to Key Terms</a:t>
            </a:r>
            <a:endParaRPr lang="en-US" sz="3600" strike="sngStrike" dirty="0"/>
          </a:p>
        </p:txBody>
      </p:sp>
    </p:spTree>
    <p:extLst>
      <p:ext uri="{BB962C8B-B14F-4D97-AF65-F5344CB8AC3E}">
        <p14:creationId xmlns:p14="http://schemas.microsoft.com/office/powerpoint/2010/main" val="227074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Principles of Good Procurement</a:t>
            </a:r>
          </a:p>
        </p:txBody>
      </p:sp>
      <p:sp>
        <p:nvSpPr>
          <p:cNvPr id="6" name="Content Placeholder 5"/>
          <p:cNvSpPr>
            <a:spLocks noGrp="1"/>
          </p:cNvSpPr>
          <p:nvPr>
            <p:ph idx="1"/>
          </p:nvPr>
        </p:nvSpPr>
        <p:spPr/>
        <p:txBody>
          <a:bodyPr/>
          <a:lstStyle/>
          <a:p>
            <a:r>
              <a:rPr lang="en-US" dirty="0"/>
              <a:t>Full and open competition</a:t>
            </a:r>
          </a:p>
          <a:p>
            <a:r>
              <a:rPr lang="en-US" dirty="0"/>
              <a:t>Fairness and integrity</a:t>
            </a:r>
          </a:p>
          <a:p>
            <a:r>
              <a:rPr lang="en-US" dirty="0"/>
              <a:t>Qualified suppliers</a:t>
            </a:r>
          </a:p>
        </p:txBody>
      </p:sp>
    </p:spTree>
    <p:extLst>
      <p:ext uri="{BB962C8B-B14F-4D97-AF65-F5344CB8AC3E}">
        <p14:creationId xmlns:p14="http://schemas.microsoft.com/office/powerpoint/2010/main" val="2128768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Fairness and Integrity</a:t>
            </a:r>
          </a:p>
        </p:txBody>
      </p:sp>
      <p:sp>
        <p:nvSpPr>
          <p:cNvPr id="6" name="Content Placeholder 5"/>
          <p:cNvSpPr>
            <a:spLocks noGrp="1"/>
          </p:cNvSpPr>
          <p:nvPr>
            <p:ph idx="1"/>
          </p:nvPr>
        </p:nvSpPr>
        <p:spPr>
          <a:xfrm>
            <a:off x="304800" y="2895601"/>
            <a:ext cx="8458200" cy="3281362"/>
          </a:xfrm>
        </p:spPr>
        <p:txBody>
          <a:bodyPr>
            <a:normAutofit/>
          </a:bodyPr>
          <a:lstStyle/>
          <a:p>
            <a:pPr marL="0" indent="0">
              <a:buNone/>
            </a:pPr>
            <a:r>
              <a:rPr lang="en-US" sz="3600" dirty="0"/>
              <a:t>Fairness and integrity in all aspects of the procurement process are critical to achieving full and open competition.</a:t>
            </a:r>
          </a:p>
          <a:p>
            <a:pPr marL="0" indent="0">
              <a:buNone/>
            </a:pPr>
            <a:endParaRPr lang="en-US" sz="3600" dirty="0"/>
          </a:p>
        </p:txBody>
      </p:sp>
    </p:spTree>
    <p:extLst>
      <p:ext uri="{BB962C8B-B14F-4D97-AF65-F5344CB8AC3E}">
        <p14:creationId xmlns:p14="http://schemas.microsoft.com/office/powerpoint/2010/main" val="2549869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Buy American Requirements</a:t>
            </a:r>
          </a:p>
        </p:txBody>
      </p:sp>
      <p:sp>
        <p:nvSpPr>
          <p:cNvPr id="6" name="Content Placeholder 5"/>
          <p:cNvSpPr>
            <a:spLocks noGrp="1"/>
          </p:cNvSpPr>
          <p:nvPr>
            <p:ph idx="1"/>
          </p:nvPr>
        </p:nvSpPr>
        <p:spPr/>
        <p:txBody>
          <a:bodyPr>
            <a:normAutofit lnSpcReduction="10000"/>
          </a:bodyPr>
          <a:lstStyle/>
          <a:p>
            <a:pPr marL="0" indent="0">
              <a:buNone/>
            </a:pPr>
            <a:r>
              <a:rPr lang="en-US" dirty="0"/>
              <a:t>To the maximum extent, purchase domestic commodities and products that are:</a:t>
            </a:r>
          </a:p>
          <a:p>
            <a:pPr marL="457200"/>
            <a:r>
              <a:rPr lang="en-US" dirty="0"/>
              <a:t>Produced in the US</a:t>
            </a:r>
          </a:p>
          <a:p>
            <a:pPr marL="457200"/>
            <a:r>
              <a:rPr lang="en-US" dirty="0">
                <a:latin typeface="Helvetica" panose="020B0604020202020204" pitchFamily="34" charset="0"/>
                <a:cs typeface="Helvetica" panose="020B0604020202020204" pitchFamily="34" charset="0"/>
              </a:rPr>
              <a:t>Processed using agricultural commodities substantially produced in the US (Substantially means 51% or more)</a:t>
            </a:r>
          </a:p>
          <a:p>
            <a:pPr marL="0" indent="0">
              <a:buNone/>
            </a:pPr>
            <a:endParaRPr lang="en-US" sz="1000" dirty="0">
              <a:latin typeface="Helvetica" panose="020B0604020202020204" pitchFamily="34" charset="0"/>
              <a:cs typeface="Helvetica" panose="020B0604020202020204" pitchFamily="34" charset="0"/>
            </a:endParaRPr>
          </a:p>
          <a:p>
            <a:pPr marL="0" indent="0">
              <a:buNone/>
            </a:pPr>
            <a:r>
              <a:rPr lang="en-US" dirty="0">
                <a:latin typeface="Helvetica" panose="020B0604020202020204" pitchFamily="34" charset="0"/>
                <a:cs typeface="Helvetica" panose="020B0604020202020204" pitchFamily="34" charset="0"/>
              </a:rPr>
              <a:t>Very limited exceptions must be documented by the SFA</a:t>
            </a:r>
          </a:p>
          <a:p>
            <a:endParaRPr lang="en-US" dirty="0">
              <a:latin typeface="Helvetica" panose="020B0604020202020204" pitchFamily="34" charset="0"/>
              <a:cs typeface="Helvetica" panose="020B0604020202020204" pitchFamily="34" charset="0"/>
            </a:endParaRPr>
          </a:p>
        </p:txBody>
      </p:sp>
      <p:sp>
        <p:nvSpPr>
          <p:cNvPr id="4" name="TextBox 3"/>
          <p:cNvSpPr txBox="1"/>
          <p:nvPr/>
        </p:nvSpPr>
        <p:spPr>
          <a:xfrm>
            <a:off x="6019800" y="5417679"/>
            <a:ext cx="2859593" cy="1015663"/>
          </a:xfrm>
          <a:prstGeom prst="rect">
            <a:avLst/>
          </a:prstGeom>
          <a:noFill/>
        </p:spPr>
        <p:txBody>
          <a:bodyPr wrap="square" rtlCol="0">
            <a:spAutoFit/>
          </a:bodyPr>
          <a:lstStyle/>
          <a:p>
            <a:r>
              <a:rPr lang="en-US" sz="6000" dirty="0"/>
              <a:t>51%</a:t>
            </a:r>
          </a:p>
        </p:txBody>
      </p:sp>
    </p:spTree>
    <p:extLst>
      <p:ext uri="{BB962C8B-B14F-4D97-AF65-F5344CB8AC3E}">
        <p14:creationId xmlns:p14="http://schemas.microsoft.com/office/powerpoint/2010/main" val="657044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1BF8E-0327-74A9-6004-81024745D8B9}"/>
              </a:ext>
            </a:extLst>
          </p:cNvPr>
          <p:cNvSpPr>
            <a:spLocks noGrp="1"/>
          </p:cNvSpPr>
          <p:nvPr>
            <p:ph type="title"/>
          </p:nvPr>
        </p:nvSpPr>
        <p:spPr/>
        <p:txBody>
          <a:bodyPr>
            <a:normAutofit fontScale="90000"/>
          </a:bodyPr>
          <a:lstStyle/>
          <a:p>
            <a:r>
              <a:rPr lang="en-US" dirty="0"/>
              <a:t>Buy American: Threshold for Non-Domestic Food Purchases</a:t>
            </a:r>
          </a:p>
        </p:txBody>
      </p:sp>
      <p:sp>
        <p:nvSpPr>
          <p:cNvPr id="3" name="Content Placeholder 2">
            <a:extLst>
              <a:ext uri="{FF2B5EF4-FFF2-40B4-BE49-F238E27FC236}">
                <a16:creationId xmlns:a16="http://schemas.microsoft.com/office/drawing/2014/main" id="{4EB42EFF-256C-DAD7-87D0-F5B4536F1851}"/>
              </a:ext>
            </a:extLst>
          </p:cNvPr>
          <p:cNvSpPr>
            <a:spLocks noGrp="1"/>
          </p:cNvSpPr>
          <p:nvPr>
            <p:ph sz="half" idx="1"/>
          </p:nvPr>
        </p:nvSpPr>
        <p:spPr>
          <a:xfrm>
            <a:off x="628650" y="1825625"/>
            <a:ext cx="7886700" cy="4351338"/>
          </a:xfrm>
        </p:spPr>
        <p:txBody>
          <a:bodyPr/>
          <a:lstStyle/>
          <a:p>
            <a:pPr marL="0" indent="0">
              <a:buNone/>
            </a:pPr>
            <a:r>
              <a:rPr lang="en-US" dirty="0"/>
              <a:t>USDA established a new threshold for school food authorities that use exceptions. The limit on the percent of </a:t>
            </a:r>
            <a:r>
              <a:rPr lang="en-US" b="1" dirty="0"/>
              <a:t>total </a:t>
            </a:r>
            <a:r>
              <a:rPr lang="en-US" dirty="0"/>
              <a:t>commercial food costs from non-domestic foods will be phased in over 7 school years.</a:t>
            </a:r>
          </a:p>
          <a:p>
            <a:endParaRPr lang="en-US" dirty="0"/>
          </a:p>
          <a:p>
            <a:endParaRPr lang="en-US" dirty="0"/>
          </a:p>
        </p:txBody>
      </p:sp>
    </p:spTree>
    <p:extLst>
      <p:ext uri="{BB962C8B-B14F-4D97-AF65-F5344CB8AC3E}">
        <p14:creationId xmlns:p14="http://schemas.microsoft.com/office/powerpoint/2010/main" val="378330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Why Is Competition Important?</a:t>
            </a:r>
          </a:p>
        </p:txBody>
      </p:sp>
      <p:sp>
        <p:nvSpPr>
          <p:cNvPr id="6" name="Content Placeholder 5"/>
          <p:cNvSpPr>
            <a:spLocks noGrp="1"/>
          </p:cNvSpPr>
          <p:nvPr>
            <p:ph idx="1"/>
          </p:nvPr>
        </p:nvSpPr>
        <p:spPr/>
        <p:txBody>
          <a:bodyPr/>
          <a:lstStyle/>
          <a:p>
            <a:r>
              <a:rPr lang="en-US" dirty="0"/>
              <a:t>Required by regulations when purchase uses money from the non profit school food service account </a:t>
            </a:r>
          </a:p>
          <a:p>
            <a:r>
              <a:rPr lang="en-US" dirty="0"/>
              <a:t>Allows companies to differentiate themselves in price, service and innovation</a:t>
            </a:r>
          </a:p>
          <a:p>
            <a:r>
              <a:rPr lang="en-US" dirty="0"/>
              <a:t>Best product or service for the best price</a:t>
            </a:r>
          </a:p>
          <a:p>
            <a:endParaRPr lang="en-US" dirty="0"/>
          </a:p>
        </p:txBody>
      </p:sp>
    </p:spTree>
    <p:extLst>
      <p:ext uri="{BB962C8B-B14F-4D97-AF65-F5344CB8AC3E}">
        <p14:creationId xmlns:p14="http://schemas.microsoft.com/office/powerpoint/2010/main" val="24323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Procurement Plan</a:t>
            </a:r>
          </a:p>
        </p:txBody>
      </p:sp>
      <p:sp>
        <p:nvSpPr>
          <p:cNvPr id="6" name="Content Placeholder 5"/>
          <p:cNvSpPr>
            <a:spLocks noGrp="1"/>
          </p:cNvSpPr>
          <p:nvPr>
            <p:ph idx="1"/>
          </p:nvPr>
        </p:nvSpPr>
        <p:spPr/>
        <p:txBody>
          <a:bodyPr>
            <a:normAutofit fontScale="92500" lnSpcReduction="20000"/>
          </a:bodyPr>
          <a:lstStyle/>
          <a:p>
            <a:pPr marL="0" indent="0">
              <a:buNone/>
            </a:pPr>
            <a:r>
              <a:rPr lang="en-US" dirty="0"/>
              <a:t>Have a plan for procurement process</a:t>
            </a:r>
          </a:p>
          <a:p>
            <a:pPr marL="457200"/>
            <a:r>
              <a:rPr lang="en-US" dirty="0"/>
              <a:t>Tells you what to do and when</a:t>
            </a:r>
          </a:p>
          <a:p>
            <a:pPr marL="457200"/>
            <a:r>
              <a:rPr lang="en-US" dirty="0"/>
              <a:t>Provides documentation of how your processes follow Federal and State guidelines</a:t>
            </a:r>
          </a:p>
          <a:p>
            <a:pPr marL="457200"/>
            <a:r>
              <a:rPr lang="en-US" dirty="0"/>
              <a:t>Gives policies on ethics and how to respond to complaints (Code of Conduct)</a:t>
            </a:r>
          </a:p>
          <a:p>
            <a:pPr marL="457200"/>
            <a:r>
              <a:rPr lang="en-US" dirty="0"/>
              <a:t>Answers procedural questions</a:t>
            </a:r>
          </a:p>
          <a:p>
            <a:pPr marL="0" indent="0">
              <a:buNone/>
            </a:pPr>
            <a:endParaRPr lang="en-US" sz="1100" dirty="0"/>
          </a:p>
          <a:p>
            <a:pPr marL="0" indent="0">
              <a:buNone/>
            </a:pPr>
            <a:r>
              <a:rPr lang="en-US" dirty="0"/>
              <a:t>Make sure that everyone on the procurement team understands the plan</a:t>
            </a:r>
          </a:p>
          <a:p>
            <a:endParaRPr lang="en-US" dirty="0"/>
          </a:p>
        </p:txBody>
      </p:sp>
    </p:spTree>
    <p:extLst>
      <p:ext uri="{BB962C8B-B14F-4D97-AF65-F5344CB8AC3E}">
        <p14:creationId xmlns:p14="http://schemas.microsoft.com/office/powerpoint/2010/main" val="1845607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772400" cy="1325563"/>
          </a:xfrm>
        </p:spPr>
        <p:txBody>
          <a:bodyPr/>
          <a:lstStyle/>
          <a:p>
            <a:r>
              <a:rPr lang="en-US" dirty="0"/>
              <a:t>Who Are the Stakeholders?</a:t>
            </a:r>
          </a:p>
        </p:txBody>
      </p:sp>
      <p:sp>
        <p:nvSpPr>
          <p:cNvPr id="6" name="Content Placeholder 5"/>
          <p:cNvSpPr>
            <a:spLocks noGrp="1"/>
          </p:cNvSpPr>
          <p:nvPr>
            <p:ph idx="1"/>
          </p:nvPr>
        </p:nvSpPr>
        <p:spPr/>
        <p:txBody>
          <a:bodyPr>
            <a:normAutofit/>
          </a:bodyPr>
          <a:lstStyle/>
          <a:p>
            <a:r>
              <a:rPr lang="en-US" dirty="0"/>
              <a:t>School Nutrition Procurement Team</a:t>
            </a:r>
          </a:p>
          <a:p>
            <a:r>
              <a:rPr lang="en-US" dirty="0"/>
              <a:t>Distributors</a:t>
            </a:r>
          </a:p>
          <a:p>
            <a:r>
              <a:rPr lang="en-US" dirty="0"/>
              <a:t>Manufacturers</a:t>
            </a:r>
          </a:p>
          <a:p>
            <a:r>
              <a:rPr lang="en-US" dirty="0"/>
              <a:t>Brokers</a:t>
            </a:r>
          </a:p>
          <a:p>
            <a:r>
              <a:rPr lang="en-US" dirty="0"/>
              <a:t>Local farmers</a:t>
            </a:r>
          </a:p>
          <a:p>
            <a:r>
              <a:rPr lang="en-US" dirty="0"/>
              <a:t>State agency</a:t>
            </a:r>
          </a:p>
          <a:p>
            <a:r>
              <a:rPr lang="en-US" dirty="0"/>
              <a:t>USDA (USDA Foods)</a:t>
            </a:r>
          </a:p>
          <a:p>
            <a:endParaRPr lang="en-US" dirty="0"/>
          </a:p>
        </p:txBody>
      </p:sp>
    </p:spTree>
    <p:extLst>
      <p:ext uri="{BB962C8B-B14F-4D97-AF65-F5344CB8AC3E}">
        <p14:creationId xmlns:p14="http://schemas.microsoft.com/office/powerpoint/2010/main" val="30765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Stakeholders</a:t>
            </a:r>
          </a:p>
        </p:txBody>
      </p:sp>
      <p:sp>
        <p:nvSpPr>
          <p:cNvPr id="6" name="Content Placeholder 5"/>
          <p:cNvSpPr>
            <a:spLocks noGrp="1"/>
          </p:cNvSpPr>
          <p:nvPr>
            <p:ph idx="1"/>
          </p:nvPr>
        </p:nvSpPr>
        <p:spPr>
          <a:xfrm>
            <a:off x="304800" y="3276599"/>
            <a:ext cx="8458200" cy="2900363"/>
          </a:xfrm>
        </p:spPr>
        <p:txBody>
          <a:bodyPr/>
          <a:lstStyle/>
          <a:p>
            <a:pPr marL="0" indent="0">
              <a:buNone/>
            </a:pPr>
            <a:r>
              <a:rPr lang="en-US" sz="3600" dirty="0"/>
              <a:t>What are the roles of stakeholders in the School Nutrition Program?</a:t>
            </a:r>
          </a:p>
          <a:p>
            <a:endParaRPr lang="en-US" dirty="0"/>
          </a:p>
        </p:txBody>
      </p:sp>
    </p:spTree>
    <p:extLst>
      <p:ext uri="{BB962C8B-B14F-4D97-AF65-F5344CB8AC3E}">
        <p14:creationId xmlns:p14="http://schemas.microsoft.com/office/powerpoint/2010/main" val="3640551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lstStyle/>
          <a:p>
            <a:r>
              <a:rPr lang="en-US" dirty="0"/>
              <a:t>Stakeholders’ Expectations </a:t>
            </a:r>
          </a:p>
        </p:txBody>
      </p:sp>
      <p:sp>
        <p:nvSpPr>
          <p:cNvPr id="6" name="Content Placeholder 5"/>
          <p:cNvSpPr>
            <a:spLocks noGrp="1"/>
          </p:cNvSpPr>
          <p:nvPr>
            <p:ph idx="1"/>
          </p:nvPr>
        </p:nvSpPr>
        <p:spPr/>
        <p:txBody>
          <a:bodyPr/>
          <a:lstStyle/>
          <a:p>
            <a:r>
              <a:rPr lang="en-US" dirty="0"/>
              <a:t>A specific role </a:t>
            </a:r>
          </a:p>
          <a:p>
            <a:r>
              <a:rPr lang="en-US" dirty="0"/>
              <a:t>Expect each party to have some basic knowledge </a:t>
            </a:r>
          </a:p>
          <a:p>
            <a:r>
              <a:rPr lang="en-US" dirty="0"/>
              <a:t>Open communication </a:t>
            </a:r>
          </a:p>
        </p:txBody>
      </p:sp>
    </p:spTree>
    <p:extLst>
      <p:ext uri="{BB962C8B-B14F-4D97-AF65-F5344CB8AC3E}">
        <p14:creationId xmlns:p14="http://schemas.microsoft.com/office/powerpoint/2010/main" val="326375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lstStyle/>
          <a:p>
            <a:r>
              <a:rPr lang="en-US" dirty="0"/>
              <a:t>Stakeholders’ Responsibilities</a:t>
            </a:r>
          </a:p>
        </p:txBody>
      </p:sp>
      <p:sp>
        <p:nvSpPr>
          <p:cNvPr id="6" name="Content Placeholder 5"/>
          <p:cNvSpPr>
            <a:spLocks noGrp="1"/>
          </p:cNvSpPr>
          <p:nvPr>
            <p:ph idx="1"/>
          </p:nvPr>
        </p:nvSpPr>
        <p:spPr/>
        <p:txBody>
          <a:bodyPr/>
          <a:lstStyle/>
          <a:p>
            <a:r>
              <a:rPr lang="en-US" dirty="0"/>
              <a:t>School Nutrition Procurement Team</a:t>
            </a:r>
          </a:p>
          <a:p>
            <a:r>
              <a:rPr lang="en-US" dirty="0"/>
              <a:t>Distributors</a:t>
            </a:r>
          </a:p>
          <a:p>
            <a:r>
              <a:rPr lang="en-US" dirty="0"/>
              <a:t>Brokers</a:t>
            </a:r>
          </a:p>
          <a:p>
            <a:r>
              <a:rPr lang="en-US" dirty="0"/>
              <a:t>State agency</a:t>
            </a:r>
          </a:p>
          <a:p>
            <a:r>
              <a:rPr lang="en-US" dirty="0"/>
              <a:t>Manufacturers</a:t>
            </a:r>
          </a:p>
          <a:p>
            <a:r>
              <a:rPr lang="en-US" dirty="0"/>
              <a:t>U.S. Department of Agriculture (USDA)</a:t>
            </a:r>
          </a:p>
        </p:txBody>
      </p:sp>
    </p:spTree>
    <p:extLst>
      <p:ext uri="{BB962C8B-B14F-4D97-AF65-F5344CB8AC3E}">
        <p14:creationId xmlns:p14="http://schemas.microsoft.com/office/powerpoint/2010/main" val="174354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Menus</a:t>
            </a:r>
          </a:p>
        </p:txBody>
      </p:sp>
      <p:sp>
        <p:nvSpPr>
          <p:cNvPr id="6" name="Content Placeholder 5"/>
          <p:cNvSpPr>
            <a:spLocks noGrp="1"/>
          </p:cNvSpPr>
          <p:nvPr>
            <p:ph idx="1"/>
          </p:nvPr>
        </p:nvSpPr>
        <p:spPr/>
        <p:txBody>
          <a:bodyPr/>
          <a:lstStyle/>
          <a:p>
            <a:r>
              <a:rPr lang="en-US" dirty="0"/>
              <a:t>Driving force behind the procurement process </a:t>
            </a:r>
          </a:p>
          <a:p>
            <a:r>
              <a:rPr lang="en-US" dirty="0"/>
              <a:t>Must meet Federal guidelines</a:t>
            </a:r>
          </a:p>
          <a:p>
            <a:r>
              <a:rPr lang="en-US" dirty="0"/>
              <a:t>Consider: lead time for deliveries, storage capacity, equipment, food costs, cultural food preferences, labor costs, skill levels, environmental friendliness, and the availability of USDA Foods </a:t>
            </a:r>
          </a:p>
        </p:txBody>
      </p:sp>
    </p:spTree>
    <p:extLst>
      <p:ext uri="{BB962C8B-B14F-4D97-AF65-F5344CB8AC3E}">
        <p14:creationId xmlns:p14="http://schemas.microsoft.com/office/powerpoint/2010/main" val="1914069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Cycle Menus</a:t>
            </a:r>
          </a:p>
        </p:txBody>
      </p:sp>
      <p:sp>
        <p:nvSpPr>
          <p:cNvPr id="6" name="Content Placeholder 5"/>
          <p:cNvSpPr>
            <a:spLocks noGrp="1"/>
          </p:cNvSpPr>
          <p:nvPr>
            <p:ph idx="1"/>
          </p:nvPr>
        </p:nvSpPr>
        <p:spPr/>
        <p:txBody>
          <a:bodyPr/>
          <a:lstStyle/>
          <a:p>
            <a:r>
              <a:rPr lang="en-US" dirty="0"/>
              <a:t>Provides for an efficient procurement process</a:t>
            </a:r>
          </a:p>
          <a:p>
            <a:r>
              <a:rPr lang="en-US" dirty="0"/>
              <a:t>Assists in ordering USDA Foods</a:t>
            </a:r>
          </a:p>
          <a:p>
            <a:r>
              <a:rPr lang="en-US" dirty="0"/>
              <a:t>Implements cost-effective inventory management</a:t>
            </a:r>
          </a:p>
          <a:p>
            <a:r>
              <a:rPr lang="en-US" dirty="0"/>
              <a:t>Provides predictability in knowing what to order and when to order it.</a:t>
            </a:r>
          </a:p>
          <a:p>
            <a:pPr marL="0" indent="0">
              <a:buNone/>
            </a:pPr>
            <a:endParaRPr lang="en-US" dirty="0"/>
          </a:p>
        </p:txBody>
      </p:sp>
    </p:spTree>
    <p:extLst>
      <p:ext uri="{BB962C8B-B14F-4D97-AF65-F5344CB8AC3E}">
        <p14:creationId xmlns:p14="http://schemas.microsoft.com/office/powerpoint/2010/main" val="154229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Product Codes and Stock Keeping Units (SKUs)</a:t>
            </a:r>
          </a:p>
        </p:txBody>
      </p:sp>
      <p:sp>
        <p:nvSpPr>
          <p:cNvPr id="6" name="Content Placeholder 5"/>
          <p:cNvSpPr>
            <a:spLocks noGrp="1"/>
          </p:cNvSpPr>
          <p:nvPr>
            <p:ph idx="1"/>
          </p:nvPr>
        </p:nvSpPr>
        <p:spPr/>
        <p:txBody>
          <a:bodyPr/>
          <a:lstStyle/>
          <a:p>
            <a:r>
              <a:rPr lang="en-US" dirty="0"/>
              <a:t>Are unique identifiers for each unit or product</a:t>
            </a:r>
          </a:p>
          <a:p>
            <a:r>
              <a:rPr lang="en-US" dirty="0"/>
              <a:t>Strive for multiple uses for same product </a:t>
            </a:r>
          </a:p>
          <a:p>
            <a:r>
              <a:rPr lang="en-US" dirty="0"/>
              <a:t>Reduce number of SKUs–less than 50 servings or 25 servings in a small school</a:t>
            </a:r>
          </a:p>
          <a:p>
            <a:r>
              <a:rPr lang="en-US" dirty="0"/>
              <a:t>Allow only pre-approved substitutions </a:t>
            </a:r>
          </a:p>
          <a:p>
            <a:pPr marL="0" indent="0">
              <a:buNone/>
            </a:pPr>
            <a:endParaRPr lang="en-US" dirty="0"/>
          </a:p>
        </p:txBody>
      </p:sp>
    </p:spTree>
    <p:extLst>
      <p:ext uri="{BB962C8B-B14F-4D97-AF65-F5344CB8AC3E}">
        <p14:creationId xmlns:p14="http://schemas.microsoft.com/office/powerpoint/2010/main" val="1369139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Standardized Recipes</a:t>
            </a:r>
          </a:p>
        </p:txBody>
      </p:sp>
      <p:sp>
        <p:nvSpPr>
          <p:cNvPr id="6" name="Content Placeholder 5"/>
          <p:cNvSpPr>
            <a:spLocks noGrp="1"/>
          </p:cNvSpPr>
          <p:nvPr>
            <p:ph idx="1"/>
          </p:nvPr>
        </p:nvSpPr>
        <p:spPr/>
        <p:txBody>
          <a:bodyPr/>
          <a:lstStyle/>
          <a:p>
            <a:r>
              <a:rPr lang="en-US" dirty="0"/>
              <a:t>Used to prepare the menu items </a:t>
            </a:r>
          </a:p>
          <a:p>
            <a:r>
              <a:rPr lang="en-US" dirty="0"/>
              <a:t>Identify the specific quantity of ingredients</a:t>
            </a:r>
          </a:p>
          <a:p>
            <a:r>
              <a:rPr lang="en-US" dirty="0"/>
              <a:t>Number of servings</a:t>
            </a:r>
          </a:p>
          <a:p>
            <a:r>
              <a:rPr lang="en-US" dirty="0"/>
              <a:t>Portion sizes</a:t>
            </a:r>
          </a:p>
          <a:p>
            <a:endParaRPr lang="en-US" dirty="0"/>
          </a:p>
        </p:txBody>
      </p:sp>
    </p:spTree>
    <p:extLst>
      <p:ext uri="{BB962C8B-B14F-4D97-AF65-F5344CB8AC3E}">
        <p14:creationId xmlns:p14="http://schemas.microsoft.com/office/powerpoint/2010/main" val="3971510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Forecasting</a:t>
            </a:r>
          </a:p>
        </p:txBody>
      </p:sp>
      <p:sp>
        <p:nvSpPr>
          <p:cNvPr id="6" name="Content Placeholder 5"/>
          <p:cNvSpPr>
            <a:spLocks noGrp="1"/>
          </p:cNvSpPr>
          <p:nvPr>
            <p:ph idx="1"/>
          </p:nvPr>
        </p:nvSpPr>
        <p:spPr/>
        <p:txBody>
          <a:bodyPr/>
          <a:lstStyle/>
          <a:p>
            <a:r>
              <a:rPr lang="en-US" dirty="0"/>
              <a:t>Analyzing current and historical data</a:t>
            </a:r>
          </a:p>
          <a:p>
            <a:r>
              <a:rPr lang="en-US" dirty="0"/>
              <a:t>Predicting and estimating for coming year</a:t>
            </a:r>
          </a:p>
          <a:p>
            <a:r>
              <a:rPr lang="en-US" dirty="0"/>
              <a:t>Assessing needs</a:t>
            </a:r>
          </a:p>
          <a:p>
            <a:r>
              <a:rPr lang="en-US" dirty="0"/>
              <a:t>Allows procurement plans to evolve each year</a:t>
            </a:r>
          </a:p>
          <a:p>
            <a:endParaRPr lang="en-US" dirty="0"/>
          </a:p>
        </p:txBody>
      </p:sp>
    </p:spTree>
    <p:extLst>
      <p:ext uri="{BB962C8B-B14F-4D97-AF65-F5344CB8AC3E}">
        <p14:creationId xmlns:p14="http://schemas.microsoft.com/office/powerpoint/2010/main" val="181919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lstStyle/>
          <a:p>
            <a:r>
              <a:rPr lang="en-US" dirty="0"/>
              <a:t>Forecasting ─ Critical to Program</a:t>
            </a:r>
          </a:p>
        </p:txBody>
      </p:sp>
      <p:sp>
        <p:nvSpPr>
          <p:cNvPr id="6" name="Content Placeholder 5"/>
          <p:cNvSpPr>
            <a:spLocks noGrp="1"/>
          </p:cNvSpPr>
          <p:nvPr>
            <p:ph idx="1"/>
          </p:nvPr>
        </p:nvSpPr>
        <p:spPr/>
        <p:txBody>
          <a:bodyPr/>
          <a:lstStyle/>
          <a:p>
            <a:r>
              <a:rPr lang="en-US" dirty="0"/>
              <a:t>Ensures only responsive suppliers can meet needs</a:t>
            </a:r>
          </a:p>
          <a:p>
            <a:r>
              <a:rPr lang="en-US" dirty="0"/>
              <a:t>Inventory control</a:t>
            </a:r>
          </a:p>
          <a:p>
            <a:r>
              <a:rPr lang="en-US" dirty="0"/>
              <a:t>Menu items available</a:t>
            </a:r>
          </a:p>
          <a:p>
            <a:endParaRPr lang="en-US" dirty="0"/>
          </a:p>
        </p:txBody>
      </p:sp>
    </p:spTree>
    <p:extLst>
      <p:ext uri="{BB962C8B-B14F-4D97-AF65-F5344CB8AC3E}">
        <p14:creationId xmlns:p14="http://schemas.microsoft.com/office/powerpoint/2010/main" val="2215817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Forecasting Menus</a:t>
            </a:r>
          </a:p>
        </p:txBody>
      </p:sp>
      <p:sp>
        <p:nvSpPr>
          <p:cNvPr id="6" name="Content Placeholder 5"/>
          <p:cNvSpPr>
            <a:spLocks noGrp="1"/>
          </p:cNvSpPr>
          <p:nvPr>
            <p:ph idx="1"/>
          </p:nvPr>
        </p:nvSpPr>
        <p:spPr>
          <a:xfrm>
            <a:off x="304800" y="3276601"/>
            <a:ext cx="8458200" cy="2900362"/>
          </a:xfrm>
        </p:spPr>
        <p:txBody>
          <a:bodyPr>
            <a:normAutofit/>
          </a:bodyPr>
          <a:lstStyle/>
          <a:p>
            <a:pPr marL="0" indent="0">
              <a:buNone/>
            </a:pPr>
            <a:r>
              <a:rPr lang="en-US" sz="3600" dirty="0"/>
              <a:t>How far in advance do you plan your menus?</a:t>
            </a:r>
          </a:p>
          <a:p>
            <a:endParaRPr lang="en-US" sz="3600" dirty="0"/>
          </a:p>
        </p:txBody>
      </p:sp>
    </p:spTree>
    <p:extLst>
      <p:ext uri="{BB962C8B-B14F-4D97-AF65-F5344CB8AC3E}">
        <p14:creationId xmlns:p14="http://schemas.microsoft.com/office/powerpoint/2010/main" val="2658137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Forecasting USDA Foods</a:t>
            </a:r>
          </a:p>
        </p:txBody>
      </p:sp>
      <p:sp>
        <p:nvSpPr>
          <p:cNvPr id="6" name="Content Placeholder 5"/>
          <p:cNvSpPr>
            <a:spLocks noGrp="1"/>
          </p:cNvSpPr>
          <p:nvPr>
            <p:ph idx="1"/>
          </p:nvPr>
        </p:nvSpPr>
        <p:spPr/>
        <p:txBody>
          <a:bodyPr/>
          <a:lstStyle/>
          <a:p>
            <a:r>
              <a:rPr lang="en-US" dirty="0"/>
              <a:t>USDA Foods Ready-to-eat products </a:t>
            </a:r>
          </a:p>
          <a:p>
            <a:r>
              <a:rPr lang="en-US" dirty="0"/>
              <a:t>Cost savings</a:t>
            </a:r>
          </a:p>
          <a:p>
            <a:r>
              <a:rPr lang="en-US" dirty="0"/>
              <a:t>High quality</a:t>
            </a:r>
          </a:p>
          <a:p>
            <a:r>
              <a:rPr lang="en-US" dirty="0"/>
              <a:t>Check with state food distributing agency</a:t>
            </a:r>
          </a:p>
          <a:p>
            <a:endParaRPr lang="en-US" dirty="0"/>
          </a:p>
        </p:txBody>
      </p:sp>
    </p:spTree>
    <p:extLst>
      <p:ext uri="{BB962C8B-B14F-4D97-AF65-F5344CB8AC3E}">
        <p14:creationId xmlns:p14="http://schemas.microsoft.com/office/powerpoint/2010/main" val="3192570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Product Categories</a:t>
            </a:r>
          </a:p>
        </p:txBody>
      </p:sp>
      <p:sp>
        <p:nvSpPr>
          <p:cNvPr id="6" name="Content Placeholder 5"/>
          <p:cNvSpPr>
            <a:spLocks noGrp="1"/>
          </p:cNvSpPr>
          <p:nvPr>
            <p:ph idx="1"/>
          </p:nvPr>
        </p:nvSpPr>
        <p:spPr/>
        <p:txBody>
          <a:bodyPr/>
          <a:lstStyle/>
          <a:p>
            <a:r>
              <a:rPr lang="en-US" dirty="0"/>
              <a:t>Distributor’s Choice</a:t>
            </a:r>
          </a:p>
          <a:p>
            <a:r>
              <a:rPr lang="en-US" dirty="0"/>
              <a:t>Private Label</a:t>
            </a:r>
          </a:p>
          <a:p>
            <a:r>
              <a:rPr lang="en-US" dirty="0"/>
              <a:t>Manufacturer’s Brand</a:t>
            </a:r>
          </a:p>
          <a:p>
            <a:endParaRPr lang="en-US" dirty="0"/>
          </a:p>
        </p:txBody>
      </p:sp>
    </p:spTree>
    <p:extLst>
      <p:ext uri="{BB962C8B-B14F-4D97-AF65-F5344CB8AC3E}">
        <p14:creationId xmlns:p14="http://schemas.microsoft.com/office/powerpoint/2010/main" val="3929952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Distributor’s Choice Label</a:t>
            </a:r>
          </a:p>
        </p:txBody>
      </p:sp>
      <p:sp>
        <p:nvSpPr>
          <p:cNvPr id="6" name="Content Placeholder 5"/>
          <p:cNvSpPr>
            <a:spLocks noGrp="1"/>
          </p:cNvSpPr>
          <p:nvPr>
            <p:ph idx="1"/>
          </p:nvPr>
        </p:nvSpPr>
        <p:spPr/>
        <p:txBody>
          <a:bodyPr/>
          <a:lstStyle/>
          <a:p>
            <a:r>
              <a:rPr lang="en-US" dirty="0"/>
              <a:t>One or few ingredients</a:t>
            </a:r>
          </a:p>
          <a:p>
            <a:r>
              <a:rPr lang="en-US" dirty="0"/>
              <a:t>Any brand</a:t>
            </a:r>
          </a:p>
          <a:p>
            <a:r>
              <a:rPr lang="en-US" dirty="0"/>
              <a:t>Supplier substitute product – case and pack size must be same </a:t>
            </a:r>
          </a:p>
          <a:p>
            <a:endParaRPr lang="en-US" dirty="0"/>
          </a:p>
          <a:p>
            <a:endParaRPr lang="en-US" dirty="0"/>
          </a:p>
        </p:txBody>
      </p:sp>
    </p:spTree>
    <p:extLst>
      <p:ext uri="{BB962C8B-B14F-4D97-AF65-F5344CB8AC3E}">
        <p14:creationId xmlns:p14="http://schemas.microsoft.com/office/powerpoint/2010/main" val="966496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Private Label</a:t>
            </a:r>
          </a:p>
        </p:txBody>
      </p:sp>
      <p:sp>
        <p:nvSpPr>
          <p:cNvPr id="6" name="Content Placeholder 5"/>
          <p:cNvSpPr>
            <a:spLocks noGrp="1"/>
          </p:cNvSpPr>
          <p:nvPr>
            <p:ph idx="1"/>
          </p:nvPr>
        </p:nvSpPr>
        <p:spPr/>
        <p:txBody>
          <a:bodyPr/>
          <a:lstStyle/>
          <a:p>
            <a:r>
              <a:rPr lang="en-US" dirty="0"/>
              <a:t>Supplier’s brand</a:t>
            </a:r>
          </a:p>
          <a:p>
            <a:r>
              <a:rPr lang="en-US" dirty="0"/>
              <a:t>Must conform to specification</a:t>
            </a:r>
          </a:p>
          <a:p>
            <a:r>
              <a:rPr lang="en-US" dirty="0"/>
              <a:t>Best practice – taste-testing</a:t>
            </a:r>
          </a:p>
          <a:p>
            <a:endParaRPr lang="en-US" dirty="0"/>
          </a:p>
        </p:txBody>
      </p:sp>
    </p:spTree>
    <p:extLst>
      <p:ext uri="{BB962C8B-B14F-4D97-AF65-F5344CB8AC3E}">
        <p14:creationId xmlns:p14="http://schemas.microsoft.com/office/powerpoint/2010/main" val="3088361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As Purchased (AP) and Edible Portion (EP)</a:t>
            </a:r>
          </a:p>
        </p:txBody>
      </p:sp>
      <p:sp>
        <p:nvSpPr>
          <p:cNvPr id="6" name="Content Placeholder 5"/>
          <p:cNvSpPr>
            <a:spLocks noGrp="1"/>
          </p:cNvSpPr>
          <p:nvPr>
            <p:ph idx="1"/>
          </p:nvPr>
        </p:nvSpPr>
        <p:spPr/>
        <p:txBody>
          <a:bodyPr/>
          <a:lstStyle/>
          <a:p>
            <a:r>
              <a:rPr lang="en-US" dirty="0"/>
              <a:t>As Purchased (AP) refers to the weight of the product as it exists when purchased (e.g., fresh whole turkeys have skin and bones).</a:t>
            </a:r>
          </a:p>
          <a:p>
            <a:r>
              <a:rPr lang="en-US" dirty="0"/>
              <a:t>Edible Portion (EP) refers to the part of the product that can be consumed.</a:t>
            </a:r>
          </a:p>
          <a:p>
            <a:endParaRPr lang="en-US" dirty="0"/>
          </a:p>
        </p:txBody>
      </p:sp>
    </p:spTree>
    <p:extLst>
      <p:ext uri="{BB962C8B-B14F-4D97-AF65-F5344CB8AC3E}">
        <p14:creationId xmlns:p14="http://schemas.microsoft.com/office/powerpoint/2010/main" val="3030687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Manufacturer’s Brand Label</a:t>
            </a:r>
          </a:p>
        </p:txBody>
      </p:sp>
      <p:sp>
        <p:nvSpPr>
          <p:cNvPr id="6" name="Content Placeholder 5"/>
          <p:cNvSpPr>
            <a:spLocks noGrp="1"/>
          </p:cNvSpPr>
          <p:nvPr>
            <p:ph idx="1"/>
          </p:nvPr>
        </p:nvSpPr>
        <p:spPr/>
        <p:txBody>
          <a:bodyPr/>
          <a:lstStyle/>
          <a:p>
            <a:r>
              <a:rPr lang="en-US" dirty="0"/>
              <a:t>Products recognized by name</a:t>
            </a:r>
          </a:p>
          <a:p>
            <a:r>
              <a:rPr lang="en-US" dirty="0"/>
              <a:t>Usually are main entrees and contain multiple ingredients</a:t>
            </a:r>
          </a:p>
          <a:p>
            <a:r>
              <a:rPr lang="en-US" dirty="0"/>
              <a:t>Tremendous variation</a:t>
            </a:r>
          </a:p>
          <a:p>
            <a:endParaRPr lang="en-US" dirty="0"/>
          </a:p>
        </p:txBody>
      </p:sp>
    </p:spTree>
    <p:extLst>
      <p:ext uri="{BB962C8B-B14F-4D97-AF65-F5344CB8AC3E}">
        <p14:creationId xmlns:p14="http://schemas.microsoft.com/office/powerpoint/2010/main" val="4026677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Average Daily Participation (ADP)</a:t>
            </a:r>
          </a:p>
        </p:txBody>
      </p:sp>
      <p:sp>
        <p:nvSpPr>
          <p:cNvPr id="6" name="Content Placeholder 5"/>
          <p:cNvSpPr>
            <a:spLocks noGrp="1"/>
          </p:cNvSpPr>
          <p:nvPr>
            <p:ph idx="1"/>
          </p:nvPr>
        </p:nvSpPr>
        <p:spPr/>
        <p:txBody>
          <a:bodyPr/>
          <a:lstStyle/>
          <a:p>
            <a:r>
              <a:rPr lang="en-US" dirty="0"/>
              <a:t>How many students are participating in your program</a:t>
            </a:r>
          </a:p>
          <a:p>
            <a:r>
              <a:rPr lang="en-US" dirty="0"/>
              <a:t>Tool to use for forecasting</a:t>
            </a:r>
          </a:p>
          <a:p>
            <a:r>
              <a:rPr lang="en-US" dirty="0"/>
              <a:t>Must still consider the preferences of the customer and the popularity of menu items</a:t>
            </a:r>
          </a:p>
          <a:p>
            <a:endParaRPr lang="en-US" dirty="0"/>
          </a:p>
        </p:txBody>
      </p:sp>
    </p:spTree>
    <p:extLst>
      <p:ext uri="{BB962C8B-B14F-4D97-AF65-F5344CB8AC3E}">
        <p14:creationId xmlns:p14="http://schemas.microsoft.com/office/powerpoint/2010/main" val="3205142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Velocity Report</a:t>
            </a:r>
          </a:p>
        </p:txBody>
      </p:sp>
      <p:sp>
        <p:nvSpPr>
          <p:cNvPr id="6" name="Content Placeholder 5"/>
          <p:cNvSpPr>
            <a:spLocks noGrp="1"/>
          </p:cNvSpPr>
          <p:nvPr>
            <p:ph idx="1"/>
          </p:nvPr>
        </p:nvSpPr>
        <p:spPr/>
        <p:txBody>
          <a:bodyPr>
            <a:normAutofit/>
          </a:bodyPr>
          <a:lstStyle/>
          <a:p>
            <a:r>
              <a:rPr lang="en-US" dirty="0"/>
              <a:t>Quantity, the date of purchase, and other valuable information  </a:t>
            </a:r>
          </a:p>
          <a:p>
            <a:r>
              <a:rPr lang="en-US" dirty="0"/>
              <a:t>Generated by the distributor upon request </a:t>
            </a:r>
          </a:p>
          <a:p>
            <a:r>
              <a:rPr lang="en-US" dirty="0"/>
              <a:t>For products purchased during a specific time period</a:t>
            </a:r>
          </a:p>
          <a:p>
            <a:r>
              <a:rPr lang="en-US" dirty="0"/>
              <a:t>A tool for forecasting </a:t>
            </a:r>
          </a:p>
        </p:txBody>
      </p:sp>
    </p:spTree>
    <p:extLst>
      <p:ext uri="{BB962C8B-B14F-4D97-AF65-F5344CB8AC3E}">
        <p14:creationId xmlns:p14="http://schemas.microsoft.com/office/powerpoint/2010/main" val="3383633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Past, Present, and Future</a:t>
            </a:r>
          </a:p>
        </p:txBody>
      </p:sp>
      <p:pic>
        <p:nvPicPr>
          <p:cNvPr id="4" name="Picture 6" descr="C:\Users\slwall1\AppData\Local\Microsoft\Windows\Temporary Internet Files\Content.IE5\EQLGV5TH\MP900401410[1].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00197" y="2057400"/>
            <a:ext cx="3457956" cy="432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564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Forecasting—Past, Present, and Future</a:t>
            </a:r>
          </a:p>
        </p:txBody>
      </p:sp>
      <p:sp>
        <p:nvSpPr>
          <p:cNvPr id="6" name="Content Placeholder 5"/>
          <p:cNvSpPr>
            <a:spLocks noGrp="1"/>
          </p:cNvSpPr>
          <p:nvPr>
            <p:ph idx="1"/>
          </p:nvPr>
        </p:nvSpPr>
        <p:spPr>
          <a:xfrm>
            <a:off x="304800" y="2666999"/>
            <a:ext cx="8458200" cy="3509963"/>
          </a:xfrm>
        </p:spPr>
        <p:txBody>
          <a:bodyPr/>
          <a:lstStyle/>
          <a:p>
            <a:pPr marL="0" indent="0">
              <a:buNone/>
            </a:pPr>
            <a:r>
              <a:rPr lang="en-US" sz="3600" dirty="0"/>
              <a:t>Identify what questions they would need to ask to acquire the information needed to accurately forecast menu items for the upcoming school year for their particular topic. </a:t>
            </a:r>
          </a:p>
          <a:p>
            <a:endParaRPr lang="en-US" dirty="0"/>
          </a:p>
        </p:txBody>
      </p:sp>
    </p:spTree>
    <p:extLst>
      <p:ext uri="{BB962C8B-B14F-4D97-AF65-F5344CB8AC3E}">
        <p14:creationId xmlns:p14="http://schemas.microsoft.com/office/powerpoint/2010/main" val="665896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Writing Product Descriptions </a:t>
            </a:r>
          </a:p>
        </p:txBody>
      </p:sp>
      <p:sp>
        <p:nvSpPr>
          <p:cNvPr id="6" name="Content Placeholder 5"/>
          <p:cNvSpPr>
            <a:spLocks noGrp="1"/>
          </p:cNvSpPr>
          <p:nvPr>
            <p:ph idx="1"/>
          </p:nvPr>
        </p:nvSpPr>
        <p:spPr/>
        <p:txBody>
          <a:bodyPr/>
          <a:lstStyle/>
          <a:p>
            <a:r>
              <a:rPr lang="en-US" dirty="0"/>
              <a:t>Essential for communicating with the supplier</a:t>
            </a:r>
          </a:p>
          <a:p>
            <a:r>
              <a:rPr lang="en-US" dirty="0"/>
              <a:t>Most single-ingredient foods often only need a brief specification</a:t>
            </a:r>
          </a:p>
          <a:p>
            <a:r>
              <a:rPr lang="en-US" dirty="0"/>
              <a:t>Do obtain samples and taste test the product   </a:t>
            </a:r>
          </a:p>
          <a:p>
            <a:r>
              <a:rPr lang="en-US" dirty="0"/>
              <a:t>An approved equal</a:t>
            </a:r>
          </a:p>
          <a:p>
            <a:endParaRPr lang="en-US" dirty="0"/>
          </a:p>
        </p:txBody>
      </p:sp>
    </p:spTree>
    <p:extLst>
      <p:ext uri="{BB962C8B-B14F-4D97-AF65-F5344CB8AC3E}">
        <p14:creationId xmlns:p14="http://schemas.microsoft.com/office/powerpoint/2010/main" val="214702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Product Specifications Resources</a:t>
            </a:r>
          </a:p>
        </p:txBody>
      </p:sp>
      <p:sp>
        <p:nvSpPr>
          <p:cNvPr id="6" name="Content Placeholder 5"/>
          <p:cNvSpPr>
            <a:spLocks noGrp="1"/>
          </p:cNvSpPr>
          <p:nvPr>
            <p:ph idx="1"/>
          </p:nvPr>
        </p:nvSpPr>
        <p:spPr/>
        <p:txBody>
          <a:bodyPr>
            <a:normAutofit fontScale="85000" lnSpcReduction="10000"/>
          </a:bodyPr>
          <a:lstStyle/>
          <a:p>
            <a:r>
              <a:rPr lang="en-US" dirty="0"/>
              <a:t>Meats/Meat Alternates from Institutional Meat Products Specifications (IMPS)</a:t>
            </a:r>
          </a:p>
          <a:p>
            <a:pPr marL="236538" indent="0">
              <a:buNone/>
            </a:pPr>
            <a:r>
              <a:rPr lang="en-US" dirty="0">
                <a:hlinkClick r:id="rId2"/>
              </a:rPr>
              <a:t>www.ams.usda.gov/grades-standards/imps</a:t>
            </a:r>
            <a:endParaRPr lang="en-US" dirty="0"/>
          </a:p>
          <a:p>
            <a:endParaRPr lang="en-US" dirty="0"/>
          </a:p>
          <a:p>
            <a:r>
              <a:rPr lang="en-US" dirty="0"/>
              <a:t>Commercial Products Commercial Item Descriptions</a:t>
            </a:r>
          </a:p>
          <a:p>
            <a:pPr marL="236538" indent="0">
              <a:buNone/>
            </a:pPr>
            <a:r>
              <a:rPr lang="en-US" dirty="0">
                <a:hlinkClick r:id="rId3"/>
              </a:rPr>
              <a:t>www.ams.usda.gov/grades-standards</a:t>
            </a:r>
            <a:r>
              <a:rPr lang="en-US" sz="3600" dirty="0">
                <a:hlinkClick r:id="rId3"/>
              </a:rPr>
              <a:t>/cids</a:t>
            </a:r>
            <a:endParaRPr lang="en-US" sz="3600" dirty="0"/>
          </a:p>
          <a:p>
            <a:endParaRPr lang="en-US" sz="3600" dirty="0"/>
          </a:p>
          <a:p>
            <a:r>
              <a:rPr lang="en-US" dirty="0"/>
              <a:t>Grades and Standards</a:t>
            </a:r>
          </a:p>
          <a:p>
            <a:pPr marL="236538" indent="0">
              <a:buNone/>
            </a:pPr>
            <a:r>
              <a:rPr lang="en-US" dirty="0">
                <a:hlinkClick r:id="rId4"/>
              </a:rPr>
              <a:t>www.ams.usda.gov/grades-standards</a:t>
            </a:r>
            <a:endParaRPr lang="en-US" dirty="0"/>
          </a:p>
          <a:p>
            <a:endParaRPr lang="en-US" dirty="0"/>
          </a:p>
        </p:txBody>
      </p:sp>
    </p:spTree>
    <p:extLst>
      <p:ext uri="{BB962C8B-B14F-4D97-AF65-F5344CB8AC3E}">
        <p14:creationId xmlns:p14="http://schemas.microsoft.com/office/powerpoint/2010/main" val="3471498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Product Description</a:t>
            </a:r>
          </a:p>
        </p:txBody>
      </p:sp>
      <p:sp>
        <p:nvSpPr>
          <p:cNvPr id="6" name="Content Placeholder 5"/>
          <p:cNvSpPr>
            <a:spLocks noGrp="1"/>
          </p:cNvSpPr>
          <p:nvPr>
            <p:ph idx="1"/>
          </p:nvPr>
        </p:nvSpPr>
        <p:spPr/>
        <p:txBody>
          <a:bodyPr/>
          <a:lstStyle/>
          <a:p>
            <a:r>
              <a:rPr lang="en-US" dirty="0"/>
              <a:t>Clear description</a:t>
            </a:r>
          </a:p>
          <a:p>
            <a:r>
              <a:rPr lang="en-US" dirty="0"/>
              <a:t>Description of product</a:t>
            </a:r>
          </a:p>
          <a:p>
            <a:r>
              <a:rPr lang="en-US" dirty="0"/>
              <a:t>Portion size</a:t>
            </a:r>
          </a:p>
          <a:p>
            <a:r>
              <a:rPr lang="en-US" dirty="0"/>
              <a:t>Manufacturer’s name, code number, and pack size</a:t>
            </a:r>
          </a:p>
          <a:p>
            <a:endParaRPr lang="en-US" dirty="0"/>
          </a:p>
        </p:txBody>
      </p:sp>
    </p:spTree>
    <p:extLst>
      <p:ext uri="{BB962C8B-B14F-4D97-AF65-F5344CB8AC3E}">
        <p14:creationId xmlns:p14="http://schemas.microsoft.com/office/powerpoint/2010/main" val="1771460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Case, Pack, and Weight</a:t>
            </a:r>
          </a:p>
        </p:txBody>
      </p:sp>
      <p:sp>
        <p:nvSpPr>
          <p:cNvPr id="6" name="Content Placeholder 5"/>
          <p:cNvSpPr>
            <a:spLocks noGrp="1"/>
          </p:cNvSpPr>
          <p:nvPr>
            <p:ph idx="1"/>
          </p:nvPr>
        </p:nvSpPr>
        <p:spPr/>
        <p:txBody>
          <a:bodyPr/>
          <a:lstStyle/>
          <a:p>
            <a:r>
              <a:rPr lang="en-US" dirty="0"/>
              <a:t>How should the item be packaged?</a:t>
            </a:r>
          </a:p>
          <a:p>
            <a:r>
              <a:rPr lang="en-US" dirty="0"/>
              <a:t>How big are the cases? </a:t>
            </a:r>
          </a:p>
          <a:p>
            <a:r>
              <a:rPr lang="en-US" dirty="0"/>
              <a:t>How many servings in a case?</a:t>
            </a:r>
          </a:p>
          <a:p>
            <a:endParaRPr lang="en-US" dirty="0"/>
          </a:p>
        </p:txBody>
      </p:sp>
    </p:spTree>
    <p:extLst>
      <p:ext uri="{BB962C8B-B14F-4D97-AF65-F5344CB8AC3E}">
        <p14:creationId xmlns:p14="http://schemas.microsoft.com/office/powerpoint/2010/main" val="3116926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Minimum and Maximum Size and Pieces</a:t>
            </a:r>
          </a:p>
        </p:txBody>
      </p:sp>
      <p:sp>
        <p:nvSpPr>
          <p:cNvPr id="6" name="Content Placeholder 5"/>
          <p:cNvSpPr>
            <a:spLocks noGrp="1"/>
          </p:cNvSpPr>
          <p:nvPr>
            <p:ph idx="1"/>
          </p:nvPr>
        </p:nvSpPr>
        <p:spPr>
          <a:xfrm>
            <a:off x="304800" y="2285999"/>
            <a:ext cx="8458200" cy="3890963"/>
          </a:xfrm>
        </p:spPr>
        <p:txBody>
          <a:bodyPr/>
          <a:lstStyle/>
          <a:p>
            <a:r>
              <a:rPr lang="en-US" sz="3600" dirty="0"/>
              <a:t>What is the minimum size of the product? </a:t>
            </a:r>
          </a:p>
          <a:p>
            <a:endParaRPr lang="en-US" sz="3600" dirty="0"/>
          </a:p>
          <a:p>
            <a:r>
              <a:rPr lang="en-US" sz="3600" dirty="0"/>
              <a:t>What is the maximum size of the product? </a:t>
            </a:r>
          </a:p>
          <a:p>
            <a:endParaRPr lang="en-US" dirty="0"/>
          </a:p>
        </p:txBody>
      </p:sp>
    </p:spTree>
    <p:extLst>
      <p:ext uri="{BB962C8B-B14F-4D97-AF65-F5344CB8AC3E}">
        <p14:creationId xmlns:p14="http://schemas.microsoft.com/office/powerpoint/2010/main" val="1737660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Main Ingredient(s)</a:t>
            </a:r>
          </a:p>
        </p:txBody>
      </p:sp>
      <p:sp>
        <p:nvSpPr>
          <p:cNvPr id="6" name="Content Placeholder 5"/>
          <p:cNvSpPr>
            <a:spLocks noGrp="1"/>
          </p:cNvSpPr>
          <p:nvPr>
            <p:ph idx="1"/>
          </p:nvPr>
        </p:nvSpPr>
        <p:spPr>
          <a:xfrm>
            <a:off x="304800" y="3352799"/>
            <a:ext cx="8458200" cy="2824163"/>
          </a:xfrm>
        </p:spPr>
        <p:txBody>
          <a:bodyPr/>
          <a:lstStyle/>
          <a:p>
            <a:pPr marL="0" indent="0">
              <a:buNone/>
            </a:pPr>
            <a:r>
              <a:rPr lang="en-US" sz="3600" dirty="0"/>
              <a:t>What are the main ingredients?</a:t>
            </a:r>
          </a:p>
          <a:p>
            <a:endParaRPr lang="en-US" dirty="0"/>
          </a:p>
        </p:txBody>
      </p:sp>
    </p:spTree>
    <p:extLst>
      <p:ext uri="{BB962C8B-B14F-4D97-AF65-F5344CB8AC3E}">
        <p14:creationId xmlns:p14="http://schemas.microsoft.com/office/powerpoint/2010/main" val="3136704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Other Product Ingredients</a:t>
            </a:r>
          </a:p>
        </p:txBody>
      </p:sp>
      <p:sp>
        <p:nvSpPr>
          <p:cNvPr id="6" name="Content Placeholder 5"/>
          <p:cNvSpPr>
            <a:spLocks noGrp="1"/>
          </p:cNvSpPr>
          <p:nvPr>
            <p:ph idx="1"/>
          </p:nvPr>
        </p:nvSpPr>
        <p:spPr>
          <a:xfrm>
            <a:off x="304800" y="3124199"/>
            <a:ext cx="8458200" cy="3052763"/>
          </a:xfrm>
        </p:spPr>
        <p:txBody>
          <a:bodyPr/>
          <a:lstStyle/>
          <a:p>
            <a:pPr marL="0" indent="0">
              <a:buNone/>
            </a:pPr>
            <a:r>
              <a:rPr lang="en-US" sz="3600" dirty="0"/>
              <a:t>What other ingredients can be included in the product? </a:t>
            </a:r>
          </a:p>
          <a:p>
            <a:endParaRPr lang="en-US" dirty="0"/>
          </a:p>
        </p:txBody>
      </p:sp>
    </p:spTree>
    <p:extLst>
      <p:ext uri="{BB962C8B-B14F-4D97-AF65-F5344CB8AC3E}">
        <p14:creationId xmlns:p14="http://schemas.microsoft.com/office/powerpoint/2010/main" val="4051307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Prohibited Ingredients</a:t>
            </a:r>
          </a:p>
        </p:txBody>
      </p:sp>
      <p:sp>
        <p:nvSpPr>
          <p:cNvPr id="6" name="Content Placeholder 5"/>
          <p:cNvSpPr>
            <a:spLocks noGrp="1"/>
          </p:cNvSpPr>
          <p:nvPr>
            <p:ph idx="1"/>
          </p:nvPr>
        </p:nvSpPr>
        <p:spPr/>
        <p:txBody>
          <a:bodyPr/>
          <a:lstStyle/>
          <a:p>
            <a:r>
              <a:rPr lang="en-US" dirty="0"/>
              <a:t>What ingredients will be excluded from the product?</a:t>
            </a:r>
          </a:p>
          <a:p>
            <a:endParaRPr lang="en-US" dirty="0"/>
          </a:p>
          <a:p>
            <a:r>
              <a:rPr lang="en-US" dirty="0"/>
              <a:t>Examples include: </a:t>
            </a:r>
          </a:p>
          <a:p>
            <a:pPr lvl="1"/>
            <a:r>
              <a:rPr lang="en-US" dirty="0"/>
              <a:t>Product cannot contain pork</a:t>
            </a:r>
          </a:p>
          <a:p>
            <a:pPr lvl="1"/>
            <a:r>
              <a:rPr lang="en-US" dirty="0"/>
              <a:t>No MSG</a:t>
            </a:r>
          </a:p>
          <a:p>
            <a:endParaRPr lang="en-US" dirty="0"/>
          </a:p>
        </p:txBody>
      </p:sp>
    </p:spTree>
    <p:extLst>
      <p:ext uri="{BB962C8B-B14F-4D97-AF65-F5344CB8AC3E}">
        <p14:creationId xmlns:p14="http://schemas.microsoft.com/office/powerpoint/2010/main" val="3734054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Nutritional Standards</a:t>
            </a:r>
          </a:p>
        </p:txBody>
      </p:sp>
      <p:sp>
        <p:nvSpPr>
          <p:cNvPr id="6" name="Content Placeholder 5"/>
          <p:cNvSpPr>
            <a:spLocks noGrp="1"/>
          </p:cNvSpPr>
          <p:nvPr>
            <p:ph idx="1"/>
          </p:nvPr>
        </p:nvSpPr>
        <p:spPr/>
        <p:txBody>
          <a:bodyPr>
            <a:normAutofit/>
          </a:bodyPr>
          <a:lstStyle/>
          <a:p>
            <a:r>
              <a:rPr lang="en-US" sz="3600" dirty="0"/>
              <a:t>What are the nutritional standards for the product? </a:t>
            </a:r>
          </a:p>
          <a:p>
            <a:endParaRPr lang="en-US" sz="3600" dirty="0"/>
          </a:p>
          <a:p>
            <a:r>
              <a:rPr lang="en-US" sz="3600" dirty="0"/>
              <a:t>Are there minimum or maximum nutrient or ingredient requirements or limitations? </a:t>
            </a:r>
          </a:p>
        </p:txBody>
      </p:sp>
    </p:spTree>
    <p:extLst>
      <p:ext uri="{BB962C8B-B14F-4D97-AF65-F5344CB8AC3E}">
        <p14:creationId xmlns:p14="http://schemas.microsoft.com/office/powerpoint/2010/main" val="176391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Meal Pattern Requirements/CN Labels</a:t>
            </a:r>
          </a:p>
        </p:txBody>
      </p:sp>
      <p:sp>
        <p:nvSpPr>
          <p:cNvPr id="6" name="Content Placeholder 5"/>
          <p:cNvSpPr>
            <a:spLocks noGrp="1"/>
          </p:cNvSpPr>
          <p:nvPr>
            <p:ph idx="1"/>
          </p:nvPr>
        </p:nvSpPr>
        <p:spPr>
          <a:xfrm>
            <a:off x="304800" y="3352799"/>
            <a:ext cx="8458200" cy="2824163"/>
          </a:xfrm>
        </p:spPr>
        <p:txBody>
          <a:bodyPr/>
          <a:lstStyle/>
          <a:p>
            <a:r>
              <a:rPr lang="en-US" sz="3600" dirty="0"/>
              <a:t>CN Label - provides guarantee to SFA and FNS meal program operators </a:t>
            </a:r>
          </a:p>
          <a:p>
            <a:endParaRPr lang="en-US" dirty="0"/>
          </a:p>
        </p:txBody>
      </p:sp>
    </p:spTree>
    <p:extLst>
      <p:ext uri="{BB962C8B-B14F-4D97-AF65-F5344CB8AC3E}">
        <p14:creationId xmlns:p14="http://schemas.microsoft.com/office/powerpoint/2010/main" val="2754585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Unit Award Is Made</a:t>
            </a:r>
          </a:p>
        </p:txBody>
      </p:sp>
      <p:sp>
        <p:nvSpPr>
          <p:cNvPr id="6" name="Content Placeholder 5"/>
          <p:cNvSpPr>
            <a:spLocks noGrp="1"/>
          </p:cNvSpPr>
          <p:nvPr>
            <p:ph idx="1"/>
          </p:nvPr>
        </p:nvSpPr>
        <p:spPr/>
        <p:txBody>
          <a:bodyPr/>
          <a:lstStyle/>
          <a:p>
            <a:r>
              <a:rPr lang="en-US" sz="3600" dirty="0"/>
              <a:t>How will the procurement team determine which company is offering the best price for an acceptable product?</a:t>
            </a:r>
          </a:p>
          <a:p>
            <a:endParaRPr lang="en-US" sz="3600" dirty="0"/>
          </a:p>
          <a:p>
            <a:r>
              <a:rPr lang="en-US" sz="3600" dirty="0"/>
              <a:t>How will the unit price be determined for an acceptable product? </a:t>
            </a:r>
          </a:p>
          <a:p>
            <a:endParaRPr lang="en-US" dirty="0"/>
          </a:p>
        </p:txBody>
      </p:sp>
    </p:spTree>
    <p:extLst>
      <p:ext uri="{BB962C8B-B14F-4D97-AF65-F5344CB8AC3E}">
        <p14:creationId xmlns:p14="http://schemas.microsoft.com/office/powerpoint/2010/main" val="2423665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Quality Indicators</a:t>
            </a:r>
          </a:p>
        </p:txBody>
      </p:sp>
      <p:sp>
        <p:nvSpPr>
          <p:cNvPr id="6" name="Content Placeholder 5"/>
          <p:cNvSpPr>
            <a:spLocks noGrp="1"/>
          </p:cNvSpPr>
          <p:nvPr>
            <p:ph idx="1"/>
          </p:nvPr>
        </p:nvSpPr>
        <p:spPr>
          <a:xfrm>
            <a:off x="304800" y="3505199"/>
            <a:ext cx="8458200" cy="2671763"/>
          </a:xfrm>
        </p:spPr>
        <p:txBody>
          <a:bodyPr/>
          <a:lstStyle/>
          <a:p>
            <a:pPr marL="0" indent="0">
              <a:buNone/>
            </a:pPr>
            <a:r>
              <a:rPr lang="en-US" sz="3600" dirty="0"/>
              <a:t> What are some quality indicators? </a:t>
            </a:r>
          </a:p>
          <a:p>
            <a:endParaRPr lang="en-US" dirty="0"/>
          </a:p>
        </p:txBody>
      </p:sp>
    </p:spTree>
    <p:extLst>
      <p:ext uri="{BB962C8B-B14F-4D97-AF65-F5344CB8AC3E}">
        <p14:creationId xmlns:p14="http://schemas.microsoft.com/office/powerpoint/2010/main" val="2106998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Bean Burrito Product Description</a:t>
            </a:r>
          </a:p>
        </p:txBody>
      </p:sp>
      <p:sp>
        <p:nvSpPr>
          <p:cNvPr id="6" name="Content Placeholder 5"/>
          <p:cNvSpPr>
            <a:spLocks noGrp="1"/>
          </p:cNvSpPr>
          <p:nvPr>
            <p:ph idx="1"/>
          </p:nvPr>
        </p:nvSpPr>
        <p:spPr>
          <a:xfrm>
            <a:off x="304800" y="3276599"/>
            <a:ext cx="8458200" cy="2900363"/>
          </a:xfrm>
        </p:spPr>
        <p:txBody>
          <a:bodyPr>
            <a:normAutofit/>
          </a:bodyPr>
          <a:lstStyle/>
          <a:p>
            <a:pPr marL="0" indent="0">
              <a:buNone/>
            </a:pPr>
            <a:r>
              <a:rPr lang="en-US" sz="3600" dirty="0"/>
              <a:t>Key Information to include in the Mock Bean Burrito Description Activity</a:t>
            </a:r>
          </a:p>
          <a:p>
            <a:pPr marL="0" indent="0">
              <a:buNone/>
            </a:pPr>
            <a:endParaRPr lang="en-US" sz="3600" dirty="0"/>
          </a:p>
        </p:txBody>
      </p:sp>
    </p:spTree>
    <p:extLst>
      <p:ext uri="{BB962C8B-B14F-4D97-AF65-F5344CB8AC3E}">
        <p14:creationId xmlns:p14="http://schemas.microsoft.com/office/powerpoint/2010/main" val="4514003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Bid Integrity</a:t>
            </a:r>
          </a:p>
        </p:txBody>
      </p:sp>
      <p:sp>
        <p:nvSpPr>
          <p:cNvPr id="6" name="Content Placeholder 5"/>
          <p:cNvSpPr>
            <a:spLocks noGrp="1"/>
          </p:cNvSpPr>
          <p:nvPr>
            <p:ph idx="1"/>
          </p:nvPr>
        </p:nvSpPr>
        <p:spPr/>
        <p:txBody>
          <a:bodyPr/>
          <a:lstStyle/>
          <a:p>
            <a:r>
              <a:rPr lang="en-US" dirty="0"/>
              <a:t>Strengthened when time is spent developing good forecasts</a:t>
            </a:r>
          </a:p>
          <a:p>
            <a:r>
              <a:rPr lang="en-US" dirty="0"/>
              <a:t>Quantities are accurate</a:t>
            </a:r>
          </a:p>
          <a:p>
            <a:r>
              <a:rPr lang="en-US" dirty="0"/>
              <a:t>Manufacturer and distributor inventory</a:t>
            </a:r>
          </a:p>
          <a:p>
            <a:endParaRPr lang="en-US" dirty="0"/>
          </a:p>
        </p:txBody>
      </p:sp>
    </p:spTree>
    <p:extLst>
      <p:ext uri="{BB962C8B-B14F-4D97-AF65-F5344CB8AC3E}">
        <p14:creationId xmlns:p14="http://schemas.microsoft.com/office/powerpoint/2010/main" val="1505185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Full and Open Competition</a:t>
            </a:r>
          </a:p>
        </p:txBody>
      </p:sp>
      <p:sp>
        <p:nvSpPr>
          <p:cNvPr id="6" name="Content Placeholder 5"/>
          <p:cNvSpPr>
            <a:spLocks noGrp="1"/>
          </p:cNvSpPr>
          <p:nvPr>
            <p:ph idx="1"/>
          </p:nvPr>
        </p:nvSpPr>
        <p:spPr/>
        <p:txBody>
          <a:bodyPr/>
          <a:lstStyle/>
          <a:p>
            <a:r>
              <a:rPr lang="en-US" dirty="0"/>
              <a:t>Full and open competition means that all suppliers are “playing on a level playing field” and have the same opportunity to compete. </a:t>
            </a:r>
          </a:p>
          <a:p>
            <a:endParaRPr lang="en-US" dirty="0"/>
          </a:p>
          <a:p>
            <a:r>
              <a:rPr lang="en-US" dirty="0"/>
              <a:t>Procurement procedures may never unduly restrict or eliminate competition.</a:t>
            </a:r>
          </a:p>
          <a:p>
            <a:endParaRPr lang="en-US" dirty="0"/>
          </a:p>
        </p:txBody>
      </p:sp>
    </p:spTree>
    <p:extLst>
      <p:ext uri="{BB962C8B-B14F-4D97-AF65-F5344CB8AC3E}">
        <p14:creationId xmlns:p14="http://schemas.microsoft.com/office/powerpoint/2010/main" val="1060379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Competitive Procurement</a:t>
            </a:r>
          </a:p>
        </p:txBody>
      </p:sp>
      <p:sp>
        <p:nvSpPr>
          <p:cNvPr id="6" name="Content Placeholder 5"/>
          <p:cNvSpPr>
            <a:spLocks noGrp="1"/>
          </p:cNvSpPr>
          <p:nvPr>
            <p:ph idx="1"/>
          </p:nvPr>
        </p:nvSpPr>
        <p:spPr/>
        <p:txBody>
          <a:bodyPr/>
          <a:lstStyle/>
          <a:p>
            <a:r>
              <a:rPr lang="en-US" dirty="0"/>
              <a:t>All procurements, regardless of dollar value, must be competitive.</a:t>
            </a:r>
          </a:p>
          <a:p>
            <a:endParaRPr lang="en-US" dirty="0"/>
          </a:p>
          <a:p>
            <a:r>
              <a:rPr lang="en-US" dirty="0"/>
              <a:t>Methods must be appropriate to the procurement action.</a:t>
            </a:r>
          </a:p>
          <a:p>
            <a:endParaRPr lang="en-US" dirty="0"/>
          </a:p>
        </p:txBody>
      </p:sp>
    </p:spTree>
    <p:extLst>
      <p:ext uri="{BB962C8B-B14F-4D97-AF65-F5344CB8AC3E}">
        <p14:creationId xmlns:p14="http://schemas.microsoft.com/office/powerpoint/2010/main" val="2653009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Requirements That Decrease Competition</a:t>
            </a:r>
          </a:p>
        </p:txBody>
      </p:sp>
      <p:sp>
        <p:nvSpPr>
          <p:cNvPr id="6" name="Content Placeholder 5"/>
          <p:cNvSpPr>
            <a:spLocks noGrp="1"/>
          </p:cNvSpPr>
          <p:nvPr>
            <p:ph idx="1"/>
          </p:nvPr>
        </p:nvSpPr>
        <p:spPr/>
        <p:txBody>
          <a:bodyPr>
            <a:normAutofit fontScale="92500"/>
          </a:bodyPr>
          <a:lstStyle/>
          <a:p>
            <a:r>
              <a:rPr lang="en-US" dirty="0"/>
              <a:t>Placing unreasonable requirements on deliveries</a:t>
            </a:r>
          </a:p>
          <a:p>
            <a:r>
              <a:rPr lang="en-US" dirty="0"/>
              <a:t>Requiring a high number of years in experience in order to be qualified to do business  </a:t>
            </a:r>
          </a:p>
          <a:p>
            <a:r>
              <a:rPr lang="en-US" dirty="0"/>
              <a:t>Having organizational conflicts of interest </a:t>
            </a:r>
          </a:p>
          <a:p>
            <a:r>
              <a:rPr lang="en-US" dirty="0"/>
              <a:t>Having unnecessary bonding requirements </a:t>
            </a:r>
          </a:p>
          <a:p>
            <a:r>
              <a:rPr lang="en-US" dirty="0"/>
              <a:t>Specifying only a brand name product instead of allowing a preapproved equal product</a:t>
            </a:r>
          </a:p>
          <a:p>
            <a:endParaRPr lang="en-US" dirty="0"/>
          </a:p>
        </p:txBody>
      </p:sp>
    </p:spTree>
    <p:extLst>
      <p:ext uri="{BB962C8B-B14F-4D97-AF65-F5344CB8AC3E}">
        <p14:creationId xmlns:p14="http://schemas.microsoft.com/office/powerpoint/2010/main" val="26634430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Methods of Procurement</a:t>
            </a:r>
          </a:p>
        </p:txBody>
      </p:sp>
      <p:sp>
        <p:nvSpPr>
          <p:cNvPr id="6" name="Content Placeholder 5"/>
          <p:cNvSpPr>
            <a:spLocks noGrp="1"/>
          </p:cNvSpPr>
          <p:nvPr>
            <p:ph idx="1"/>
          </p:nvPr>
        </p:nvSpPr>
        <p:spPr/>
        <p:txBody>
          <a:bodyPr/>
          <a:lstStyle/>
          <a:p>
            <a:r>
              <a:rPr lang="en-US" dirty="0"/>
              <a:t>Micro Purchases  (Informal)</a:t>
            </a:r>
          </a:p>
          <a:p>
            <a:r>
              <a:rPr lang="en-US" dirty="0"/>
              <a:t>Small purchases  (Informal)</a:t>
            </a:r>
          </a:p>
          <a:p>
            <a:r>
              <a:rPr lang="en-US" dirty="0"/>
              <a:t>Invitation for Bid (IFB)  (Formal)</a:t>
            </a:r>
          </a:p>
          <a:p>
            <a:r>
              <a:rPr lang="en-US" dirty="0"/>
              <a:t>Request for Proposal (RFP)  (Formal)</a:t>
            </a:r>
          </a:p>
          <a:p>
            <a:endParaRPr lang="en-US" dirty="0"/>
          </a:p>
        </p:txBody>
      </p:sp>
    </p:spTree>
    <p:extLst>
      <p:ext uri="{BB962C8B-B14F-4D97-AF65-F5344CB8AC3E}">
        <p14:creationId xmlns:p14="http://schemas.microsoft.com/office/powerpoint/2010/main" val="36821370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Micro Purchases</a:t>
            </a:r>
          </a:p>
        </p:txBody>
      </p:sp>
      <p:sp>
        <p:nvSpPr>
          <p:cNvPr id="2" name="Content Placeholder 1"/>
          <p:cNvSpPr>
            <a:spLocks noGrp="1"/>
          </p:cNvSpPr>
          <p:nvPr>
            <p:ph idx="1"/>
          </p:nvPr>
        </p:nvSpPr>
        <p:spPr/>
        <p:txBody>
          <a:bodyPr/>
          <a:lstStyle/>
          <a:p>
            <a:pPr marL="0" indent="0">
              <a:buNone/>
            </a:pPr>
            <a:r>
              <a:rPr lang="en-US" dirty="0"/>
              <a:t>Allows SAs or SFAs  to purchase without competitive quotations if:</a:t>
            </a:r>
          </a:p>
          <a:p>
            <a:pPr marL="457200"/>
            <a:r>
              <a:rPr lang="en-US" dirty="0"/>
              <a:t>Aggregate value of purchase does not exceed $50,000 and the buyer considers the price to be reasonable</a:t>
            </a:r>
          </a:p>
          <a:p>
            <a:pPr marL="457200"/>
            <a:r>
              <a:rPr lang="en-US" dirty="0"/>
              <a:t>Micro purchases are distributed equitably among qualified suppliers</a:t>
            </a:r>
          </a:p>
          <a:p>
            <a:pPr marL="457200"/>
            <a:r>
              <a:rPr lang="en-US" dirty="0"/>
              <a:t>Purchases are documented</a:t>
            </a:r>
          </a:p>
          <a:p>
            <a:endParaRPr lang="en-US" dirty="0"/>
          </a:p>
        </p:txBody>
      </p:sp>
    </p:spTree>
    <p:extLst>
      <p:ext uri="{BB962C8B-B14F-4D97-AF65-F5344CB8AC3E}">
        <p14:creationId xmlns:p14="http://schemas.microsoft.com/office/powerpoint/2010/main" val="3307201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Small Purchases</a:t>
            </a:r>
          </a:p>
        </p:txBody>
      </p:sp>
      <p:sp>
        <p:nvSpPr>
          <p:cNvPr id="6" name="Content Placeholder 5"/>
          <p:cNvSpPr>
            <a:spLocks noGrp="1"/>
          </p:cNvSpPr>
          <p:nvPr>
            <p:ph idx="1"/>
          </p:nvPr>
        </p:nvSpPr>
        <p:spPr/>
        <p:txBody>
          <a:bodyPr/>
          <a:lstStyle/>
          <a:p>
            <a:r>
              <a:rPr lang="en-US" dirty="0"/>
              <a:t>Federal threshold is $250,000</a:t>
            </a:r>
          </a:p>
          <a:p>
            <a:r>
              <a:rPr lang="en-US" dirty="0"/>
              <a:t>States and localities may have more restricted threshold</a:t>
            </a:r>
          </a:p>
          <a:p>
            <a:r>
              <a:rPr lang="en-US" dirty="0"/>
              <a:t>Relatively simple </a:t>
            </a:r>
          </a:p>
          <a:p>
            <a:r>
              <a:rPr lang="en-US" dirty="0"/>
              <a:t>Must be competitive </a:t>
            </a:r>
          </a:p>
          <a:p>
            <a:endParaRPr lang="en-US" dirty="0"/>
          </a:p>
        </p:txBody>
      </p:sp>
    </p:spTree>
    <p:extLst>
      <p:ext uri="{BB962C8B-B14F-4D97-AF65-F5344CB8AC3E}">
        <p14:creationId xmlns:p14="http://schemas.microsoft.com/office/powerpoint/2010/main" val="4176559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Small Purchases ‒</a:t>
            </a:r>
            <a:br>
              <a:rPr lang="en-US" dirty="0"/>
            </a:br>
            <a:r>
              <a:rPr lang="en-US" dirty="0"/>
              <a:t>Good Practices</a:t>
            </a:r>
          </a:p>
        </p:txBody>
      </p:sp>
      <p:sp>
        <p:nvSpPr>
          <p:cNvPr id="6" name="Content Placeholder 5"/>
          <p:cNvSpPr>
            <a:spLocks noGrp="1"/>
          </p:cNvSpPr>
          <p:nvPr>
            <p:ph idx="1"/>
          </p:nvPr>
        </p:nvSpPr>
        <p:spPr/>
        <p:txBody>
          <a:bodyPr/>
          <a:lstStyle/>
          <a:p>
            <a:r>
              <a:rPr lang="en-US" dirty="0"/>
              <a:t>Obtain in writing three sources who are eligible, able, and willing to provide the product or service</a:t>
            </a:r>
          </a:p>
          <a:p>
            <a:endParaRPr lang="en-US" dirty="0"/>
          </a:p>
          <a:p>
            <a:r>
              <a:rPr lang="en-US" dirty="0"/>
              <a:t>Rate quotations from adequate number of qualified sources—at least two, more are better</a:t>
            </a:r>
          </a:p>
          <a:p>
            <a:endParaRPr lang="en-US" dirty="0"/>
          </a:p>
        </p:txBody>
      </p:sp>
    </p:spTree>
    <p:extLst>
      <p:ext uri="{BB962C8B-B14F-4D97-AF65-F5344CB8AC3E}">
        <p14:creationId xmlns:p14="http://schemas.microsoft.com/office/powerpoint/2010/main" val="8763814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Invitation for Bid (IFB)</a:t>
            </a:r>
          </a:p>
        </p:txBody>
      </p:sp>
      <p:sp>
        <p:nvSpPr>
          <p:cNvPr id="6" name="Content Placeholder 5"/>
          <p:cNvSpPr>
            <a:spLocks noGrp="1"/>
          </p:cNvSpPr>
          <p:nvPr>
            <p:ph idx="1"/>
          </p:nvPr>
        </p:nvSpPr>
        <p:spPr/>
        <p:txBody>
          <a:bodyPr/>
          <a:lstStyle/>
          <a:p>
            <a:r>
              <a:rPr lang="en-US" sz="3200" dirty="0"/>
              <a:t>Primary consideration is cost</a:t>
            </a:r>
          </a:p>
          <a:p>
            <a:r>
              <a:rPr lang="en-US" sz="3200" dirty="0"/>
              <a:t>Lowest price</a:t>
            </a:r>
          </a:p>
          <a:p>
            <a:r>
              <a:rPr lang="en-US" sz="3200" dirty="0"/>
              <a:t>No substantive difference among the product or service</a:t>
            </a:r>
          </a:p>
          <a:p>
            <a:endParaRPr lang="en-US" dirty="0"/>
          </a:p>
        </p:txBody>
      </p:sp>
    </p:spTree>
    <p:extLst>
      <p:ext uri="{BB962C8B-B14F-4D97-AF65-F5344CB8AC3E}">
        <p14:creationId xmlns:p14="http://schemas.microsoft.com/office/powerpoint/2010/main" val="31553059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Request for Proposal (RFP)</a:t>
            </a:r>
          </a:p>
        </p:txBody>
      </p:sp>
      <p:sp>
        <p:nvSpPr>
          <p:cNvPr id="6" name="Content Placeholder 5"/>
          <p:cNvSpPr>
            <a:spLocks noGrp="1"/>
          </p:cNvSpPr>
          <p:nvPr>
            <p:ph idx="1"/>
          </p:nvPr>
        </p:nvSpPr>
        <p:spPr/>
        <p:txBody>
          <a:bodyPr/>
          <a:lstStyle/>
          <a:p>
            <a:r>
              <a:rPr lang="en-US" dirty="0"/>
              <a:t>Type of competitive procurement</a:t>
            </a:r>
          </a:p>
          <a:p>
            <a:r>
              <a:rPr lang="en-US" dirty="0"/>
              <a:t>Evaluation factors</a:t>
            </a:r>
          </a:p>
          <a:p>
            <a:r>
              <a:rPr lang="en-US" dirty="0"/>
              <a:t>Price alone is not sole basis for award</a:t>
            </a:r>
          </a:p>
          <a:p>
            <a:r>
              <a:rPr lang="en-US" dirty="0"/>
              <a:t>Publicized</a:t>
            </a:r>
          </a:p>
        </p:txBody>
      </p:sp>
    </p:spTree>
    <p:extLst>
      <p:ext uri="{BB962C8B-B14F-4D97-AF65-F5344CB8AC3E}">
        <p14:creationId xmlns:p14="http://schemas.microsoft.com/office/powerpoint/2010/main" val="3361871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Two Elements in RFPs</a:t>
            </a:r>
          </a:p>
        </p:txBody>
      </p:sp>
      <p:sp>
        <p:nvSpPr>
          <p:cNvPr id="6" name="Content Placeholder 5"/>
          <p:cNvSpPr>
            <a:spLocks noGrp="1"/>
          </p:cNvSpPr>
          <p:nvPr>
            <p:ph idx="1"/>
          </p:nvPr>
        </p:nvSpPr>
        <p:spPr/>
        <p:txBody>
          <a:bodyPr/>
          <a:lstStyle/>
          <a:p>
            <a:r>
              <a:rPr lang="en-US" dirty="0"/>
              <a:t>Technical proposal ‒ how task will be accomplished</a:t>
            </a:r>
          </a:p>
          <a:p>
            <a:endParaRPr lang="en-US" dirty="0"/>
          </a:p>
          <a:p>
            <a:r>
              <a:rPr lang="en-US" dirty="0"/>
              <a:t>Cost proposal-cost</a:t>
            </a:r>
          </a:p>
          <a:p>
            <a:endParaRPr lang="en-US" dirty="0"/>
          </a:p>
        </p:txBody>
      </p:sp>
    </p:spTree>
    <p:extLst>
      <p:ext uri="{BB962C8B-B14F-4D97-AF65-F5344CB8AC3E}">
        <p14:creationId xmlns:p14="http://schemas.microsoft.com/office/powerpoint/2010/main" val="1374788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Competitive Procurement</a:t>
            </a:r>
          </a:p>
        </p:txBody>
      </p:sp>
      <p:sp>
        <p:nvSpPr>
          <p:cNvPr id="6" name="Content Placeholder 5"/>
          <p:cNvSpPr>
            <a:spLocks noGrp="1"/>
          </p:cNvSpPr>
          <p:nvPr>
            <p:ph idx="1"/>
          </p:nvPr>
        </p:nvSpPr>
        <p:spPr>
          <a:xfrm>
            <a:off x="304800" y="3124199"/>
            <a:ext cx="8458200" cy="3052763"/>
          </a:xfrm>
        </p:spPr>
        <p:txBody>
          <a:bodyPr>
            <a:normAutofit/>
          </a:bodyPr>
          <a:lstStyle/>
          <a:p>
            <a:pPr marL="0" indent="0">
              <a:buNone/>
            </a:pPr>
            <a:r>
              <a:rPr lang="en-US" sz="3600" dirty="0"/>
              <a:t>Determining appropriate procurement methods.</a:t>
            </a:r>
          </a:p>
          <a:p>
            <a:pPr marL="0" indent="0">
              <a:buNone/>
            </a:pPr>
            <a:endParaRPr lang="en-US" sz="3600" dirty="0"/>
          </a:p>
        </p:txBody>
      </p:sp>
    </p:spTree>
    <p:extLst>
      <p:ext uri="{BB962C8B-B14F-4D97-AF65-F5344CB8AC3E}">
        <p14:creationId xmlns:p14="http://schemas.microsoft.com/office/powerpoint/2010/main" val="3562742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lstStyle/>
          <a:p>
            <a:r>
              <a:rPr lang="en-US" dirty="0"/>
              <a:t>Noncompetitive Procurement</a:t>
            </a:r>
          </a:p>
        </p:txBody>
      </p:sp>
      <p:sp>
        <p:nvSpPr>
          <p:cNvPr id="6" name="Content Placeholder 5"/>
          <p:cNvSpPr>
            <a:spLocks noGrp="1"/>
          </p:cNvSpPr>
          <p:nvPr>
            <p:ph idx="1"/>
          </p:nvPr>
        </p:nvSpPr>
        <p:spPr/>
        <p:txBody>
          <a:bodyPr/>
          <a:lstStyle/>
          <a:p>
            <a:pPr marL="0" indent="0">
              <a:buNone/>
            </a:pPr>
            <a:r>
              <a:rPr lang="en-US" dirty="0"/>
              <a:t>Allowed only when:</a:t>
            </a:r>
          </a:p>
          <a:p>
            <a:pPr marL="457200"/>
            <a:r>
              <a:rPr lang="en-US" dirty="0"/>
              <a:t>Item is available only from a single source</a:t>
            </a:r>
          </a:p>
          <a:p>
            <a:pPr marL="457200"/>
            <a:r>
              <a:rPr lang="en-US" dirty="0"/>
              <a:t>Emergency will not permit a delay</a:t>
            </a:r>
          </a:p>
          <a:p>
            <a:pPr marL="457200"/>
            <a:r>
              <a:rPr lang="en-US" dirty="0"/>
              <a:t>Awarding agency authorizes noncompetitive proposals</a:t>
            </a:r>
          </a:p>
          <a:p>
            <a:pPr marL="457200"/>
            <a:r>
              <a:rPr lang="en-US" dirty="0"/>
              <a:t>Competition is determined inadequate after competitive has occurred</a:t>
            </a:r>
          </a:p>
          <a:p>
            <a:endParaRPr lang="en-US" dirty="0"/>
          </a:p>
        </p:txBody>
      </p:sp>
    </p:spTree>
    <p:extLst>
      <p:ext uri="{BB962C8B-B14F-4D97-AF65-F5344CB8AC3E}">
        <p14:creationId xmlns:p14="http://schemas.microsoft.com/office/powerpoint/2010/main" val="3601579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Calibri"/>
                <a:cs typeface="Calibri"/>
              </a:rPr>
              <a:t>Contracts</a:t>
            </a:r>
            <a:endParaRPr lang="en-US" dirty="0"/>
          </a:p>
        </p:txBody>
      </p:sp>
      <p:sp>
        <p:nvSpPr>
          <p:cNvPr id="6" name="Content Placeholder 5"/>
          <p:cNvSpPr>
            <a:spLocks noGrp="1"/>
          </p:cNvSpPr>
          <p:nvPr>
            <p:ph idx="1"/>
          </p:nvPr>
        </p:nvSpPr>
        <p:spPr/>
        <p:txBody>
          <a:bodyPr/>
          <a:lstStyle/>
          <a:p>
            <a:r>
              <a:rPr lang="en-US" dirty="0"/>
              <a:t>Formal, legally enforceable agreement between a buyer (client) and a seller (vendor)</a:t>
            </a:r>
          </a:p>
          <a:p>
            <a:r>
              <a:rPr lang="en-US" dirty="0"/>
              <a:t>Establishes a legally binding obligation for the seller to furnish goods and/or services and for the buyer to compensate the seller</a:t>
            </a:r>
          </a:p>
          <a:p>
            <a:r>
              <a:rPr lang="en-US" dirty="0"/>
              <a:t>Provides remedies for noncompliance with the contract</a:t>
            </a:r>
          </a:p>
          <a:p>
            <a:endParaRPr lang="en-US" dirty="0"/>
          </a:p>
        </p:txBody>
      </p:sp>
    </p:spTree>
    <p:extLst>
      <p:ext uri="{BB962C8B-B14F-4D97-AF65-F5344CB8AC3E}">
        <p14:creationId xmlns:p14="http://schemas.microsoft.com/office/powerpoint/2010/main" val="5809478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Fixed-Price Contract</a:t>
            </a:r>
          </a:p>
        </p:txBody>
      </p:sp>
      <p:sp>
        <p:nvSpPr>
          <p:cNvPr id="6" name="Content Placeholder 5"/>
          <p:cNvSpPr>
            <a:spLocks noGrp="1"/>
          </p:cNvSpPr>
          <p:nvPr>
            <p:ph idx="1"/>
          </p:nvPr>
        </p:nvSpPr>
        <p:spPr/>
        <p:txBody>
          <a:bodyPr/>
          <a:lstStyle/>
          <a:p>
            <a:r>
              <a:rPr lang="en-US" dirty="0"/>
              <a:t>IFB or RFP</a:t>
            </a:r>
          </a:p>
          <a:p>
            <a:r>
              <a:rPr lang="en-US" dirty="0"/>
              <a:t>An agreed upon amount that is fixed at the inception of the contract</a:t>
            </a:r>
          </a:p>
          <a:p>
            <a:r>
              <a:rPr lang="en-US" dirty="0"/>
              <a:t>May contain an economic price adjustment tied to an appropriate index	</a:t>
            </a:r>
          </a:p>
          <a:p>
            <a:endParaRPr lang="en-US" dirty="0"/>
          </a:p>
        </p:txBody>
      </p:sp>
    </p:spTree>
    <p:extLst>
      <p:ext uri="{BB962C8B-B14F-4D97-AF65-F5344CB8AC3E}">
        <p14:creationId xmlns:p14="http://schemas.microsoft.com/office/powerpoint/2010/main" val="42782115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Benefits of a Fixed-Price Contract</a:t>
            </a:r>
          </a:p>
        </p:txBody>
      </p:sp>
      <p:sp>
        <p:nvSpPr>
          <p:cNvPr id="6" name="Content Placeholder 5"/>
          <p:cNvSpPr>
            <a:spLocks noGrp="1"/>
          </p:cNvSpPr>
          <p:nvPr>
            <p:ph idx="1"/>
          </p:nvPr>
        </p:nvSpPr>
        <p:spPr/>
        <p:txBody>
          <a:bodyPr/>
          <a:lstStyle/>
          <a:p>
            <a:r>
              <a:rPr lang="en-US" dirty="0"/>
              <a:t>Same price throughout the duration of the contract</a:t>
            </a:r>
          </a:p>
          <a:p>
            <a:endParaRPr lang="en-US" dirty="0"/>
          </a:p>
          <a:p>
            <a:r>
              <a:rPr lang="en-US" dirty="0"/>
              <a:t>Maximum incentive for vendor to control costs</a:t>
            </a:r>
          </a:p>
          <a:p>
            <a:endParaRPr lang="en-US" dirty="0"/>
          </a:p>
        </p:txBody>
      </p:sp>
    </p:spTree>
    <p:extLst>
      <p:ext uri="{BB962C8B-B14F-4D97-AF65-F5344CB8AC3E}">
        <p14:creationId xmlns:p14="http://schemas.microsoft.com/office/powerpoint/2010/main" val="22694042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Cost-Reimbursable Contract </a:t>
            </a:r>
          </a:p>
        </p:txBody>
      </p:sp>
      <p:sp>
        <p:nvSpPr>
          <p:cNvPr id="6" name="Content Placeholder 5"/>
          <p:cNvSpPr>
            <a:spLocks noGrp="1"/>
          </p:cNvSpPr>
          <p:nvPr>
            <p:ph idx="1"/>
          </p:nvPr>
        </p:nvSpPr>
        <p:spPr/>
        <p:txBody>
          <a:bodyPr>
            <a:normAutofit fontScale="92500"/>
          </a:bodyPr>
          <a:lstStyle/>
          <a:p>
            <a:r>
              <a:rPr lang="en-US" dirty="0"/>
              <a:t>Legally enforceable contract that reimburses the contractor for costs incurred under the contract.</a:t>
            </a:r>
          </a:p>
          <a:p>
            <a:r>
              <a:rPr lang="en-US" dirty="0"/>
              <a:t>Does not provide for any other payment to the contractor for the goods purchased.</a:t>
            </a:r>
          </a:p>
          <a:p>
            <a:r>
              <a:rPr lang="en-US" dirty="0"/>
              <a:t>Costs billed must be allowable costs paid from the nonprofit school food service account. </a:t>
            </a:r>
          </a:p>
          <a:p>
            <a:r>
              <a:rPr lang="en-US" dirty="0"/>
              <a:t>Costs billed must be the net of all discounts, rebates, and other applicable credits.</a:t>
            </a:r>
          </a:p>
          <a:p>
            <a:endParaRPr lang="en-US" dirty="0"/>
          </a:p>
        </p:txBody>
      </p:sp>
    </p:spTree>
    <p:extLst>
      <p:ext uri="{BB962C8B-B14F-4D97-AF65-F5344CB8AC3E}">
        <p14:creationId xmlns:p14="http://schemas.microsoft.com/office/powerpoint/2010/main" val="680492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Procurement Trivia Question</a:t>
            </a:r>
          </a:p>
        </p:txBody>
      </p:sp>
      <p:sp>
        <p:nvSpPr>
          <p:cNvPr id="6" name="Content Placeholder 5"/>
          <p:cNvSpPr>
            <a:spLocks noGrp="1"/>
          </p:cNvSpPr>
          <p:nvPr>
            <p:ph idx="1"/>
          </p:nvPr>
        </p:nvSpPr>
        <p:spPr>
          <a:xfrm>
            <a:off x="304800" y="3200399"/>
            <a:ext cx="8458200" cy="2976563"/>
          </a:xfrm>
        </p:spPr>
        <p:txBody>
          <a:bodyPr/>
          <a:lstStyle/>
          <a:p>
            <a:pPr marL="0" indent="0">
              <a:buNone/>
            </a:pPr>
            <a:r>
              <a:rPr lang="en-US" sz="3600" dirty="0"/>
              <a:t>Why are cost plus a percentage of cost contracts not allowed?</a:t>
            </a:r>
          </a:p>
          <a:p>
            <a:endParaRPr lang="en-US" dirty="0"/>
          </a:p>
        </p:txBody>
      </p:sp>
    </p:spTree>
    <p:extLst>
      <p:ext uri="{BB962C8B-B14F-4D97-AF65-F5344CB8AC3E}">
        <p14:creationId xmlns:p14="http://schemas.microsoft.com/office/powerpoint/2010/main" val="11599176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Ethics</a:t>
            </a:r>
          </a:p>
        </p:txBody>
      </p:sp>
      <p:sp>
        <p:nvSpPr>
          <p:cNvPr id="6" name="Content Placeholder 5"/>
          <p:cNvSpPr>
            <a:spLocks noGrp="1"/>
          </p:cNvSpPr>
          <p:nvPr>
            <p:ph idx="1"/>
          </p:nvPr>
        </p:nvSpPr>
        <p:spPr/>
        <p:txBody>
          <a:bodyPr>
            <a:normAutofit lnSpcReduction="10000"/>
          </a:bodyPr>
          <a:lstStyle/>
          <a:p>
            <a:r>
              <a:rPr lang="en-US" dirty="0"/>
              <a:t>Can be defined as the moral standards individuals use to guide decisions in their personal and professional lives</a:t>
            </a:r>
          </a:p>
          <a:p>
            <a:r>
              <a:rPr lang="en-US" dirty="0"/>
              <a:t>Practices that promote free and open competition</a:t>
            </a:r>
          </a:p>
          <a:p>
            <a:r>
              <a:rPr lang="en-US" dirty="0"/>
              <a:t>Accurate documentation is important to demonstrate compliance </a:t>
            </a:r>
          </a:p>
          <a:p>
            <a:r>
              <a:rPr lang="en-US" dirty="0"/>
              <a:t>Ethical violations in the workplace are a serious matter</a:t>
            </a:r>
          </a:p>
          <a:p>
            <a:endParaRPr lang="en-US" dirty="0"/>
          </a:p>
        </p:txBody>
      </p:sp>
    </p:spTree>
    <p:extLst>
      <p:ext uri="{BB962C8B-B14F-4D97-AF65-F5344CB8AC3E}">
        <p14:creationId xmlns:p14="http://schemas.microsoft.com/office/powerpoint/2010/main" val="36954973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Supplier Relations: Is This Ethical?</a:t>
            </a:r>
          </a:p>
        </p:txBody>
      </p:sp>
      <p:sp>
        <p:nvSpPr>
          <p:cNvPr id="6" name="Content Placeholder 5"/>
          <p:cNvSpPr>
            <a:spLocks noGrp="1"/>
          </p:cNvSpPr>
          <p:nvPr>
            <p:ph idx="1"/>
          </p:nvPr>
        </p:nvSpPr>
        <p:spPr/>
        <p:txBody>
          <a:bodyPr>
            <a:normAutofit/>
          </a:bodyPr>
          <a:lstStyle/>
          <a:p>
            <a:r>
              <a:rPr lang="en-US" dirty="0"/>
              <a:t>A vendor tells you there is a special on whole grain-rich dinner rolls.  </a:t>
            </a:r>
          </a:p>
          <a:p>
            <a:r>
              <a:rPr lang="en-US" dirty="0"/>
              <a:t>He states the rolls meet the USDA whole grain-rich criteria. The rolls will only be offered at a special price on Thursday. </a:t>
            </a:r>
          </a:p>
          <a:p>
            <a:r>
              <a:rPr lang="en-US" dirty="0"/>
              <a:t>To receive the special price, you will need to attend a luncheon hosted by the vendor and purchase the rolls during this time. </a:t>
            </a:r>
          </a:p>
          <a:p>
            <a:endParaRPr lang="en-US" dirty="0"/>
          </a:p>
        </p:txBody>
      </p:sp>
    </p:spTree>
    <p:extLst>
      <p:ext uri="{BB962C8B-B14F-4D97-AF65-F5344CB8AC3E}">
        <p14:creationId xmlns:p14="http://schemas.microsoft.com/office/powerpoint/2010/main" val="24656042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Unacceptable and Illegal Practices</a:t>
            </a:r>
          </a:p>
        </p:txBody>
      </p:sp>
      <p:sp>
        <p:nvSpPr>
          <p:cNvPr id="6" name="Content Placeholder 5"/>
          <p:cNvSpPr>
            <a:spLocks noGrp="1"/>
          </p:cNvSpPr>
          <p:nvPr>
            <p:ph idx="1"/>
          </p:nvPr>
        </p:nvSpPr>
        <p:spPr/>
        <p:txBody>
          <a:bodyPr>
            <a:normAutofit fontScale="85000" lnSpcReduction="10000"/>
          </a:bodyPr>
          <a:lstStyle/>
          <a:p>
            <a:r>
              <a:rPr lang="en-US" dirty="0"/>
              <a:t>Showing preference to suppliers because of pressure from management,</a:t>
            </a:r>
          </a:p>
          <a:p>
            <a:r>
              <a:rPr lang="en-US" dirty="0"/>
              <a:t>Allowing personality to enter into purchasing decisions,</a:t>
            </a:r>
          </a:p>
          <a:p>
            <a:r>
              <a:rPr lang="en-US" dirty="0"/>
              <a:t>Giving preference to suppliers based on long-term business relationships,</a:t>
            </a:r>
          </a:p>
          <a:p>
            <a:r>
              <a:rPr lang="en-US" dirty="0"/>
              <a:t>Giving preference to suppliers based on political connections, and</a:t>
            </a:r>
          </a:p>
          <a:p>
            <a:r>
              <a:rPr lang="en-US" dirty="0"/>
              <a:t>Allowing anyone who is involved in manufacturing or selling the product to help you with writing the bid specifications or bid provisions.</a:t>
            </a:r>
          </a:p>
          <a:p>
            <a:endParaRPr lang="en-US" dirty="0"/>
          </a:p>
        </p:txBody>
      </p:sp>
    </p:spTree>
    <p:extLst>
      <p:ext uri="{BB962C8B-B14F-4D97-AF65-F5344CB8AC3E}">
        <p14:creationId xmlns:p14="http://schemas.microsoft.com/office/powerpoint/2010/main" val="41816723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Gifts and Gratuities</a:t>
            </a:r>
          </a:p>
        </p:txBody>
      </p:sp>
      <p:sp>
        <p:nvSpPr>
          <p:cNvPr id="6" name="Content Placeholder 5"/>
          <p:cNvSpPr>
            <a:spLocks noGrp="1"/>
          </p:cNvSpPr>
          <p:nvPr>
            <p:ph idx="1"/>
          </p:nvPr>
        </p:nvSpPr>
        <p:spPr/>
        <p:txBody>
          <a:bodyPr/>
          <a:lstStyle/>
          <a:p>
            <a:r>
              <a:rPr lang="en-US" dirty="0"/>
              <a:t>A gift is anything of monetary value, including food, meals, travel, or entertainment.</a:t>
            </a:r>
          </a:p>
          <a:p>
            <a:r>
              <a:rPr lang="en-US" dirty="0"/>
              <a:t>Refer to district’s policy.</a:t>
            </a:r>
          </a:p>
          <a:p>
            <a:r>
              <a:rPr lang="en-US" dirty="0"/>
              <a:t>If there is a doubt—then do not accept it. </a:t>
            </a:r>
          </a:p>
          <a:p>
            <a:endParaRPr lang="en-US" dirty="0"/>
          </a:p>
        </p:txBody>
      </p:sp>
    </p:spTree>
    <p:extLst>
      <p:ext uri="{BB962C8B-B14F-4D97-AF65-F5344CB8AC3E}">
        <p14:creationId xmlns:p14="http://schemas.microsoft.com/office/powerpoint/2010/main" val="45791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Gifts and Gratuities: Is This Ethical?</a:t>
            </a:r>
          </a:p>
        </p:txBody>
      </p:sp>
      <p:sp>
        <p:nvSpPr>
          <p:cNvPr id="6" name="Content Placeholder 5"/>
          <p:cNvSpPr>
            <a:spLocks noGrp="1"/>
          </p:cNvSpPr>
          <p:nvPr>
            <p:ph idx="1"/>
          </p:nvPr>
        </p:nvSpPr>
        <p:spPr/>
        <p:txBody>
          <a:bodyPr/>
          <a:lstStyle/>
          <a:p>
            <a:r>
              <a:rPr lang="en-US" dirty="0"/>
              <a:t>A vendor has learned of your engagement and sends you a new house-warming gift.  </a:t>
            </a:r>
          </a:p>
          <a:p>
            <a:r>
              <a:rPr lang="en-US" dirty="0"/>
              <a:t>You take it home, and it looks beautiful on your fireplace mantle.  How did he know exactly what to buy!  </a:t>
            </a:r>
          </a:p>
          <a:p>
            <a:r>
              <a:rPr lang="en-US" dirty="0"/>
              <a:t>You can’t wait to thank him the next time you place an order. </a:t>
            </a:r>
          </a:p>
          <a:p>
            <a:endParaRPr lang="en-US" dirty="0"/>
          </a:p>
        </p:txBody>
      </p:sp>
    </p:spTree>
    <p:extLst>
      <p:ext uri="{BB962C8B-B14F-4D97-AF65-F5344CB8AC3E}">
        <p14:creationId xmlns:p14="http://schemas.microsoft.com/office/powerpoint/2010/main" val="22665885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Monetary Dealings</a:t>
            </a:r>
          </a:p>
        </p:txBody>
      </p:sp>
      <p:sp>
        <p:nvSpPr>
          <p:cNvPr id="6" name="Content Placeholder 5"/>
          <p:cNvSpPr>
            <a:spLocks noGrp="1"/>
          </p:cNvSpPr>
          <p:nvPr>
            <p:ph idx="1"/>
          </p:nvPr>
        </p:nvSpPr>
        <p:spPr/>
        <p:txBody>
          <a:bodyPr/>
          <a:lstStyle/>
          <a:p>
            <a:r>
              <a:rPr lang="en-US" dirty="0"/>
              <a:t>Soliciting or accepting money, loans, credits, prejudicial discounts, or services</a:t>
            </a:r>
          </a:p>
          <a:p>
            <a:endParaRPr lang="en-US" dirty="0"/>
          </a:p>
          <a:p>
            <a:r>
              <a:rPr lang="en-US" dirty="0"/>
              <a:t>Never lend money to or borrow money from suppliers! </a:t>
            </a:r>
          </a:p>
        </p:txBody>
      </p:sp>
    </p:spTree>
    <p:extLst>
      <p:ext uri="{BB962C8B-B14F-4D97-AF65-F5344CB8AC3E}">
        <p14:creationId xmlns:p14="http://schemas.microsoft.com/office/powerpoint/2010/main" val="11008424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Monetary Dealings: Is This Ethical?</a:t>
            </a:r>
          </a:p>
        </p:txBody>
      </p:sp>
      <p:sp>
        <p:nvSpPr>
          <p:cNvPr id="6" name="Content Placeholder 5"/>
          <p:cNvSpPr>
            <a:spLocks noGrp="1"/>
          </p:cNvSpPr>
          <p:nvPr>
            <p:ph idx="1"/>
          </p:nvPr>
        </p:nvSpPr>
        <p:spPr/>
        <p:txBody>
          <a:bodyPr>
            <a:normAutofit/>
          </a:bodyPr>
          <a:lstStyle/>
          <a:p>
            <a:r>
              <a:rPr lang="en-US" dirty="0"/>
              <a:t>Your son calls and says he will need a new track uniform and money to purchase a $200 pair of tennis shoes.  </a:t>
            </a:r>
          </a:p>
          <a:p>
            <a:r>
              <a:rPr lang="en-US" dirty="0"/>
              <a:t>You tell him the shoes are not in the budget.  A vendor overhears the conversation and offers you a loan.  </a:t>
            </a:r>
          </a:p>
          <a:p>
            <a:r>
              <a:rPr lang="en-US" dirty="0"/>
              <a:t>You accept the offer and plan to pay him back in the near future. </a:t>
            </a:r>
          </a:p>
          <a:p>
            <a:endParaRPr lang="en-US" dirty="0"/>
          </a:p>
        </p:txBody>
      </p:sp>
    </p:spTree>
    <p:extLst>
      <p:ext uri="{BB962C8B-B14F-4D97-AF65-F5344CB8AC3E}">
        <p14:creationId xmlns:p14="http://schemas.microsoft.com/office/powerpoint/2010/main" val="23017793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Legitimate Discounts, Rebates, or Credits</a:t>
            </a:r>
          </a:p>
        </p:txBody>
      </p:sp>
      <p:sp>
        <p:nvSpPr>
          <p:cNvPr id="6" name="Content Placeholder 5"/>
          <p:cNvSpPr>
            <a:spLocks noGrp="1"/>
          </p:cNvSpPr>
          <p:nvPr>
            <p:ph idx="1"/>
          </p:nvPr>
        </p:nvSpPr>
        <p:spPr/>
        <p:txBody>
          <a:bodyPr/>
          <a:lstStyle/>
          <a:p>
            <a:r>
              <a:rPr lang="en-US" dirty="0"/>
              <a:t>Offset expenses and act as a purchasing incentive</a:t>
            </a:r>
          </a:p>
          <a:p>
            <a:endParaRPr lang="en-US" dirty="0"/>
          </a:p>
          <a:p>
            <a:r>
              <a:rPr lang="en-US" dirty="0"/>
              <a:t>Need to be taken directly off the invoice which can serve as your documentation </a:t>
            </a:r>
          </a:p>
        </p:txBody>
      </p:sp>
    </p:spTree>
    <p:extLst>
      <p:ext uri="{BB962C8B-B14F-4D97-AF65-F5344CB8AC3E}">
        <p14:creationId xmlns:p14="http://schemas.microsoft.com/office/powerpoint/2010/main" val="10009369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800" dirty="0"/>
              <a:t>Legitimate Discounts, Rebates, or Credits: Is This Ethical?</a:t>
            </a:r>
          </a:p>
        </p:txBody>
      </p:sp>
      <p:sp>
        <p:nvSpPr>
          <p:cNvPr id="6" name="Content Placeholder 5"/>
          <p:cNvSpPr>
            <a:spLocks noGrp="1"/>
          </p:cNvSpPr>
          <p:nvPr>
            <p:ph idx="1"/>
          </p:nvPr>
        </p:nvSpPr>
        <p:spPr>
          <a:xfrm>
            <a:off x="304800" y="2209799"/>
            <a:ext cx="8458200" cy="3967163"/>
          </a:xfrm>
        </p:spPr>
        <p:txBody>
          <a:bodyPr>
            <a:noAutofit/>
          </a:bodyPr>
          <a:lstStyle/>
          <a:p>
            <a:pPr marL="0" indent="0">
              <a:buNone/>
            </a:pPr>
            <a:r>
              <a:rPr lang="en-US" sz="3200" dirty="0"/>
              <a:t>A vendor indicates the product you purchased is eligible for a manufacturer’s rebate. When you review your invoice, you do not see the rebate. After contacting the vendor you discover he totally forgot to process the rebate, and the offer is no longer available.  He states he will give you free product valued at the dollar amount of the rebate. </a:t>
            </a:r>
          </a:p>
          <a:p>
            <a:pPr marL="0" indent="0">
              <a:buNone/>
            </a:pPr>
            <a:endParaRPr lang="en-US" sz="3200" dirty="0"/>
          </a:p>
        </p:txBody>
      </p:sp>
    </p:spTree>
    <p:extLst>
      <p:ext uri="{BB962C8B-B14F-4D97-AF65-F5344CB8AC3E}">
        <p14:creationId xmlns:p14="http://schemas.microsoft.com/office/powerpoint/2010/main" val="11148861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Conflicts of Interest</a:t>
            </a:r>
          </a:p>
        </p:txBody>
      </p:sp>
      <p:sp>
        <p:nvSpPr>
          <p:cNvPr id="6" name="Content Placeholder 5"/>
          <p:cNvSpPr>
            <a:spLocks noGrp="1"/>
          </p:cNvSpPr>
          <p:nvPr>
            <p:ph idx="1"/>
          </p:nvPr>
        </p:nvSpPr>
        <p:spPr/>
        <p:txBody>
          <a:bodyPr>
            <a:normAutofit fontScale="92500" lnSpcReduction="20000"/>
          </a:bodyPr>
          <a:lstStyle/>
          <a:p>
            <a:r>
              <a:rPr lang="en-US" dirty="0"/>
              <a:t>A conflict of interest occurs when the individual involved in the decision-making process or someone close to this individual benefits by signing the contract.  </a:t>
            </a:r>
          </a:p>
          <a:p>
            <a:r>
              <a:rPr lang="en-US" dirty="0"/>
              <a:t>Examples: </a:t>
            </a:r>
          </a:p>
          <a:p>
            <a:pPr lvl="1"/>
            <a:r>
              <a:rPr lang="en-US" sz="2800" dirty="0"/>
              <a:t>The company bidding on a contract with your school district is owned by your personal friend, relative, or school board member.</a:t>
            </a:r>
          </a:p>
          <a:p>
            <a:pPr lvl="1"/>
            <a:r>
              <a:rPr lang="en-US" sz="2800" dirty="0"/>
              <a:t>You own stock in the company.</a:t>
            </a:r>
          </a:p>
          <a:p>
            <a:pPr lvl="1"/>
            <a:r>
              <a:rPr lang="en-US" sz="2800" dirty="0"/>
              <a:t>Your friend or relative is an employee at the company in a position where they would profit from gaining the contract.</a:t>
            </a:r>
          </a:p>
          <a:p>
            <a:endParaRPr lang="en-US" dirty="0"/>
          </a:p>
        </p:txBody>
      </p:sp>
    </p:spTree>
    <p:extLst>
      <p:ext uri="{BB962C8B-B14F-4D97-AF65-F5344CB8AC3E}">
        <p14:creationId xmlns:p14="http://schemas.microsoft.com/office/powerpoint/2010/main" val="4160813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Confidentiality</a:t>
            </a:r>
          </a:p>
        </p:txBody>
      </p:sp>
      <p:sp>
        <p:nvSpPr>
          <p:cNvPr id="6" name="Content Placeholder 5"/>
          <p:cNvSpPr>
            <a:spLocks noGrp="1"/>
          </p:cNvSpPr>
          <p:nvPr>
            <p:ph idx="1"/>
          </p:nvPr>
        </p:nvSpPr>
        <p:spPr>
          <a:xfrm>
            <a:off x="304800" y="2819399"/>
            <a:ext cx="8458200" cy="3357563"/>
          </a:xfrm>
        </p:spPr>
        <p:txBody>
          <a:bodyPr>
            <a:normAutofit/>
          </a:bodyPr>
          <a:lstStyle/>
          <a:p>
            <a:pPr marL="0" indent="0">
              <a:buNone/>
            </a:pPr>
            <a:r>
              <a:rPr lang="en-US" sz="3600" dirty="0"/>
              <a:t>Providing confidential information of any kind to any person or entity that was not designated to be privy to that information is considered unethical. </a:t>
            </a:r>
          </a:p>
        </p:txBody>
      </p:sp>
    </p:spTree>
    <p:extLst>
      <p:ext uri="{BB962C8B-B14F-4D97-AF65-F5344CB8AC3E}">
        <p14:creationId xmlns:p14="http://schemas.microsoft.com/office/powerpoint/2010/main" val="35252216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Inventory Management</a:t>
            </a:r>
          </a:p>
        </p:txBody>
      </p:sp>
      <p:sp>
        <p:nvSpPr>
          <p:cNvPr id="6" name="Content Placeholder 5"/>
          <p:cNvSpPr>
            <a:spLocks noGrp="1"/>
          </p:cNvSpPr>
          <p:nvPr>
            <p:ph idx="1"/>
          </p:nvPr>
        </p:nvSpPr>
        <p:spPr/>
        <p:txBody>
          <a:bodyPr/>
          <a:lstStyle/>
          <a:p>
            <a:r>
              <a:rPr lang="en-US" dirty="0"/>
              <a:t>Inventory is the value of food and supplies on hand, whether at the food preparation site or in a central warehouse or facility.</a:t>
            </a:r>
          </a:p>
          <a:p>
            <a:endParaRPr lang="en-US" dirty="0"/>
          </a:p>
          <a:p>
            <a:r>
              <a:rPr lang="en-US" dirty="0"/>
              <a:t>Effective inventory management is essential for managing and controlling costs.</a:t>
            </a:r>
          </a:p>
          <a:p>
            <a:endParaRPr lang="en-US" dirty="0"/>
          </a:p>
        </p:txBody>
      </p:sp>
    </p:spTree>
    <p:extLst>
      <p:ext uri="{BB962C8B-B14F-4D97-AF65-F5344CB8AC3E}">
        <p14:creationId xmlns:p14="http://schemas.microsoft.com/office/powerpoint/2010/main" val="12010209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Traceability</a:t>
            </a:r>
          </a:p>
        </p:txBody>
      </p:sp>
      <p:sp>
        <p:nvSpPr>
          <p:cNvPr id="6" name="Content Placeholder 5"/>
          <p:cNvSpPr>
            <a:spLocks noGrp="1"/>
          </p:cNvSpPr>
          <p:nvPr>
            <p:ph idx="1"/>
          </p:nvPr>
        </p:nvSpPr>
        <p:spPr/>
        <p:txBody>
          <a:bodyPr/>
          <a:lstStyle/>
          <a:p>
            <a:r>
              <a:rPr lang="en-US" dirty="0"/>
              <a:t>Added component of inventory management</a:t>
            </a:r>
          </a:p>
          <a:p>
            <a:endParaRPr lang="en-US" dirty="0"/>
          </a:p>
          <a:p>
            <a:r>
              <a:rPr lang="en-US" dirty="0"/>
              <a:t>Traceability is the ability to track food items back to their original source.</a:t>
            </a:r>
          </a:p>
          <a:p>
            <a:endParaRPr lang="en-US" dirty="0"/>
          </a:p>
          <a:p>
            <a:r>
              <a:rPr lang="en-US" dirty="0"/>
              <a:t>Encompasses additional record keeping</a:t>
            </a:r>
          </a:p>
          <a:p>
            <a:endParaRPr lang="en-US" dirty="0"/>
          </a:p>
        </p:txBody>
      </p:sp>
    </p:spTree>
    <p:extLst>
      <p:ext uri="{BB962C8B-B14F-4D97-AF65-F5344CB8AC3E}">
        <p14:creationId xmlns:p14="http://schemas.microsoft.com/office/powerpoint/2010/main" val="33843315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Key Steps</a:t>
            </a:r>
          </a:p>
        </p:txBody>
      </p:sp>
      <p:sp>
        <p:nvSpPr>
          <p:cNvPr id="6" name="Content Placeholder 5"/>
          <p:cNvSpPr>
            <a:spLocks noGrp="1"/>
          </p:cNvSpPr>
          <p:nvPr>
            <p:ph idx="1"/>
          </p:nvPr>
        </p:nvSpPr>
        <p:spPr/>
        <p:txBody>
          <a:bodyPr/>
          <a:lstStyle/>
          <a:p>
            <a:r>
              <a:rPr lang="en-US" dirty="0"/>
              <a:t>Knowing your food needs</a:t>
            </a:r>
          </a:p>
          <a:p>
            <a:r>
              <a:rPr lang="en-US" dirty="0"/>
              <a:t>Knowing where and how much food you have on hand</a:t>
            </a:r>
          </a:p>
          <a:p>
            <a:r>
              <a:rPr lang="en-US" dirty="0"/>
              <a:t>Controlling waste, loss and theft</a:t>
            </a:r>
          </a:p>
          <a:p>
            <a:r>
              <a:rPr lang="en-US" dirty="0"/>
              <a:t>Maintaining only as much as you need</a:t>
            </a:r>
          </a:p>
          <a:p>
            <a:endParaRPr lang="en-US" dirty="0"/>
          </a:p>
        </p:txBody>
      </p:sp>
    </p:spTree>
    <p:extLst>
      <p:ext uri="{BB962C8B-B14F-4D97-AF65-F5344CB8AC3E}">
        <p14:creationId xmlns:p14="http://schemas.microsoft.com/office/powerpoint/2010/main" val="8370544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Inventory Management Best Practices</a:t>
            </a:r>
          </a:p>
        </p:txBody>
      </p:sp>
      <p:sp>
        <p:nvSpPr>
          <p:cNvPr id="6" name="Content Placeholder 5"/>
          <p:cNvSpPr>
            <a:spLocks noGrp="1"/>
          </p:cNvSpPr>
          <p:nvPr>
            <p:ph idx="1"/>
          </p:nvPr>
        </p:nvSpPr>
        <p:spPr>
          <a:xfrm>
            <a:off x="304800" y="3047999"/>
            <a:ext cx="8458200" cy="3128963"/>
          </a:xfrm>
        </p:spPr>
        <p:txBody>
          <a:bodyPr>
            <a:normAutofit/>
          </a:bodyPr>
          <a:lstStyle/>
          <a:p>
            <a:pPr marL="0" indent="0">
              <a:buNone/>
            </a:pPr>
            <a:r>
              <a:rPr lang="en-US" sz="3600" dirty="0"/>
              <a:t>Identify Inventory Management Best Practices</a:t>
            </a:r>
          </a:p>
          <a:p>
            <a:endParaRPr lang="en-US" sz="3600" dirty="0"/>
          </a:p>
        </p:txBody>
      </p:sp>
    </p:spTree>
    <p:extLst>
      <p:ext uri="{BB962C8B-B14F-4D97-AF65-F5344CB8AC3E}">
        <p14:creationId xmlns:p14="http://schemas.microsoft.com/office/powerpoint/2010/main" val="40636967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Food Buying Guide and Calculator </a:t>
            </a:r>
          </a:p>
        </p:txBody>
      </p:sp>
      <p:sp>
        <p:nvSpPr>
          <p:cNvPr id="6" name="Content Placeholder 5"/>
          <p:cNvSpPr>
            <a:spLocks noGrp="1"/>
          </p:cNvSpPr>
          <p:nvPr>
            <p:ph idx="1"/>
          </p:nvPr>
        </p:nvSpPr>
        <p:spPr/>
        <p:txBody>
          <a:bodyPr/>
          <a:lstStyle/>
          <a:p>
            <a:pPr marL="0" indent="0">
              <a:buNone/>
            </a:pPr>
            <a:r>
              <a:rPr lang="en-US" dirty="0"/>
              <a:t>Food Buying Guide resource   </a:t>
            </a:r>
          </a:p>
          <a:p>
            <a:pPr marL="0" indent="0">
              <a:buNone/>
            </a:pPr>
            <a:r>
              <a:rPr lang="en-US" sz="2200" dirty="0">
                <a:solidFill>
                  <a:schemeClr val="accent2"/>
                </a:solidFill>
              </a:rPr>
              <a:t>www.fns.usda.gov/tn/resources/foodbuyingguide.html</a:t>
            </a:r>
          </a:p>
          <a:p>
            <a:pPr marL="0" indent="0">
              <a:buNone/>
            </a:pPr>
            <a:endParaRPr lang="en-US" sz="1200" dirty="0"/>
          </a:p>
          <a:p>
            <a:pPr marL="0" indent="0">
              <a:buNone/>
            </a:pPr>
            <a:r>
              <a:rPr lang="en-US" dirty="0"/>
              <a:t>Food Buying Guide Calculator</a:t>
            </a:r>
          </a:p>
          <a:p>
            <a:pPr marL="0" indent="0">
              <a:buNone/>
            </a:pPr>
            <a:r>
              <a:rPr lang="en-US" sz="2200" dirty="0">
                <a:solidFill>
                  <a:schemeClr val="accent2"/>
                </a:solidFill>
              </a:rPr>
              <a:t>fbg.theicn.org</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3900" y="3733800"/>
            <a:ext cx="4076528" cy="28587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35458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Storage Area Organization</a:t>
            </a:r>
          </a:p>
        </p:txBody>
      </p:sp>
      <p:sp>
        <p:nvSpPr>
          <p:cNvPr id="6" name="Content Placeholder 5"/>
          <p:cNvSpPr>
            <a:spLocks noGrp="1"/>
          </p:cNvSpPr>
          <p:nvPr>
            <p:ph idx="1"/>
          </p:nvPr>
        </p:nvSpPr>
        <p:spPr/>
        <p:txBody>
          <a:bodyPr/>
          <a:lstStyle/>
          <a:p>
            <a:r>
              <a:rPr lang="en-US" dirty="0"/>
              <a:t>Storage areas should appropriately hold goods under proper conditions to assure quality and safety until time of use (prevents spoilage/loss).</a:t>
            </a:r>
          </a:p>
          <a:p>
            <a:endParaRPr lang="en-US" dirty="0"/>
          </a:p>
        </p:txBody>
      </p:sp>
    </p:spTree>
    <p:extLst>
      <p:ext uri="{BB962C8B-B14F-4D97-AF65-F5344CB8AC3E}">
        <p14:creationId xmlns:p14="http://schemas.microsoft.com/office/powerpoint/2010/main" val="411640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Spoilage and Waste</a:t>
            </a:r>
          </a:p>
        </p:txBody>
      </p:sp>
      <p:sp>
        <p:nvSpPr>
          <p:cNvPr id="6" name="Content Placeholder 5"/>
          <p:cNvSpPr>
            <a:spLocks noGrp="1"/>
          </p:cNvSpPr>
          <p:nvPr>
            <p:ph idx="1"/>
          </p:nvPr>
        </p:nvSpPr>
        <p:spPr/>
        <p:txBody>
          <a:bodyPr/>
          <a:lstStyle/>
          <a:p>
            <a:r>
              <a:rPr lang="en-US" dirty="0"/>
              <a:t>As part of the State agency’s Administrative Review, be prepared to show complete, accurate, and legible temperature logs.</a:t>
            </a:r>
          </a:p>
        </p:txBody>
      </p:sp>
    </p:spTree>
    <p:extLst>
      <p:ext uri="{BB962C8B-B14F-4D97-AF65-F5344CB8AC3E}">
        <p14:creationId xmlns:p14="http://schemas.microsoft.com/office/powerpoint/2010/main" val="23276611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Controlling Waste</a:t>
            </a:r>
          </a:p>
        </p:txBody>
      </p:sp>
      <p:sp>
        <p:nvSpPr>
          <p:cNvPr id="6" name="Content Placeholder 5"/>
          <p:cNvSpPr>
            <a:spLocks noGrp="1"/>
          </p:cNvSpPr>
          <p:nvPr>
            <p:ph idx="1"/>
          </p:nvPr>
        </p:nvSpPr>
        <p:spPr/>
        <p:txBody>
          <a:bodyPr>
            <a:normAutofit fontScale="92500"/>
          </a:bodyPr>
          <a:lstStyle/>
          <a:p>
            <a:r>
              <a:rPr lang="en-US" dirty="0"/>
              <a:t>Order only food needed for menu production</a:t>
            </a:r>
          </a:p>
          <a:p>
            <a:r>
              <a:rPr lang="en-US" dirty="0"/>
              <a:t>Store food properly</a:t>
            </a:r>
          </a:p>
          <a:p>
            <a:r>
              <a:rPr lang="en-US" dirty="0"/>
              <a:t>Control portions</a:t>
            </a:r>
          </a:p>
          <a:p>
            <a:r>
              <a:rPr lang="en-US" dirty="0"/>
              <a:t>Plan to utilize leftovers</a:t>
            </a:r>
          </a:p>
          <a:p>
            <a:r>
              <a:rPr lang="en-US" dirty="0"/>
              <a:t>Survey students—determine menu preference</a:t>
            </a:r>
          </a:p>
          <a:p>
            <a:r>
              <a:rPr lang="en-US" dirty="0"/>
              <a:t>Present food in appealing manner</a:t>
            </a:r>
          </a:p>
          <a:p>
            <a:r>
              <a:rPr lang="en-US" dirty="0"/>
              <a:t>Equip coolers and freezers with an alarm system</a:t>
            </a:r>
          </a:p>
          <a:p>
            <a:endParaRPr lang="en-US" dirty="0"/>
          </a:p>
        </p:txBody>
      </p:sp>
    </p:spTree>
    <p:extLst>
      <p:ext uri="{BB962C8B-B14F-4D97-AF65-F5344CB8AC3E}">
        <p14:creationId xmlns:p14="http://schemas.microsoft.com/office/powerpoint/2010/main" val="24228292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Theft and Fraud Prevention</a:t>
            </a:r>
          </a:p>
        </p:txBody>
      </p:sp>
      <p:sp>
        <p:nvSpPr>
          <p:cNvPr id="6" name="Content Placeholder 5"/>
          <p:cNvSpPr>
            <a:spLocks noGrp="1"/>
          </p:cNvSpPr>
          <p:nvPr>
            <p:ph idx="1"/>
          </p:nvPr>
        </p:nvSpPr>
        <p:spPr/>
        <p:txBody>
          <a:bodyPr/>
          <a:lstStyle/>
          <a:p>
            <a:r>
              <a:rPr lang="en-US" sz="4000" dirty="0"/>
              <a:t>Implement procedures to prevent:</a:t>
            </a:r>
          </a:p>
          <a:p>
            <a:pPr lvl="1"/>
            <a:r>
              <a:rPr lang="en-US" sz="4000" dirty="0"/>
              <a:t>Customer theft</a:t>
            </a:r>
          </a:p>
          <a:p>
            <a:pPr lvl="1"/>
            <a:r>
              <a:rPr lang="en-US" sz="4000" dirty="0"/>
              <a:t>Employee theft</a:t>
            </a:r>
          </a:p>
          <a:p>
            <a:pPr lvl="1"/>
            <a:r>
              <a:rPr lang="en-US" sz="4000" dirty="0"/>
              <a:t>Vendor theft</a:t>
            </a:r>
          </a:p>
          <a:p>
            <a:r>
              <a:rPr lang="en-US" sz="4000" dirty="0"/>
              <a:t>Implement key and lock control</a:t>
            </a:r>
          </a:p>
          <a:p>
            <a:endParaRPr lang="en-US" dirty="0"/>
          </a:p>
        </p:txBody>
      </p:sp>
    </p:spTree>
    <p:extLst>
      <p:ext uri="{BB962C8B-B14F-4D97-AF65-F5344CB8AC3E}">
        <p14:creationId xmlns:p14="http://schemas.microsoft.com/office/powerpoint/2010/main" val="1546680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Factors Affecting Inventory Management</a:t>
            </a:r>
          </a:p>
        </p:txBody>
      </p:sp>
      <p:sp>
        <p:nvSpPr>
          <p:cNvPr id="6" name="Content Placeholder 5"/>
          <p:cNvSpPr>
            <a:spLocks noGrp="1"/>
          </p:cNvSpPr>
          <p:nvPr>
            <p:ph idx="1"/>
          </p:nvPr>
        </p:nvSpPr>
        <p:spPr/>
        <p:txBody>
          <a:bodyPr/>
          <a:lstStyle/>
          <a:p>
            <a:r>
              <a:rPr lang="en-US" dirty="0"/>
              <a:t>Menu planning</a:t>
            </a:r>
          </a:p>
          <a:p>
            <a:r>
              <a:rPr lang="en-US" dirty="0"/>
              <a:t>Recipe development</a:t>
            </a:r>
          </a:p>
          <a:p>
            <a:r>
              <a:rPr lang="en-US" dirty="0"/>
              <a:t>Procurement</a:t>
            </a:r>
          </a:p>
          <a:p>
            <a:r>
              <a:rPr lang="en-US" dirty="0"/>
              <a:t>Forecasting</a:t>
            </a:r>
          </a:p>
          <a:p>
            <a:r>
              <a:rPr lang="en-US" dirty="0"/>
              <a:t>Ordering</a:t>
            </a:r>
          </a:p>
          <a:p>
            <a:r>
              <a:rPr lang="en-US" dirty="0"/>
              <a:t>Receiving</a:t>
            </a:r>
          </a:p>
        </p:txBody>
      </p:sp>
    </p:spTree>
    <p:extLst>
      <p:ext uri="{BB962C8B-B14F-4D97-AF65-F5344CB8AC3E}">
        <p14:creationId xmlns:p14="http://schemas.microsoft.com/office/powerpoint/2010/main" val="4822955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96200" cy="1325563"/>
          </a:xfrm>
        </p:spPr>
        <p:txBody>
          <a:bodyPr/>
          <a:lstStyle/>
          <a:p>
            <a:r>
              <a:rPr lang="en-US" dirty="0"/>
              <a:t>Inventory Just-in-Time (JIT)</a:t>
            </a:r>
          </a:p>
        </p:txBody>
      </p:sp>
      <p:sp>
        <p:nvSpPr>
          <p:cNvPr id="6" name="Content Placeholder 5"/>
          <p:cNvSpPr>
            <a:spLocks noGrp="1"/>
          </p:cNvSpPr>
          <p:nvPr>
            <p:ph idx="1"/>
          </p:nvPr>
        </p:nvSpPr>
        <p:spPr/>
        <p:txBody>
          <a:bodyPr/>
          <a:lstStyle/>
          <a:p>
            <a:r>
              <a:rPr lang="en-US" dirty="0"/>
              <a:t>When products are delivered once a week or more often, it is called Just-in-time (JIT) delivery. </a:t>
            </a:r>
          </a:p>
          <a:p>
            <a:endParaRPr lang="en-US" dirty="0"/>
          </a:p>
          <a:p>
            <a:r>
              <a:rPr lang="en-US" dirty="0"/>
              <a:t>Advantages: reduced inventory, reduced costs, reduced paperwork, and limited space </a:t>
            </a:r>
          </a:p>
          <a:p>
            <a:endParaRPr lang="en-US" dirty="0"/>
          </a:p>
        </p:txBody>
      </p:sp>
    </p:spTree>
    <p:extLst>
      <p:ext uri="{BB962C8B-B14F-4D97-AF65-F5344CB8AC3E}">
        <p14:creationId xmlns:p14="http://schemas.microsoft.com/office/powerpoint/2010/main" val="22695514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Par Stock</a:t>
            </a:r>
          </a:p>
        </p:txBody>
      </p:sp>
      <p:sp>
        <p:nvSpPr>
          <p:cNvPr id="6" name="Content Placeholder 5"/>
          <p:cNvSpPr>
            <a:spLocks noGrp="1"/>
          </p:cNvSpPr>
          <p:nvPr>
            <p:ph idx="1"/>
          </p:nvPr>
        </p:nvSpPr>
        <p:spPr/>
        <p:txBody>
          <a:bodyPr/>
          <a:lstStyle/>
          <a:p>
            <a:r>
              <a:rPr lang="en-US" dirty="0"/>
              <a:t>A par stock is established by comparing product use to the between deliveries. </a:t>
            </a:r>
          </a:p>
          <a:p>
            <a:endParaRPr lang="en-US" dirty="0"/>
          </a:p>
          <a:p>
            <a:r>
              <a:rPr lang="en-US" dirty="0"/>
              <a:t>For example, if you have weekly deliveries and know you use three cases of fresh, sliced, onions a week, you would always want three cases of onions in inventory.</a:t>
            </a:r>
          </a:p>
          <a:p>
            <a:endParaRPr lang="en-US" dirty="0"/>
          </a:p>
        </p:txBody>
      </p:sp>
    </p:spTree>
    <p:extLst>
      <p:ext uri="{BB962C8B-B14F-4D97-AF65-F5344CB8AC3E}">
        <p14:creationId xmlns:p14="http://schemas.microsoft.com/office/powerpoint/2010/main" val="6308357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First-In, First-Out (FIFO)</a:t>
            </a:r>
          </a:p>
        </p:txBody>
      </p:sp>
      <p:sp>
        <p:nvSpPr>
          <p:cNvPr id="6" name="Content Placeholder 5"/>
          <p:cNvSpPr>
            <a:spLocks noGrp="1"/>
          </p:cNvSpPr>
          <p:nvPr>
            <p:ph idx="1"/>
          </p:nvPr>
        </p:nvSpPr>
        <p:spPr>
          <a:xfrm>
            <a:off x="304800" y="2819399"/>
            <a:ext cx="8458200" cy="3357563"/>
          </a:xfrm>
        </p:spPr>
        <p:txBody>
          <a:bodyPr>
            <a:normAutofit/>
          </a:bodyPr>
          <a:lstStyle/>
          <a:p>
            <a:pPr marL="0" indent="0">
              <a:buNone/>
            </a:pPr>
            <a:r>
              <a:rPr lang="en-US" sz="3600" dirty="0"/>
              <a:t>The First-In, First-Out (FIFO) rotation system is the process of rotating the older product to the front and placing the newer items at the back of the shelf. </a:t>
            </a:r>
          </a:p>
        </p:txBody>
      </p:sp>
    </p:spTree>
    <p:extLst>
      <p:ext uri="{BB962C8B-B14F-4D97-AF65-F5344CB8AC3E}">
        <p14:creationId xmlns:p14="http://schemas.microsoft.com/office/powerpoint/2010/main" val="975010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Warehouse</a:t>
            </a:r>
          </a:p>
        </p:txBody>
      </p:sp>
      <p:sp>
        <p:nvSpPr>
          <p:cNvPr id="6" name="Content Placeholder 5"/>
          <p:cNvSpPr>
            <a:spLocks noGrp="1"/>
          </p:cNvSpPr>
          <p:nvPr>
            <p:ph idx="1"/>
          </p:nvPr>
        </p:nvSpPr>
        <p:spPr>
          <a:xfrm>
            <a:off x="304800" y="2743199"/>
            <a:ext cx="8458200" cy="3433763"/>
          </a:xfrm>
        </p:spPr>
        <p:txBody>
          <a:bodyPr/>
          <a:lstStyle/>
          <a:p>
            <a:pPr marL="0" indent="0">
              <a:buNone/>
            </a:pPr>
            <a:r>
              <a:rPr lang="en-US" sz="3600" dirty="0"/>
              <a:t>Sometimes a school district owns or leases warehouse space. Warehouse operations increase the cost of managing inventory.</a:t>
            </a:r>
          </a:p>
          <a:p>
            <a:endParaRPr lang="en-US" dirty="0"/>
          </a:p>
        </p:txBody>
      </p:sp>
    </p:spTree>
    <p:extLst>
      <p:ext uri="{BB962C8B-B14F-4D97-AF65-F5344CB8AC3E}">
        <p14:creationId xmlns:p14="http://schemas.microsoft.com/office/powerpoint/2010/main" val="30647526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Assess Current Inventories and </a:t>
            </a:r>
            <a:r>
              <a:rPr lang="en-US"/>
              <a:t>Orders on </a:t>
            </a:r>
            <a:r>
              <a:rPr lang="en-US" dirty="0"/>
              <a:t>Hand</a:t>
            </a:r>
          </a:p>
        </p:txBody>
      </p:sp>
      <p:sp>
        <p:nvSpPr>
          <p:cNvPr id="6" name="Content Placeholder 5"/>
          <p:cNvSpPr>
            <a:spLocks noGrp="1"/>
          </p:cNvSpPr>
          <p:nvPr>
            <p:ph idx="1"/>
          </p:nvPr>
        </p:nvSpPr>
        <p:spPr/>
        <p:txBody>
          <a:bodyPr/>
          <a:lstStyle/>
          <a:p>
            <a:r>
              <a:rPr lang="en-US" dirty="0"/>
              <a:t>Inventory may be scattered throughout the schools, or in a number of district-owned warehouses</a:t>
            </a:r>
          </a:p>
          <a:p>
            <a:endParaRPr lang="en-US" dirty="0"/>
          </a:p>
          <a:p>
            <a:r>
              <a:rPr lang="en-US" dirty="0"/>
              <a:t>Assess what should be in inventory, against projections of usage for a recent period.</a:t>
            </a:r>
          </a:p>
          <a:p>
            <a:endParaRPr lang="en-US" dirty="0"/>
          </a:p>
        </p:txBody>
      </p:sp>
    </p:spTree>
    <p:extLst>
      <p:ext uri="{BB962C8B-B14F-4D97-AF65-F5344CB8AC3E}">
        <p14:creationId xmlns:p14="http://schemas.microsoft.com/office/powerpoint/2010/main" val="10744831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464646"/>
                </a:solidFill>
                <a:latin typeface="Arial" pitchFamily="34" charset="0"/>
                <a:cs typeface="Arial" pitchFamily="34" charset="0"/>
              </a:rPr>
              <a:t> Conclusion</a:t>
            </a:r>
            <a:endParaRPr lang="en-US" dirty="0"/>
          </a:p>
        </p:txBody>
      </p:sp>
      <p:sp>
        <p:nvSpPr>
          <p:cNvPr id="6" name="Content Placeholder 5"/>
          <p:cNvSpPr>
            <a:spLocks noGrp="1"/>
          </p:cNvSpPr>
          <p:nvPr>
            <p:ph idx="1"/>
          </p:nvPr>
        </p:nvSpPr>
        <p:spPr>
          <a:xfrm>
            <a:off x="304800" y="3276599"/>
            <a:ext cx="8458200" cy="2900363"/>
          </a:xfrm>
        </p:spPr>
        <p:txBody>
          <a:bodyPr>
            <a:normAutofit/>
          </a:bodyPr>
          <a:lstStyle/>
          <a:p>
            <a:pPr marL="0" indent="0" algn="ctr" defTabSz="685800" fontAlgn="auto">
              <a:spcBef>
                <a:spcPts val="300"/>
              </a:spcBef>
              <a:buClr>
                <a:srgbClr val="2DA2BF"/>
              </a:buClr>
              <a:buNone/>
            </a:pPr>
            <a:r>
              <a:rPr lang="en-US" sz="3600" dirty="0">
                <a:solidFill>
                  <a:prstClr val="black"/>
                </a:solidFill>
                <a:latin typeface="Arial" pitchFamily="34" charset="0"/>
                <a:cs typeface="Arial" pitchFamily="34" charset="0"/>
              </a:rPr>
              <a:t>SMART Goals</a:t>
            </a:r>
          </a:p>
        </p:txBody>
      </p:sp>
    </p:spTree>
    <p:extLst>
      <p:ext uri="{BB962C8B-B14F-4D97-AF65-F5344CB8AC3E}">
        <p14:creationId xmlns:p14="http://schemas.microsoft.com/office/powerpoint/2010/main" val="34931743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16740</TotalTime>
  <Words>2704</Words>
  <Application>Microsoft Office PowerPoint</Application>
  <PresentationFormat>On-screen Show (4:3)</PresentationFormat>
  <Paragraphs>373</Paragraphs>
  <Slides>91</Slides>
  <Notes>0</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91</vt:i4>
      </vt:variant>
    </vt:vector>
  </HeadingPairs>
  <TitlesOfParts>
    <vt:vector size="99" baseType="lpstr">
      <vt:lpstr>Arial</vt:lpstr>
      <vt:lpstr>Calibri</vt:lpstr>
      <vt:lpstr>Helvetica</vt:lpstr>
      <vt:lpstr>Custom Design</vt:lpstr>
      <vt:lpstr>2_Custom Design</vt:lpstr>
      <vt:lpstr>1_Custom Design</vt:lpstr>
      <vt:lpstr>3_Custom Design</vt:lpstr>
      <vt:lpstr>4_Custom Design</vt:lpstr>
      <vt:lpstr>Procurement and Inventory Management</vt:lpstr>
      <vt:lpstr>Lesson Objectives</vt:lpstr>
      <vt:lpstr>Lesson Objectives, continued</vt:lpstr>
      <vt:lpstr>What Is Procurement?</vt:lpstr>
      <vt:lpstr>SNPs</vt:lpstr>
      <vt:lpstr>Key Terms</vt:lpstr>
      <vt:lpstr>Principles of Good Procurement</vt:lpstr>
      <vt:lpstr>Fairness and Integrity</vt:lpstr>
      <vt:lpstr>Buy American Requirements</vt:lpstr>
      <vt:lpstr>Buy American: Threshold for Non-Domestic Food Purchases</vt:lpstr>
      <vt:lpstr>Why Is Competition Important?</vt:lpstr>
      <vt:lpstr>Procurement Plan</vt:lpstr>
      <vt:lpstr>Who Are the Stakeholders?</vt:lpstr>
      <vt:lpstr>Stakeholders</vt:lpstr>
      <vt:lpstr>Stakeholders’ Expectations </vt:lpstr>
      <vt:lpstr>Stakeholders’ Responsibilities</vt:lpstr>
      <vt:lpstr>Menus</vt:lpstr>
      <vt:lpstr>Cycle Menus</vt:lpstr>
      <vt:lpstr>Product Codes and Stock Keeping Units (SKUs)</vt:lpstr>
      <vt:lpstr>Standardized Recipes</vt:lpstr>
      <vt:lpstr>Forecasting</vt:lpstr>
      <vt:lpstr>Forecasting ─ Critical to Program</vt:lpstr>
      <vt:lpstr>Forecasting Menus</vt:lpstr>
      <vt:lpstr>Forecasting USDA Foods</vt:lpstr>
      <vt:lpstr>Product Categories</vt:lpstr>
      <vt:lpstr>Distributor’s Choice Label</vt:lpstr>
      <vt:lpstr>Private Label</vt:lpstr>
      <vt:lpstr>As Purchased (AP) and Edible Portion (EP)</vt:lpstr>
      <vt:lpstr>Manufacturer’s Brand Label</vt:lpstr>
      <vt:lpstr>Average Daily Participation (ADP)</vt:lpstr>
      <vt:lpstr>Velocity Report</vt:lpstr>
      <vt:lpstr>Past, Present, and Future</vt:lpstr>
      <vt:lpstr>Forecasting—Past, Present, and Future</vt:lpstr>
      <vt:lpstr>Writing Product Descriptions </vt:lpstr>
      <vt:lpstr>Product Specifications Resources</vt:lpstr>
      <vt:lpstr>Product Description</vt:lpstr>
      <vt:lpstr>Case, Pack, and Weight</vt:lpstr>
      <vt:lpstr>Minimum and Maximum Size and Pieces</vt:lpstr>
      <vt:lpstr>Main Ingredient(s)</vt:lpstr>
      <vt:lpstr>Other Product Ingredients</vt:lpstr>
      <vt:lpstr>Prohibited Ingredients</vt:lpstr>
      <vt:lpstr>Nutritional Standards</vt:lpstr>
      <vt:lpstr>Meal Pattern Requirements/CN Labels</vt:lpstr>
      <vt:lpstr>Unit Award Is Made</vt:lpstr>
      <vt:lpstr>Quality Indicators</vt:lpstr>
      <vt:lpstr>Bean Burrito Product Description</vt:lpstr>
      <vt:lpstr>Bid Integrity</vt:lpstr>
      <vt:lpstr>Full and Open Competition</vt:lpstr>
      <vt:lpstr>Competitive Procurement</vt:lpstr>
      <vt:lpstr>Requirements That Decrease Competition</vt:lpstr>
      <vt:lpstr>Methods of Procurement</vt:lpstr>
      <vt:lpstr>Micro Purchases</vt:lpstr>
      <vt:lpstr>Small Purchases</vt:lpstr>
      <vt:lpstr>Small Purchases ‒ Good Practices</vt:lpstr>
      <vt:lpstr>Invitation for Bid (IFB)</vt:lpstr>
      <vt:lpstr>Request for Proposal (RFP)</vt:lpstr>
      <vt:lpstr>Two Elements in RFPs</vt:lpstr>
      <vt:lpstr>Competitive Procurement</vt:lpstr>
      <vt:lpstr>Noncompetitive Procurement</vt:lpstr>
      <vt:lpstr>Contracts</vt:lpstr>
      <vt:lpstr>Fixed-Price Contract</vt:lpstr>
      <vt:lpstr>Benefits of a Fixed-Price Contract</vt:lpstr>
      <vt:lpstr>Cost-Reimbursable Contract </vt:lpstr>
      <vt:lpstr>Procurement Trivia Question</vt:lpstr>
      <vt:lpstr>Ethics</vt:lpstr>
      <vt:lpstr>Supplier Relations: Is This Ethical?</vt:lpstr>
      <vt:lpstr>Unacceptable and Illegal Practices</vt:lpstr>
      <vt:lpstr>Gifts and Gratuities</vt:lpstr>
      <vt:lpstr>Gifts and Gratuities: Is This Ethical?</vt:lpstr>
      <vt:lpstr>Monetary Dealings</vt:lpstr>
      <vt:lpstr>Monetary Dealings: Is This Ethical?</vt:lpstr>
      <vt:lpstr>Legitimate Discounts, Rebates, or Credits</vt:lpstr>
      <vt:lpstr>Legitimate Discounts, Rebates, or Credits: Is This Ethical?</vt:lpstr>
      <vt:lpstr>Conflicts of Interest</vt:lpstr>
      <vt:lpstr>Confidentiality</vt:lpstr>
      <vt:lpstr>Inventory Management</vt:lpstr>
      <vt:lpstr>Traceability</vt:lpstr>
      <vt:lpstr>Key Steps</vt:lpstr>
      <vt:lpstr>Inventory Management Best Practices</vt:lpstr>
      <vt:lpstr>Food Buying Guide and Calculator </vt:lpstr>
      <vt:lpstr>Storage Area Organization</vt:lpstr>
      <vt:lpstr>Spoilage and Waste</vt:lpstr>
      <vt:lpstr>Controlling Waste</vt:lpstr>
      <vt:lpstr>Theft and Fraud Prevention</vt:lpstr>
      <vt:lpstr>Factors Affecting Inventory Management</vt:lpstr>
      <vt:lpstr>Inventory Just-in-Time (JIT)</vt:lpstr>
      <vt:lpstr>Par Stock</vt:lpstr>
      <vt:lpstr>First-In, First-Out (FIFO)</vt:lpstr>
      <vt:lpstr>Warehouse</vt:lpstr>
      <vt:lpstr>Assess Current Inventories and Orders on Hand</vt:lpstr>
      <vt:lpstr> Conclusion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Patrick Butler</cp:lastModifiedBy>
  <cp:revision>198</cp:revision>
  <cp:lastPrinted>2017-10-26T19:38:58Z</cp:lastPrinted>
  <dcterms:created xsi:type="dcterms:W3CDTF">2010-05-11T13:09:19Z</dcterms:created>
  <dcterms:modified xsi:type="dcterms:W3CDTF">2025-03-11T19:49:47Z</dcterms:modified>
</cp:coreProperties>
</file>