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9" r:id="rId2"/>
    <p:sldMasterId id="2147483744" r:id="rId3"/>
    <p:sldMasterId id="2147483761" r:id="rId4"/>
    <p:sldMasterId id="2147483764" r:id="rId5"/>
  </p:sldMasterIdLst>
  <p:notesMasterIdLst>
    <p:notesMasterId r:id="rId39"/>
  </p:notesMasterIdLst>
  <p:handoutMasterIdLst>
    <p:handoutMasterId r:id="rId40"/>
  </p:handoutMasterIdLst>
  <p:sldIdLst>
    <p:sldId id="554" r:id="rId6"/>
    <p:sldId id="555" r:id="rId7"/>
    <p:sldId id="556" r:id="rId8"/>
    <p:sldId id="557" r:id="rId9"/>
    <p:sldId id="558" r:id="rId10"/>
    <p:sldId id="559" r:id="rId11"/>
    <p:sldId id="560" r:id="rId12"/>
    <p:sldId id="561" r:id="rId13"/>
    <p:sldId id="562" r:id="rId14"/>
    <p:sldId id="564" r:id="rId15"/>
    <p:sldId id="565" r:id="rId16"/>
    <p:sldId id="566" r:id="rId17"/>
    <p:sldId id="567" r:id="rId18"/>
    <p:sldId id="568" r:id="rId19"/>
    <p:sldId id="569" r:id="rId20"/>
    <p:sldId id="570" r:id="rId21"/>
    <p:sldId id="571" r:id="rId22"/>
    <p:sldId id="572" r:id="rId23"/>
    <p:sldId id="573" r:id="rId24"/>
    <p:sldId id="574" r:id="rId25"/>
    <p:sldId id="575" r:id="rId26"/>
    <p:sldId id="576" r:id="rId27"/>
    <p:sldId id="577" r:id="rId28"/>
    <p:sldId id="578" r:id="rId29"/>
    <p:sldId id="785" r:id="rId30"/>
    <p:sldId id="579" r:id="rId31"/>
    <p:sldId id="580" r:id="rId32"/>
    <p:sldId id="581" r:id="rId33"/>
    <p:sldId id="582" r:id="rId34"/>
    <p:sldId id="583" r:id="rId35"/>
    <p:sldId id="584" r:id="rId36"/>
    <p:sldId id="585" r:id="rId37"/>
    <p:sldId id="598" r:id="rId38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42"/>
    <a:srgbClr val="007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90" autoAdjust="0"/>
    <p:restoredTop sz="86410"/>
  </p:normalViewPr>
  <p:slideViewPr>
    <p:cSldViewPr>
      <p:cViewPr varScale="1">
        <p:scale>
          <a:sx n="78" d="100"/>
          <a:sy n="78" d="100"/>
        </p:scale>
        <p:origin x="102" y="8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980" y="-10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9" y="8772669"/>
            <a:ext cx="3011699" cy="461804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C1787D3-8CC0-4906-99B7-1DDF5D137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47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EAD43F8A-166E-4073-BC1B-A07350BF38B7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387768"/>
            <a:ext cx="5558801" cy="4155919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E27074D-F8AF-4AA4-8AE1-F64F29E084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31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7074D-F8AF-4AA4-8AE1-F64F29E084D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8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47067"/>
            <a:ext cx="8458200" cy="42298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5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0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1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3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6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2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49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1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3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205948" y="31496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217647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57200"/>
            <a:ext cx="6858000" cy="1087437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5105400"/>
            <a:ext cx="5714012" cy="10287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70722" y="23622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 </a:t>
            </a:r>
          </a:p>
          <a:p>
            <a:pPr algn="ctr"/>
            <a:r>
              <a:rPr lang="en-US" sz="3600" dirty="0"/>
              <a:t>Introduction to</a:t>
            </a:r>
            <a:r>
              <a:rPr lang="en-US" sz="3600" baseline="0" dirty="0"/>
              <a:t> </a:t>
            </a:r>
            <a:r>
              <a:rPr lang="en-US" sz="3600" dirty="0"/>
              <a:t>School</a:t>
            </a:r>
          </a:p>
          <a:p>
            <a:pPr algn="ctr"/>
            <a:r>
              <a:rPr lang="en-US" sz="3600" dirty="0"/>
              <a:t>Nutrition Leadership</a:t>
            </a:r>
          </a:p>
        </p:txBody>
      </p:sp>
    </p:spTree>
    <p:extLst>
      <p:ext uri="{BB962C8B-B14F-4D97-AF65-F5344CB8AC3E}">
        <p14:creationId xmlns:p14="http://schemas.microsoft.com/office/powerpoint/2010/main" val="1344237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BFCA646-77AB-47D1-809E-4B04DC1CC039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46663-4E9F-4EA2-BBAA-3A50C60438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762000"/>
            <a:ext cx="6629400" cy="2387600"/>
          </a:xfrm>
        </p:spPr>
        <p:txBody>
          <a:bodyPr>
            <a:normAutofit fontScale="90000"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3550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1600200" y="1295400"/>
            <a:ext cx="6096000" cy="1854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6459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D817C82-CEC5-441F-9E8C-96373C571BA8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09EA944-969E-4841-92BC-AD1C503BC4E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464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1" y="6172416"/>
            <a:ext cx="990600" cy="5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8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6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6" y="228600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anose="020B0504020202030204" pitchFamily="34" charset="0"/>
              </a:defRPr>
            </a:lvl1pPr>
          </a:lstStyle>
          <a:p>
            <a:fld id="{8F046663-4E9F-4EA2-BBAA-3A50C60438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22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C9E3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C9E3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7067"/>
            <a:ext cx="7886700" cy="422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94" y="4544941"/>
            <a:ext cx="5714012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4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4775" y="685800"/>
            <a:ext cx="9401175" cy="2561431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91200" y="632460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504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3400" y="1245394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876300" y="1976438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143000" y="1245394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533400" y="1976438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72399"/>
            <a:ext cx="3429000" cy="6173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315380"/>
            <a:ext cx="3429000" cy="26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5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4775" y="229394"/>
            <a:ext cx="9248775" cy="1597023"/>
          </a:xfrm>
          <a:prstGeom prst="rect">
            <a:avLst/>
          </a:prstGeom>
          <a:solidFill>
            <a:srgbClr val="00748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14300" y="365125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1096169"/>
            <a:ext cx="533400" cy="609600"/>
          </a:xfrm>
          <a:prstGeom prst="rect">
            <a:avLst/>
          </a:prstGeom>
          <a:solidFill>
            <a:srgbClr val="0074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23900" y="365125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14300" y="1096169"/>
            <a:ext cx="247650" cy="609600"/>
          </a:xfrm>
          <a:prstGeom prst="rect">
            <a:avLst/>
          </a:prstGeom>
          <a:solidFill>
            <a:srgbClr val="007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372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191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600200" y="1143000"/>
            <a:ext cx="6096000" cy="1854200"/>
          </a:xfrm>
        </p:spPr>
        <p:txBody>
          <a:bodyPr>
            <a:normAutofit fontScale="90000"/>
          </a:bodyPr>
          <a:lstStyle/>
          <a:p>
            <a:r>
              <a:rPr lang="en-US" dirty="0"/>
              <a:t>Customer Experience, Merchandising, and Food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9995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Objectives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Identify the customer.</a:t>
            </a:r>
          </a:p>
          <a:p>
            <a:r>
              <a:rPr lang="en-US" dirty="0"/>
              <a:t>State how the principles of customer service, merchandising, and food presentation relate to attracting and keeping customers.</a:t>
            </a:r>
          </a:p>
          <a:p>
            <a:r>
              <a:rPr lang="en-US" dirty="0"/>
              <a:t>Demonstrate how to use menus as part of a merchandising effort to attract customers and influence the preferences of children.</a:t>
            </a:r>
          </a:p>
          <a:p>
            <a:r>
              <a:rPr lang="en-US" dirty="0"/>
              <a:t>Develop a method for evaluating customer service.</a:t>
            </a:r>
          </a:p>
        </p:txBody>
      </p:sp>
    </p:spTree>
    <p:extLst>
      <p:ext uri="{BB962C8B-B14F-4D97-AF65-F5344CB8AC3E}">
        <p14:creationId xmlns:p14="http://schemas.microsoft.com/office/powerpoint/2010/main" val="253000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Your Customer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are the primary customers?</a:t>
            </a:r>
          </a:p>
          <a:p>
            <a:r>
              <a:rPr lang="en-US" dirty="0"/>
              <a:t>Who are the secondary customers?</a:t>
            </a:r>
          </a:p>
          <a:p>
            <a:r>
              <a:rPr lang="en-US" dirty="0"/>
              <a:t>What influences the needs and wants of the school nutrition customers?</a:t>
            </a:r>
          </a:p>
          <a:p>
            <a:r>
              <a:rPr lang="en-US" dirty="0"/>
              <a:t>What factors or groups influence customers' eating habits?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79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Experience Scenarios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Scenarios</a:t>
            </a:r>
          </a:p>
          <a:p>
            <a:pPr marL="457200"/>
            <a:r>
              <a:rPr lang="en-US" dirty="0"/>
              <a:t>First Grade Student</a:t>
            </a:r>
          </a:p>
          <a:p>
            <a:pPr marL="457200"/>
            <a:r>
              <a:rPr lang="en-US" dirty="0"/>
              <a:t>Second Grade Student</a:t>
            </a:r>
          </a:p>
          <a:p>
            <a:pPr marL="457200"/>
            <a:r>
              <a:rPr lang="en-US" dirty="0"/>
              <a:t>Fourth Grade Student</a:t>
            </a:r>
          </a:p>
          <a:p>
            <a:pPr marL="457200"/>
            <a:r>
              <a:rPr lang="en-US" dirty="0"/>
              <a:t>Seventh Grade Student</a:t>
            </a:r>
          </a:p>
          <a:p>
            <a:pPr marL="457200"/>
            <a:r>
              <a:rPr lang="en-US" dirty="0"/>
              <a:t>High School Student Breakup</a:t>
            </a:r>
          </a:p>
          <a:p>
            <a:pPr marL="457200"/>
            <a:r>
              <a:rPr lang="en-US" dirty="0"/>
              <a:t>High School Boy</a:t>
            </a:r>
          </a:p>
        </p:txBody>
      </p:sp>
    </p:spTree>
    <p:extLst>
      <p:ext uri="{BB962C8B-B14F-4D97-AF65-F5344CB8AC3E}">
        <p14:creationId xmlns:p14="http://schemas.microsoft.com/office/powerpoint/2010/main" val="2570609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“What Students Say” and “What Students Hear”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What Students Say:</a:t>
            </a:r>
          </a:p>
          <a:p>
            <a:pPr marL="236538" indent="0">
              <a:buNone/>
            </a:pPr>
            <a:r>
              <a:rPr lang="en-US" dirty="0"/>
              <a:t>“Is that green stuff Broccoli?”</a:t>
            </a:r>
          </a:p>
          <a:p>
            <a:pPr marL="236538" indent="0">
              <a:buNone/>
            </a:pPr>
            <a:r>
              <a:rPr lang="en-US" dirty="0"/>
              <a:t>“Lunch was great today.”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What Students Hear:</a:t>
            </a:r>
          </a:p>
          <a:p>
            <a:pPr marL="236538" indent="0">
              <a:buNone/>
            </a:pPr>
            <a:r>
              <a:rPr lang="en-US" dirty="0"/>
              <a:t>“Come on and get moving!”</a:t>
            </a:r>
          </a:p>
          <a:p>
            <a:pPr marL="236538" indent="0">
              <a:buNone/>
            </a:pPr>
            <a:r>
              <a:rPr lang="en-US" dirty="0"/>
              <a:t>“Have </a:t>
            </a:r>
            <a:r>
              <a:rPr lang="en-US"/>
              <a:t>a great day.”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0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900" dirty="0"/>
              <a:t>Statements Customers Hear When They Enter a Restaurant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947067"/>
            <a:ext cx="8382000" cy="4229896"/>
          </a:xfrm>
        </p:spPr>
        <p:txBody>
          <a:bodyPr/>
          <a:lstStyle/>
          <a:p>
            <a:r>
              <a:rPr lang="en-US" dirty="0"/>
              <a:t>“Hi, may I help you?”</a:t>
            </a:r>
          </a:p>
          <a:p>
            <a:pPr marL="234950"/>
            <a:r>
              <a:rPr lang="en-US" dirty="0"/>
              <a:t>“Great to see you today; hope you enjoy your meal.”</a:t>
            </a:r>
          </a:p>
          <a:p>
            <a:r>
              <a:rPr lang="en-US" dirty="0"/>
              <a:t>“Great choice of food selections today.”</a:t>
            </a:r>
          </a:p>
          <a:p>
            <a:r>
              <a:rPr lang="en-US" dirty="0"/>
              <a:t>“Don’t you look nice today?”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8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Bullying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362201"/>
            <a:ext cx="8458200" cy="3814762"/>
          </a:xfrm>
        </p:spPr>
        <p:txBody>
          <a:bodyPr/>
          <a:lstStyle/>
          <a:p>
            <a:r>
              <a:rPr lang="en-US" sz="3600" dirty="0"/>
              <a:t>Have you witnessed bullying in your school programs? </a:t>
            </a:r>
          </a:p>
          <a:p>
            <a:endParaRPr lang="en-US" sz="3600" dirty="0"/>
          </a:p>
          <a:p>
            <a:r>
              <a:rPr lang="en-US" sz="3600" dirty="0"/>
              <a:t>What should you do if you witness bullying in your operation?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8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and Wants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819399"/>
            <a:ext cx="8458200" cy="3357563"/>
          </a:xfrm>
        </p:spPr>
        <p:txBody>
          <a:bodyPr/>
          <a:lstStyle/>
          <a:p>
            <a:r>
              <a:rPr lang="en-US" sz="3600" dirty="0"/>
              <a:t>List two needs.</a:t>
            </a:r>
          </a:p>
          <a:p>
            <a:endParaRPr lang="en-US" sz="3600" dirty="0"/>
          </a:p>
          <a:p>
            <a:r>
              <a:rPr lang="en-US" sz="3600" dirty="0"/>
              <a:t>List two wants.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364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620000" cy="1325563"/>
          </a:xfrm>
        </p:spPr>
        <p:txBody>
          <a:bodyPr>
            <a:noAutofit/>
          </a:bodyPr>
          <a:lstStyle/>
          <a:p>
            <a:r>
              <a:rPr lang="en-US" sz="3200" dirty="0"/>
              <a:t>Principles of Customer Service, Merchandising, and Food Presentation and Quality Meal Service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impressions</a:t>
            </a:r>
          </a:p>
          <a:p>
            <a:r>
              <a:rPr lang="en-US" dirty="0"/>
              <a:t>Key elements</a:t>
            </a:r>
          </a:p>
          <a:p>
            <a:r>
              <a:rPr lang="en-US" dirty="0"/>
              <a:t>Terms</a:t>
            </a:r>
          </a:p>
          <a:p>
            <a:r>
              <a:rPr lang="en-US" dirty="0"/>
              <a:t>Food quality standards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375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5 Key Elements of Presentation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70170" y="1981200"/>
            <a:ext cx="28194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54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sz="5400" b="1" i="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sz="5400" b="1" i="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r>
              <a:rPr lang="en-US" sz="5400" b="1" i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sz="5400" b="1" i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  <a:br>
              <a:rPr lang="en-US" sz="54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br>
              <a:rPr lang="en-US" i="0" dirty="0">
                <a:solidFill>
                  <a:srgbClr val="FFFF00"/>
                </a:solidFill>
              </a:rPr>
            </a:br>
            <a:br>
              <a:rPr lang="en-US" i="0" dirty="0">
                <a:solidFill>
                  <a:srgbClr val="FFFF00"/>
                </a:solidFill>
              </a:rPr>
            </a:br>
            <a:br>
              <a:rPr lang="en-US" i="0" dirty="0">
                <a:solidFill>
                  <a:srgbClr val="FFFF00"/>
                </a:solidFill>
              </a:rPr>
            </a:br>
            <a:br>
              <a:rPr lang="en-US" i="0" dirty="0">
                <a:solidFill>
                  <a:srgbClr val="FFFF00"/>
                </a:solidFill>
              </a:rPr>
            </a:br>
            <a:br>
              <a:rPr lang="en-US" i="0" dirty="0">
                <a:solidFill>
                  <a:srgbClr val="FFFF00"/>
                </a:solidFill>
              </a:rPr>
            </a:br>
            <a:br>
              <a:rPr lang="en-US" i="0" dirty="0">
                <a:solidFill>
                  <a:srgbClr val="FFFF00"/>
                </a:solidFill>
              </a:rPr>
            </a:br>
            <a:br>
              <a:rPr lang="en-US" i="0" dirty="0">
                <a:solidFill>
                  <a:srgbClr val="FFFF00"/>
                </a:solidFill>
                <a:latin typeface="Century725 BdCn BT" pitchFamily="18" charset="0"/>
              </a:rPr>
            </a:br>
            <a:endParaRPr lang="en-US" i="0" dirty="0">
              <a:solidFill>
                <a:srgbClr val="FFFF00"/>
              </a:solidFill>
            </a:endParaRPr>
          </a:p>
        </p:txBody>
      </p:sp>
      <p:sp>
        <p:nvSpPr>
          <p:cNvPr id="7" name="WordArt 5"/>
          <p:cNvSpPr>
            <a:spLocks noChangeArrowheads="1" noChangeShapeType="1" noTextEdit="1"/>
          </p:cNvSpPr>
          <p:nvPr/>
        </p:nvSpPr>
        <p:spPr bwMode="auto">
          <a:xfrm>
            <a:off x="351768" y="3200400"/>
            <a:ext cx="3971925" cy="15621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72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en-US" sz="3600" kern="10" spc="1800" dirty="0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Arial Black"/>
              </a:rPr>
              <a:t>Texture</a:t>
            </a: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6013723" y="2819400"/>
            <a:ext cx="2047875" cy="16510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6600" kern="10" dirty="0">
                <a:ln w="9525">
                  <a:round/>
                  <a:headEnd/>
                  <a:tailEnd/>
                </a:ln>
                <a:solidFill>
                  <a:srgbClr val="FFC000"/>
                </a:solidFill>
                <a:latin typeface="Times New Roman"/>
                <a:cs typeface="Times New Roman"/>
              </a:rPr>
              <a:t>Shape</a:t>
            </a:r>
          </a:p>
        </p:txBody>
      </p:sp>
      <p:sp>
        <p:nvSpPr>
          <p:cNvPr id="9" name="WordArt 9"/>
          <p:cNvSpPr>
            <a:spLocks noChangeArrowheads="1" noChangeShapeType="1" noTextEdit="1"/>
          </p:cNvSpPr>
          <p:nvPr/>
        </p:nvSpPr>
        <p:spPr bwMode="auto">
          <a:xfrm>
            <a:off x="1042988" y="5248275"/>
            <a:ext cx="3133725" cy="704850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Simplicity</a:t>
            </a:r>
          </a:p>
        </p:txBody>
      </p:sp>
      <p:sp>
        <p:nvSpPr>
          <p:cNvPr id="10" name="WordArt 8"/>
          <p:cNvSpPr>
            <a:spLocks noChangeArrowheads="1" noChangeShapeType="1" noTextEdit="1"/>
          </p:cNvSpPr>
          <p:nvPr/>
        </p:nvSpPr>
        <p:spPr bwMode="auto">
          <a:xfrm>
            <a:off x="4572000" y="4724400"/>
            <a:ext cx="3505200" cy="1905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3403"/>
              </a:avLst>
            </a:prstTxWarp>
          </a:bodyPr>
          <a:lstStyle/>
          <a:p>
            <a:pPr algn="ctr"/>
            <a:r>
              <a:rPr lang="en-US" sz="6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Height</a:t>
            </a:r>
          </a:p>
        </p:txBody>
      </p:sp>
    </p:spTree>
    <p:extLst>
      <p:ext uri="{BB962C8B-B14F-4D97-AF65-F5344CB8AC3E}">
        <p14:creationId xmlns:p14="http://schemas.microsoft.com/office/powerpoint/2010/main" val="364745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Colorful Serving Line 1</a:t>
            </a:r>
          </a:p>
        </p:txBody>
      </p:sp>
      <p:pic>
        <p:nvPicPr>
          <p:cNvPr id="4" name="Picture 4" descr="Cathy 2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81200"/>
            <a:ext cx="6858000" cy="4474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6521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Colorful Serving Line 2</a:t>
            </a:r>
          </a:p>
        </p:txBody>
      </p:sp>
      <p:pic>
        <p:nvPicPr>
          <p:cNvPr id="4" name="Picture 4" descr="Cathy 1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400"/>
            <a:ext cx="6786159" cy="4287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2454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Colorful Serving Line 3</a:t>
            </a:r>
          </a:p>
        </p:txBody>
      </p:sp>
      <p:pic>
        <p:nvPicPr>
          <p:cNvPr id="4" name="Picture 4" descr="CFKS3_NFSMI310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95400" y="1981200"/>
            <a:ext cx="6727825" cy="4404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2753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2133600"/>
            <a:ext cx="6623454" cy="4293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0417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Color: Preparation Techniques</a:t>
            </a:r>
          </a:p>
        </p:txBody>
      </p:sp>
      <p:pic>
        <p:nvPicPr>
          <p:cNvPr id="4" name="Picture 4" descr="DSCN00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805" y="2285722"/>
            <a:ext cx="3546052" cy="3610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DSCN00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6205" y="2286000"/>
            <a:ext cx="3479145" cy="361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234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" t="3174" r="3196" b="6350"/>
          <a:stretch/>
        </p:blipFill>
        <p:spPr bwMode="auto">
          <a:xfrm>
            <a:off x="1752600" y="2209800"/>
            <a:ext cx="5613608" cy="4421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56223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 Names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2222937"/>
            <a:ext cx="3867150" cy="3954024"/>
          </a:xfrm>
        </p:spPr>
        <p:txBody>
          <a:bodyPr numCol="1"/>
          <a:lstStyle/>
          <a:p>
            <a:r>
              <a:rPr lang="en-US" dirty="0"/>
              <a:t>Grilled Chicken Strips</a:t>
            </a:r>
          </a:p>
          <a:p>
            <a:r>
              <a:rPr lang="en-US" dirty="0"/>
              <a:t>Crisp Mixed Greens</a:t>
            </a:r>
          </a:p>
          <a:p>
            <a:r>
              <a:rPr lang="en-US" dirty="0"/>
              <a:t>Hearty Red Kidney Beans</a:t>
            </a:r>
          </a:p>
          <a:p>
            <a:r>
              <a:rPr lang="en-US" dirty="0"/>
              <a:t>Creamy Dressing</a:t>
            </a:r>
          </a:p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00" y="2222937"/>
            <a:ext cx="4267200" cy="3954025"/>
          </a:xfrm>
        </p:spPr>
        <p:txBody>
          <a:bodyPr/>
          <a:lstStyle/>
          <a:p>
            <a:r>
              <a:rPr lang="en-US" dirty="0"/>
              <a:t>Crunchy Baby Carrots</a:t>
            </a:r>
          </a:p>
          <a:p>
            <a:r>
              <a:rPr lang="en-US" dirty="0"/>
              <a:t>Tender Corn</a:t>
            </a:r>
          </a:p>
          <a:p>
            <a:r>
              <a:rPr lang="en-US" dirty="0"/>
              <a:t>Ripe Green Tip Banana </a:t>
            </a:r>
          </a:p>
          <a:p>
            <a:r>
              <a:rPr lang="en-US" dirty="0"/>
              <a:t>Crusty Whole Wheat Roll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05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Shapes: Food Variety 1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2133600"/>
            <a:ext cx="6096000" cy="4350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546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Shapes: Food Variety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947067"/>
            <a:ext cx="8458200" cy="64373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How many ways can you cut a sandwich?</a:t>
            </a:r>
          </a:p>
          <a:p>
            <a:pPr marL="0" indent="0" algn="ctr"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800600" y="2743200"/>
            <a:ext cx="1371600" cy="1371600"/>
            <a:chOff x="5105400" y="2133600"/>
            <a:chExt cx="1371600" cy="13716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105400" y="213360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5105400" y="2133600"/>
              <a:ext cx="13716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H="1">
              <a:off x="5105400" y="2133600"/>
              <a:ext cx="13716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11356" y="4648200"/>
            <a:ext cx="1371600" cy="1371600"/>
            <a:chOff x="1752600" y="4343400"/>
            <a:chExt cx="1371600" cy="1371600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752600" y="434340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2209800" y="4343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2667000" y="4343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910988" y="4648200"/>
            <a:ext cx="1371600" cy="1371600"/>
            <a:chOff x="4800600" y="4343400"/>
            <a:chExt cx="1371600" cy="1371600"/>
          </a:xfrm>
        </p:grpSpPr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4800600" y="434340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5486400" y="4343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800600" y="4343400"/>
              <a:ext cx="6858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5486400" y="4343400"/>
              <a:ext cx="6858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68388" y="4635347"/>
            <a:ext cx="1371600" cy="1371600"/>
            <a:chOff x="6781800" y="4267200"/>
            <a:chExt cx="1371600" cy="1371600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6781800" y="426720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6781800" y="4724400"/>
              <a:ext cx="91440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7239000" y="4267200"/>
              <a:ext cx="91440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793429" y="2743200"/>
            <a:ext cx="1371600" cy="1371600"/>
            <a:chOff x="7086600" y="2057400"/>
            <a:chExt cx="1371600" cy="1371600"/>
          </a:xfrm>
        </p:grpSpPr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7086600" y="205740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>
              <a:off x="7086600" y="2057400"/>
              <a:ext cx="6858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 flipV="1">
              <a:off x="7772400" y="2057400"/>
              <a:ext cx="68580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29019" y="2743200"/>
            <a:ext cx="1371600" cy="1371600"/>
            <a:chOff x="1143000" y="2438400"/>
            <a:chExt cx="1371600" cy="1371600"/>
          </a:xfrm>
        </p:grpSpPr>
        <p:sp>
          <p:nvSpPr>
            <p:cNvPr id="28" name="Rectangle 3"/>
            <p:cNvSpPr>
              <a:spLocks noChangeArrowheads="1"/>
            </p:cNvSpPr>
            <p:nvPr/>
          </p:nvSpPr>
          <p:spPr bwMode="auto">
            <a:xfrm>
              <a:off x="1143000" y="243840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>
              <a:off x="1143000" y="31242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1828800" y="2438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01956" y="2743200"/>
            <a:ext cx="1373133" cy="1371600"/>
            <a:chOff x="2866527" y="2438400"/>
            <a:chExt cx="1373133" cy="1371600"/>
          </a:xfrm>
        </p:grpSpPr>
        <p:grpSp>
          <p:nvGrpSpPr>
            <p:cNvPr id="32" name="Group 31"/>
            <p:cNvGrpSpPr/>
            <p:nvPr/>
          </p:nvGrpSpPr>
          <p:grpSpPr>
            <a:xfrm>
              <a:off x="2866527" y="2438400"/>
              <a:ext cx="1371600" cy="1371600"/>
              <a:chOff x="3048000" y="2057400"/>
              <a:chExt cx="1371600" cy="1371600"/>
            </a:xfrm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3048000" y="2057400"/>
                <a:ext cx="1371600" cy="13716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" name="Line 24"/>
              <p:cNvSpPr>
                <a:spLocks noChangeShapeType="1"/>
              </p:cNvSpPr>
              <p:nvPr/>
            </p:nvSpPr>
            <p:spPr bwMode="auto">
              <a:xfrm>
                <a:off x="3048000" y="2590800"/>
                <a:ext cx="7620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6" name="Line 25"/>
              <p:cNvSpPr>
                <a:spLocks noChangeShapeType="1"/>
              </p:cNvSpPr>
              <p:nvPr/>
            </p:nvSpPr>
            <p:spPr bwMode="auto">
              <a:xfrm flipV="1">
                <a:off x="3441475" y="2502243"/>
                <a:ext cx="617960" cy="5156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3" name="Line 24"/>
            <p:cNvSpPr>
              <a:spLocks noChangeShapeType="1"/>
            </p:cNvSpPr>
            <p:nvPr/>
          </p:nvSpPr>
          <p:spPr bwMode="auto">
            <a:xfrm>
              <a:off x="3477660" y="2438400"/>
              <a:ext cx="7620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1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Shapes: Food Variety 3 </a:t>
            </a:r>
          </a:p>
        </p:txBody>
      </p:sp>
      <p:pic>
        <p:nvPicPr>
          <p:cNvPr id="4" name="Picture 4" descr="CSfilm1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133600"/>
            <a:ext cx="6163056" cy="4092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2488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Shapes: Food Variety 4</a:t>
            </a:r>
          </a:p>
        </p:txBody>
      </p:sp>
      <p:pic>
        <p:nvPicPr>
          <p:cNvPr id="4" name="Picture 5" descr="CSfilm1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057400"/>
            <a:ext cx="6163056" cy="4092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0243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Simplicity</a:t>
            </a:r>
          </a:p>
        </p:txBody>
      </p:sp>
      <p:pic>
        <p:nvPicPr>
          <p:cNvPr id="4" name="Picture 6" descr="http://www.fabulousfoods.com/uploads/picture/842/thumbnail_table/1222470153_healthy_lun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81200"/>
            <a:ext cx="6163056" cy="4430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7989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Height</a:t>
            </a:r>
          </a:p>
        </p:txBody>
      </p:sp>
      <p:pic>
        <p:nvPicPr>
          <p:cNvPr id="4" name="Picture 5" descr="CFKS3_NFSMI0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057400"/>
            <a:ext cx="5639263" cy="4252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5596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Self-Serve Packaging</a:t>
            </a:r>
          </a:p>
        </p:txBody>
      </p:sp>
      <p:pic>
        <p:nvPicPr>
          <p:cNvPr id="4" name="Picture 5" descr="VTStJohnsburySchool0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57400"/>
            <a:ext cx="6163056" cy="4093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0208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Line Checklist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124199"/>
            <a:ext cx="8210550" cy="305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Design a short audit tool for our everyday service line.</a:t>
            </a:r>
          </a:p>
        </p:txBody>
      </p:sp>
    </p:spTree>
    <p:extLst>
      <p:ext uri="{BB962C8B-B14F-4D97-AF65-F5344CB8AC3E}">
        <p14:creationId xmlns:p14="http://schemas.microsoft.com/office/powerpoint/2010/main" val="1100152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010October       4"/>
          <p:cNvPicPr>
            <a:picLocks noChangeAspect="1" noChangeArrowheads="1"/>
          </p:cNvPicPr>
          <p:nvPr/>
        </p:nvPicPr>
        <p:blipFill rotWithShape="1">
          <a:blip r:embed="rId2" cstate="print"/>
          <a:srcRect b="6897"/>
          <a:stretch/>
        </p:blipFill>
        <p:spPr bwMode="auto">
          <a:xfrm>
            <a:off x="1905000" y="228600"/>
            <a:ext cx="5249354" cy="632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6276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365125"/>
            <a:ext cx="76200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Serving Lines: Look Appealing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0"/>
            <a:ext cx="8787293" cy="3751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8617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Evaluate Customer Service?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know what our customers think of our service</a:t>
            </a:r>
          </a:p>
          <a:p>
            <a:r>
              <a:rPr lang="en-US" dirty="0"/>
              <a:t>To gain ideas and suggestions for improvement</a:t>
            </a:r>
          </a:p>
          <a:p>
            <a:r>
              <a:rPr lang="en-US" dirty="0"/>
              <a:t>To identify problems and solutions for solving problems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2424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Evaluate Customer Service?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on the Customer has some suggestions:</a:t>
            </a:r>
          </a:p>
          <a:p>
            <a:pPr lvl="1"/>
            <a:r>
              <a:rPr lang="en-US" sz="2600" dirty="0"/>
              <a:t>Ask your customer and listen to answers</a:t>
            </a:r>
          </a:p>
          <a:p>
            <a:pPr lvl="1"/>
            <a:r>
              <a:rPr lang="en-US" sz="2600" dirty="0"/>
              <a:t>Keep asking your customer for feedback</a:t>
            </a:r>
          </a:p>
          <a:p>
            <a:pPr lvl="1"/>
            <a:r>
              <a:rPr lang="en-US" sz="2600" dirty="0"/>
              <a:t>Observe customer behavior and choices</a:t>
            </a:r>
          </a:p>
          <a:p>
            <a:pPr lvl="1"/>
            <a:r>
              <a:rPr lang="en-US" sz="2600" dirty="0"/>
              <a:t>Survey customers using age appropriate methods</a:t>
            </a:r>
          </a:p>
          <a:p>
            <a:pPr lvl="1"/>
            <a:r>
              <a:rPr lang="en-US" sz="2600" dirty="0"/>
              <a:t>Talk </a:t>
            </a:r>
            <a:r>
              <a:rPr lang="en-US" sz="2600"/>
              <a:t>to customers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60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Feedback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047999"/>
            <a:ext cx="8458200" cy="312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Identify five characteristics or tools that would help them get to know customers’ likes and dislikes.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08746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Taste Test Form</a:t>
            </a:r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81200"/>
            <a:ext cx="8093844" cy="4037933"/>
          </a:xfrm>
        </p:spPr>
      </p:pic>
    </p:spTree>
    <p:extLst>
      <p:ext uri="{BB962C8B-B14F-4D97-AF65-F5344CB8AC3E}">
        <p14:creationId xmlns:p14="http://schemas.microsoft.com/office/powerpoint/2010/main" val="3011329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Quality Foodservice </a:t>
            </a:r>
            <a:r>
              <a:rPr lang="en-US" dirty="0"/>
              <a:t>Survey </a:t>
            </a:r>
            <a:br>
              <a:rPr lang="en-US" dirty="0"/>
            </a:br>
            <a:r>
              <a:rPr lang="en-US" dirty="0"/>
              <a:t>(Self-Assessment)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76599"/>
            <a:ext cx="8458200" cy="290036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Self-assessment is as important as the evaluations that other people do.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62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464646"/>
                </a:solidFill>
                <a:latin typeface="Arial" pitchFamily="34" charset="0"/>
                <a:cs typeface="Arial" pitchFamily="34" charset="0"/>
              </a:rPr>
              <a:t> Conclusion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76599"/>
            <a:ext cx="8458200" cy="2900363"/>
          </a:xfrm>
        </p:spPr>
        <p:txBody>
          <a:bodyPr>
            <a:normAutofit/>
          </a:bodyPr>
          <a:lstStyle/>
          <a:p>
            <a:pPr marL="0" indent="0" algn="ctr" defTabSz="685800" fontAlgn="auto">
              <a:spcBef>
                <a:spcPts val="300"/>
              </a:spcBef>
              <a:buClr>
                <a:srgbClr val="2DA2BF"/>
              </a:buClr>
              <a:buNone/>
            </a:pPr>
            <a:r>
              <a:rPr lang="en-US" sz="3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SMART Goals</a:t>
            </a:r>
          </a:p>
        </p:txBody>
      </p:sp>
    </p:spTree>
    <p:extLst>
      <p:ext uri="{BB962C8B-B14F-4D97-AF65-F5344CB8AC3E}">
        <p14:creationId xmlns:p14="http://schemas.microsoft.com/office/powerpoint/2010/main" val="114971766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10571</TotalTime>
  <Words>503</Words>
  <Application>Microsoft Office PowerPoint</Application>
  <PresentationFormat>On-screen Show (4:3)</PresentationFormat>
  <Paragraphs>96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Arial Black</vt:lpstr>
      <vt:lpstr>Calibri</vt:lpstr>
      <vt:lpstr>Century725 BdCn BT</vt:lpstr>
      <vt:lpstr>Helvetica</vt:lpstr>
      <vt:lpstr>Times New Roman</vt:lpstr>
      <vt:lpstr>Custom Design</vt:lpstr>
      <vt:lpstr>2_Custom Design</vt:lpstr>
      <vt:lpstr>1_Custom Design</vt:lpstr>
      <vt:lpstr>3_Custom Design</vt:lpstr>
      <vt:lpstr>4_Custom Design</vt:lpstr>
      <vt:lpstr>Customer Experience, Merchandising, and Food Presentation</vt:lpstr>
      <vt:lpstr>Lesson Objectives</vt:lpstr>
      <vt:lpstr>Identify Your Customer</vt:lpstr>
      <vt:lpstr>Customer Experience Scenarios</vt:lpstr>
      <vt:lpstr>“What Students Say” and “What Students Hear”</vt:lpstr>
      <vt:lpstr>Statements Customers Hear When They Enter a Restaurant </vt:lpstr>
      <vt:lpstr>Bullying</vt:lpstr>
      <vt:lpstr>Needs and Wants</vt:lpstr>
      <vt:lpstr>Principles of Customer Service, Merchandising, and Food Presentation and Quality Meal Service</vt:lpstr>
      <vt:lpstr>5 Key Elements of Presentation</vt:lpstr>
      <vt:lpstr>Colorful Serving Line 1</vt:lpstr>
      <vt:lpstr>Colorful Serving Line 2</vt:lpstr>
      <vt:lpstr>Colorful Serving Line 3</vt:lpstr>
      <vt:lpstr>Color</vt:lpstr>
      <vt:lpstr>Color: Preparation Techniques</vt:lpstr>
      <vt:lpstr>Texture</vt:lpstr>
      <vt:lpstr>Texture Names </vt:lpstr>
      <vt:lpstr>Shapes: Food Variety 1</vt:lpstr>
      <vt:lpstr>Shapes: Food Variety 2</vt:lpstr>
      <vt:lpstr>Shapes: Food Variety 3 </vt:lpstr>
      <vt:lpstr>Shapes: Food Variety 4</vt:lpstr>
      <vt:lpstr>Simplicity</vt:lpstr>
      <vt:lpstr>Height</vt:lpstr>
      <vt:lpstr>Self-Serve Packaging</vt:lpstr>
      <vt:lpstr>Service Line Checklist</vt:lpstr>
      <vt:lpstr>PowerPoint Presentation</vt:lpstr>
      <vt:lpstr>Serving Lines: Look Appealing</vt:lpstr>
      <vt:lpstr>Why Do We Evaluate Customer Service?</vt:lpstr>
      <vt:lpstr>How Do We Evaluate Customer Service?</vt:lpstr>
      <vt:lpstr>Customer Feedback</vt:lpstr>
      <vt:lpstr>Sample Taste Test Form</vt:lpstr>
      <vt:lpstr>Quality Foodservice Survey  (Self-Assessment)</vt:lpstr>
      <vt:lpstr> Conclusion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Accountability, Integrity, and the Role of the Director</dc:title>
  <dc:creator>Evelina Cross</dc:creator>
  <cp:lastModifiedBy>Patrick Butler</cp:lastModifiedBy>
  <cp:revision>196</cp:revision>
  <cp:lastPrinted>2017-10-26T19:38:58Z</cp:lastPrinted>
  <dcterms:created xsi:type="dcterms:W3CDTF">2010-05-11T13:09:19Z</dcterms:created>
  <dcterms:modified xsi:type="dcterms:W3CDTF">2024-11-14T21:59:03Z</dcterms:modified>
</cp:coreProperties>
</file>