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21"/>
  </p:notesMasterIdLst>
  <p:sldIdLst>
    <p:sldId id="289" r:id="rId6"/>
    <p:sldId id="257" r:id="rId7"/>
    <p:sldId id="259" r:id="rId8"/>
    <p:sldId id="293" r:id="rId9"/>
    <p:sldId id="261" r:id="rId10"/>
    <p:sldId id="294" r:id="rId11"/>
    <p:sldId id="262" r:id="rId12"/>
    <p:sldId id="263" r:id="rId13"/>
    <p:sldId id="284" r:id="rId14"/>
    <p:sldId id="295" r:id="rId15"/>
    <p:sldId id="267" r:id="rId16"/>
    <p:sldId id="291" r:id="rId17"/>
    <p:sldId id="265" r:id="rId18"/>
    <p:sldId id="286" r:id="rId19"/>
    <p:sldId id="30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80759" autoAdjust="0"/>
  </p:normalViewPr>
  <p:slideViewPr>
    <p:cSldViewPr snapToGrid="0">
      <p:cViewPr varScale="1">
        <p:scale>
          <a:sx n="89" d="100"/>
          <a:sy n="89" d="100"/>
        </p:scale>
        <p:origin x="1146" y="90"/>
      </p:cViewPr>
      <p:guideLst/>
    </p:cSldViewPr>
  </p:slideViewPr>
  <p:outlineViewPr>
    <p:cViewPr>
      <p:scale>
        <a:sx n="33" d="100"/>
        <a:sy n="33" d="100"/>
      </p:scale>
      <p:origin x="0" y="-49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 Polzin" userId="b9e054fa-0868-4197-8146-cc0a868454d2" providerId="ADAL" clId="{77D8B87C-8450-467B-B864-45999D9FB48D}"/>
    <pc:docChg chg="modSld">
      <pc:chgData name="Molle Polzin" userId="b9e054fa-0868-4197-8146-cc0a868454d2" providerId="ADAL" clId="{77D8B87C-8450-467B-B864-45999D9FB48D}" dt="2024-12-19T20:05:50.397" v="62"/>
      <pc:docMkLst>
        <pc:docMk/>
      </pc:docMkLst>
      <pc:sldChg chg="modSp mod">
        <pc:chgData name="Molle Polzin" userId="b9e054fa-0868-4197-8146-cc0a868454d2" providerId="ADAL" clId="{77D8B87C-8450-467B-B864-45999D9FB48D}" dt="2024-12-19T19:26:53.148" v="1" actId="20577"/>
        <pc:sldMkLst>
          <pc:docMk/>
          <pc:sldMk cId="1237574672" sldId="257"/>
        </pc:sldMkLst>
        <pc:spChg chg="mod">
          <ac:chgData name="Molle Polzin" userId="b9e054fa-0868-4197-8146-cc0a868454d2" providerId="ADAL" clId="{77D8B87C-8450-467B-B864-45999D9FB48D}" dt="2024-12-19T19:26:53.148" v="1" actId="20577"/>
          <ac:spMkLst>
            <pc:docMk/>
            <pc:sldMk cId="1237574672" sldId="257"/>
            <ac:spMk id="180" creationId="{00000000-0000-0000-0000-000000000000}"/>
          </ac:spMkLst>
        </pc:spChg>
      </pc:sldChg>
      <pc:sldChg chg="modNotesTx">
        <pc:chgData name="Molle Polzin" userId="b9e054fa-0868-4197-8146-cc0a868454d2" providerId="ADAL" clId="{77D8B87C-8450-467B-B864-45999D9FB48D}" dt="2024-12-19T19:40:38.021" v="4"/>
        <pc:sldMkLst>
          <pc:docMk/>
          <pc:sldMk cId="1572890057" sldId="262"/>
        </pc:sldMkLst>
      </pc:sldChg>
      <pc:sldChg chg="modNotesTx">
        <pc:chgData name="Molle Polzin" userId="b9e054fa-0868-4197-8146-cc0a868454d2" providerId="ADAL" clId="{77D8B87C-8450-467B-B864-45999D9FB48D}" dt="2024-12-19T19:40:28.634" v="3"/>
        <pc:sldMkLst>
          <pc:docMk/>
          <pc:sldMk cId="1529364267" sldId="263"/>
        </pc:sldMkLst>
      </pc:sldChg>
      <pc:sldChg chg="modNotesTx">
        <pc:chgData name="Molle Polzin" userId="b9e054fa-0868-4197-8146-cc0a868454d2" providerId="ADAL" clId="{77D8B87C-8450-467B-B864-45999D9FB48D}" dt="2024-12-19T20:05:50.397" v="62"/>
        <pc:sldMkLst>
          <pc:docMk/>
          <pc:sldMk cId="1235199628" sldId="265"/>
        </pc:sldMkLst>
      </pc:sldChg>
      <pc:sldChg chg="modSp mod modNotesTx">
        <pc:chgData name="Molle Polzin" userId="b9e054fa-0868-4197-8146-cc0a868454d2" providerId="ADAL" clId="{77D8B87C-8450-467B-B864-45999D9FB48D}" dt="2024-12-19T19:44:12.861" v="60" actId="20577"/>
        <pc:sldMkLst>
          <pc:docMk/>
          <pc:sldMk cId="2670514726" sldId="284"/>
        </pc:sldMkLst>
        <pc:spChg chg="mod">
          <ac:chgData name="Molle Polzin" userId="b9e054fa-0868-4197-8146-cc0a868454d2" providerId="ADAL" clId="{77D8B87C-8450-467B-B864-45999D9FB48D}" dt="2024-12-19T19:44:12.861" v="60" actId="20577"/>
          <ac:spMkLst>
            <pc:docMk/>
            <pc:sldMk cId="2670514726" sldId="284"/>
            <ac:spMk id="192" creationId="{00000000-0000-0000-0000-000000000000}"/>
          </ac:spMkLst>
        </pc:spChg>
      </pc:sldChg>
      <pc:sldChg chg="modNotesTx">
        <pc:chgData name="Molle Polzin" userId="b9e054fa-0868-4197-8146-cc0a868454d2" providerId="ADAL" clId="{77D8B87C-8450-467B-B864-45999D9FB48D}" dt="2024-12-19T19:35:18.393" v="2" actId="6549"/>
        <pc:sldMkLst>
          <pc:docMk/>
          <pc:sldMk cId="1979555453" sldId="293"/>
        </pc:sldMkLst>
      </pc:sldChg>
      <pc:sldChg chg="modNotesTx">
        <pc:chgData name="Molle Polzin" userId="b9e054fa-0868-4197-8146-cc0a868454d2" providerId="ADAL" clId="{77D8B87C-8450-467B-B864-45999D9FB48D}" dt="2024-12-19T19:46:00.750" v="61"/>
        <pc:sldMkLst>
          <pc:docMk/>
          <pc:sldMk cId="4036305781" sldId="295"/>
        </pc:sldMkLst>
      </pc:sldChg>
    </pc:docChg>
  </pc:docChgLst>
  <pc:docChgLst>
    <pc:chgData name="Molle Polzin" userId="b9e054fa-0868-4197-8146-cc0a868454d2" providerId="ADAL" clId="{BD006E6E-DA41-4025-9AB8-E9BE590BD0D0}"/>
    <pc:docChg chg="undo redo custSel delSld modSld">
      <pc:chgData name="Molle Polzin" userId="b9e054fa-0868-4197-8146-cc0a868454d2" providerId="ADAL" clId="{BD006E6E-DA41-4025-9AB8-E9BE590BD0D0}" dt="2024-11-21T21:01:39.299" v="43" actId="47"/>
      <pc:docMkLst>
        <pc:docMk/>
      </pc:docMkLst>
      <pc:sldChg chg="modNotesTx">
        <pc:chgData name="Molle Polzin" userId="b9e054fa-0868-4197-8146-cc0a868454d2" providerId="ADAL" clId="{BD006E6E-DA41-4025-9AB8-E9BE590BD0D0}" dt="2024-11-21T20:52:15.845" v="18"/>
        <pc:sldMkLst>
          <pc:docMk/>
          <pc:sldMk cId="1529364267" sldId="263"/>
        </pc:sldMkLst>
      </pc:sldChg>
      <pc:sldChg chg="modNotesTx">
        <pc:chgData name="Molle Polzin" userId="b9e054fa-0868-4197-8146-cc0a868454d2" providerId="ADAL" clId="{BD006E6E-DA41-4025-9AB8-E9BE590BD0D0}" dt="2024-11-21T21:00:37.888" v="42" actId="6549"/>
        <pc:sldMkLst>
          <pc:docMk/>
          <pc:sldMk cId="1789801205" sldId="267"/>
        </pc:sldMkLst>
      </pc:sldChg>
      <pc:sldChg chg="modSp mod modNotesTx">
        <pc:chgData name="Molle Polzin" userId="b9e054fa-0868-4197-8146-cc0a868454d2" providerId="ADAL" clId="{BD006E6E-DA41-4025-9AB8-E9BE590BD0D0}" dt="2024-11-21T20:53:24.564" v="24" actId="20577"/>
        <pc:sldMkLst>
          <pc:docMk/>
          <pc:sldMk cId="2670514726" sldId="284"/>
        </pc:sldMkLst>
        <pc:spChg chg="mod">
          <ac:chgData name="Molle Polzin" userId="b9e054fa-0868-4197-8146-cc0a868454d2" providerId="ADAL" clId="{BD006E6E-DA41-4025-9AB8-E9BE590BD0D0}" dt="2024-11-21T20:52:34.877" v="21" actId="6549"/>
          <ac:spMkLst>
            <pc:docMk/>
            <pc:sldMk cId="2670514726" sldId="284"/>
            <ac:spMk id="192" creationId="{00000000-0000-0000-0000-000000000000}"/>
          </ac:spMkLst>
        </pc:spChg>
      </pc:sldChg>
      <pc:sldChg chg="del">
        <pc:chgData name="Molle Polzin" userId="b9e054fa-0868-4197-8146-cc0a868454d2" providerId="ADAL" clId="{BD006E6E-DA41-4025-9AB8-E9BE590BD0D0}" dt="2024-11-21T21:01:39.299" v="43" actId="47"/>
        <pc:sldMkLst>
          <pc:docMk/>
          <pc:sldMk cId="3298560219" sldId="288"/>
        </pc:sldMkLst>
      </pc:sldChg>
      <pc:sldChg chg="modSp mod modNotesTx">
        <pc:chgData name="Molle Polzin" userId="b9e054fa-0868-4197-8146-cc0a868454d2" providerId="ADAL" clId="{BD006E6E-DA41-4025-9AB8-E9BE590BD0D0}" dt="2024-11-21T20:56:21.697" v="38" actId="20577"/>
        <pc:sldMkLst>
          <pc:docMk/>
          <pc:sldMk cId="4036305781" sldId="295"/>
        </pc:sldMkLst>
        <pc:spChg chg="mod">
          <ac:chgData name="Molle Polzin" userId="b9e054fa-0868-4197-8146-cc0a868454d2" providerId="ADAL" clId="{BD006E6E-DA41-4025-9AB8-E9BE590BD0D0}" dt="2024-11-21T20:53:42.820" v="25" actId="6549"/>
          <ac:spMkLst>
            <pc:docMk/>
            <pc:sldMk cId="4036305781" sldId="295"/>
            <ac:spMk id="191" creationId="{00000000-0000-0000-0000-000000000000}"/>
          </ac:spMkLst>
        </pc:spChg>
        <pc:spChg chg="mod">
          <ac:chgData name="Molle Polzin" userId="b9e054fa-0868-4197-8146-cc0a868454d2" providerId="ADAL" clId="{BD006E6E-DA41-4025-9AB8-E9BE590BD0D0}" dt="2024-11-21T20:56:21.697" v="38" actId="20577"/>
          <ac:spMkLst>
            <pc:docMk/>
            <pc:sldMk cId="4036305781" sldId="295"/>
            <ac:spMk id="19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19CEC-59FE-4B42-83F1-29CC519D6DD2}"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190CF-0330-4AB8-AF1A-40C6E902CA58}" type="slidenum">
              <a:rPr lang="en-US" smtClean="0"/>
              <a:t>‹#›</a:t>
            </a:fld>
            <a:endParaRPr lang="en-US"/>
          </a:p>
        </p:txBody>
      </p:sp>
    </p:spTree>
    <p:extLst>
      <p:ext uri="{BB962C8B-B14F-4D97-AF65-F5344CB8AC3E}">
        <p14:creationId xmlns:p14="http://schemas.microsoft.com/office/powerpoint/2010/main" val="427921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852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83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8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a:t>
            </a:r>
            <a:r>
              <a:rPr lang="en-US" sz="1200" kern="1200" dirty="0">
                <a:solidFill>
                  <a:schemeClr val="tx1"/>
                </a:solidFill>
                <a:effectLst/>
                <a:latin typeface="+mn-lt"/>
                <a:ea typeface="+mn-ea"/>
                <a:cs typeface="+mn-cs"/>
              </a:rPr>
              <a:t> Tofu is made from soybeans and is a nutrient-dense food. It is low in fat, has no cholesterol, and is high in iron and protein. There are different types of tofu. Extra-firm and firm tofu are used in stir-fry recipes and hold up well when cooking. Soft/silken tofu is typically used in baking, desserts, or smoothie preparation. It does not typically hold its shape during the cooking process.</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4</a:t>
            </a:fld>
            <a:endParaRPr lang="en-US"/>
          </a:p>
        </p:txBody>
      </p:sp>
    </p:spTree>
    <p:extLst>
      <p:ext uri="{BB962C8B-B14F-4D97-AF65-F5344CB8AC3E}">
        <p14:creationId xmlns:p14="http://schemas.microsoft.com/office/powerpoint/2010/main" val="188149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This lesson will cover the three requirements needed for the creditable use of tofu as a meat alternate for meals and snacks in the Child and Adult Care Food Program (CACFP). </a:t>
            </a:r>
            <a:endParaRPr dirty="0"/>
          </a:p>
        </p:txBody>
      </p:sp>
    </p:spTree>
    <p:extLst>
      <p:ext uri="{BB962C8B-B14F-4D97-AF65-F5344CB8AC3E}">
        <p14:creationId xmlns:p14="http://schemas.microsoft.com/office/powerpoint/2010/main" val="3969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6</a:t>
            </a:fld>
            <a:endParaRPr lang="en-US"/>
          </a:p>
        </p:txBody>
      </p:sp>
    </p:spTree>
    <p:extLst>
      <p:ext uri="{BB962C8B-B14F-4D97-AF65-F5344CB8AC3E}">
        <p14:creationId xmlns:p14="http://schemas.microsoft.com/office/powerpoint/2010/main" val="320090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800" b="1" dirty="0">
                <a:effectLst/>
                <a:latin typeface="Arial" panose="020B0604020202020204" pitchFamily="34" charset="0"/>
                <a:ea typeface="Calibri" panose="020F0502020204030204" pitchFamily="34" charset="0"/>
              </a:rPr>
              <a:t>Share core content:</a:t>
            </a:r>
            <a:r>
              <a:rPr lang="en-US" sz="1800" dirty="0">
                <a:effectLst/>
                <a:latin typeface="Arial" panose="020B0604020202020204" pitchFamily="34" charset="0"/>
                <a:ea typeface="Calibri" panose="020F0502020204030204" pitchFamily="34" charset="0"/>
              </a:rPr>
              <a:t> The first requirement is that tofu used in CACFP must be commercially prepared. Products that are noncommercial or non-standardized are not creditable. For example, preparing or purchasing homemade tofu is not allowable because it is not commercially prepared. Commercially prepared tofu must meet government quality and safety control standards. Purchasing pre-packaged, commercially prepared tofu from a store or vendor is acceptable.</a:t>
            </a:r>
            <a:endParaRPr dirty="0"/>
          </a:p>
        </p:txBody>
      </p:sp>
    </p:spTree>
    <p:extLst>
      <p:ext uri="{BB962C8B-B14F-4D97-AF65-F5344CB8AC3E}">
        <p14:creationId xmlns:p14="http://schemas.microsoft.com/office/powerpoint/2010/main" val="21227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lnSpc>
                <a:spcPct val="115000"/>
              </a:lnSpc>
              <a:spcAft>
                <a:spcPts val="12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Share core content: </a:t>
            </a:r>
            <a:r>
              <a:rPr lang="en-US" sz="1800" dirty="0">
                <a:effectLst/>
                <a:latin typeface="Arial" panose="020B0604020202020204" pitchFamily="34" charset="0"/>
                <a:ea typeface="Calibri" panose="020F0502020204030204" pitchFamily="34" charset="0"/>
                <a:cs typeface="Times New Roman" panose="02020603050405020304" pitchFamily="18" charset="0"/>
              </a:rPr>
              <a:t>The second requirement is that tofu must be easily recognized and not mimic another food item. Meals served in the CACFP are an important way for children to recognize foods as they relate to a food group. Tofu should be recognized as a meat alternate. This helps children learn how to build a healthy plate. For example, firm and extra firm tofu cubes in stir-fries, omelets, and miso soup are easily recognizable as meat substitutes because they appear to be a meat. Tofu noodles are not creditable because they mimic another food group, the grains component.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Tofu that is incorporated into items to add texture or improve nutrition, but is not easily recognizable as a meat substitute, such as in smoothies, sauces, and baked desserts, does </a:t>
            </a:r>
            <a:r>
              <a:rPr lang="en-US" sz="1800" b="1" dirty="0">
                <a:effectLst/>
                <a:latin typeface="Arial" panose="020B0604020202020204" pitchFamily="34" charset="0"/>
                <a:ea typeface="Calibri" panose="020F0502020204030204" pitchFamily="34" charset="0"/>
              </a:rPr>
              <a:t>not </a:t>
            </a:r>
            <a:r>
              <a:rPr lang="en-US" sz="1800" dirty="0">
                <a:effectLst/>
                <a:latin typeface="Arial" panose="020B0604020202020204" pitchFamily="34" charset="0"/>
                <a:ea typeface="Calibri" panose="020F0502020204030204" pitchFamily="34" charset="0"/>
              </a:rPr>
              <a:t>credit toward the meats/meat alternates component.</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9952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r>
              <a:rPr lang="en-US" sz="1800" b="1" dirty="0">
                <a:effectLst/>
                <a:latin typeface="Arial" panose="020B0604020202020204" pitchFamily="34" charset="0"/>
                <a:ea typeface="Times New Roman" panose="02020603050405020304" pitchFamily="18" charset="0"/>
                <a:cs typeface="Times New Roman" panose="02020603050405020304" pitchFamily="18" charset="0"/>
              </a:rPr>
              <a:t>Share core content: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third requirement is that tofu must contain 5 grams of protein per 2.2 ounces (1/4 cup) to equal 1 ounce of the meats/meat alternates requirement. Protein is essential to every cell in our bodies. It helps in building and maintaining a healthy body.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The best way to ensure a tofu item meets the protein requirements is to request a Child Nutrition (CN) Label. This means the product is manufactured under the Child Nutrition Labeling Program following a federally-approved quality control program. However, if a CN Label is not available, you can obtain a product formulation statement from the manufacturer to document how the product meets meal pattern requirements.</a:t>
            </a:r>
            <a:endParaRPr dirty="0"/>
          </a:p>
        </p:txBody>
      </p:sp>
    </p:spTree>
    <p:extLst>
      <p:ext uri="{BB962C8B-B14F-4D97-AF65-F5344CB8AC3E}">
        <p14:creationId xmlns:p14="http://schemas.microsoft.com/office/powerpoint/2010/main" val="411514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800" b="1" dirty="0">
                <a:effectLst/>
                <a:latin typeface="Arial" panose="020B0604020202020204" pitchFamily="34" charset="0"/>
                <a:ea typeface="Calibri" panose="020F0502020204030204" pitchFamily="34" charset="0"/>
              </a:rPr>
              <a:t>Share core content: </a:t>
            </a:r>
            <a:r>
              <a:rPr lang="en-US" sz="1800" dirty="0">
                <a:effectLst/>
                <a:latin typeface="Arial" panose="020B0604020202020204" pitchFamily="34" charset="0"/>
                <a:ea typeface="Calibri" panose="020F0502020204030204" pitchFamily="34" charset="0"/>
              </a:rPr>
              <a:t>Soy yogurt is a creditable meat/meat alternate. Soy yogurt must contain no more than 12 grams of added sugars per 6 ounces, just as yogurt made from cow’s milk.</a:t>
            </a:r>
            <a:endParaRPr dirty="0"/>
          </a:p>
        </p:txBody>
      </p:sp>
    </p:spTree>
    <p:extLst>
      <p:ext uri="{BB962C8B-B14F-4D97-AF65-F5344CB8AC3E}">
        <p14:creationId xmlns:p14="http://schemas.microsoft.com/office/powerpoint/2010/main" val="1046445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Activity: Is It a Creditable Tofu or Soy Yogurt Product?</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Time: 5–10 minutes</a:t>
            </a:r>
          </a:p>
          <a:p>
            <a:pPr lvl="0"/>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This activity is to recall the three requirements for allowable use of tofu as a meat alternate in menu planning.</a:t>
            </a:r>
          </a:p>
          <a:p>
            <a:pPr lvl="0"/>
            <a:r>
              <a:rPr lang="en-US" sz="1200" b="1" kern="1200" dirty="0">
                <a:solidFill>
                  <a:schemeClr val="tx1"/>
                </a:solidFill>
                <a:effectLst/>
                <a:latin typeface="+mn-lt"/>
                <a:ea typeface="+mn-ea"/>
                <a:cs typeface="+mn-cs"/>
              </a:rPr>
              <a:t>Materials Needed: </a:t>
            </a:r>
            <a:r>
              <a:rPr lang="en-US" sz="1800" dirty="0">
                <a:solidFill>
                  <a:srgbClr val="FF0000"/>
                </a:solidFill>
                <a:effectLst/>
                <a:latin typeface="Arial" panose="020B0604020202020204" pitchFamily="34" charset="0"/>
                <a:ea typeface="Calibri" panose="020F0502020204030204" pitchFamily="34" charset="0"/>
              </a:rPr>
              <a:t>Is It a </a:t>
            </a:r>
            <a:r>
              <a:rPr lang="en-US" sz="1800" dirty="0">
                <a:effectLst/>
                <a:latin typeface="Arial" panose="020B0604020202020204" pitchFamily="34" charset="0"/>
                <a:ea typeface="Calibri" panose="020F0502020204030204" pitchFamily="34" charset="0"/>
              </a:rPr>
              <a:t>Creditable Tofu </a:t>
            </a:r>
            <a:r>
              <a:rPr lang="en-US" sz="1800" dirty="0">
                <a:solidFill>
                  <a:srgbClr val="FF0000"/>
                </a:solidFill>
                <a:effectLst/>
                <a:latin typeface="Arial" panose="020B0604020202020204" pitchFamily="34" charset="0"/>
                <a:ea typeface="Calibri" panose="020F0502020204030204" pitchFamily="34" charset="0"/>
              </a:rPr>
              <a:t>or Soy Yogurt </a:t>
            </a:r>
            <a:r>
              <a:rPr lang="en-US" sz="1800" dirty="0">
                <a:effectLst/>
                <a:latin typeface="Arial" panose="020B0604020202020204" pitchFamily="34" charset="0"/>
                <a:ea typeface="Calibri" panose="020F0502020204030204" pitchFamily="34" charset="0"/>
              </a:rPr>
              <a:t>Product? worksheet</a:t>
            </a:r>
            <a:r>
              <a:rPr lang="en-US" sz="1200" kern="1200" dirty="0">
                <a:solidFill>
                  <a:schemeClr val="tx1"/>
                </a:solidFill>
                <a:effectLst/>
                <a:latin typeface="+mn-lt"/>
                <a:ea typeface="+mn-ea"/>
                <a:cs typeface="+mn-cs"/>
              </a:rPr>
              <a:t>, Pens/Pencils</a:t>
            </a:r>
          </a:p>
          <a:p>
            <a:r>
              <a:rPr lang="en-US" sz="1200" b="1" kern="1200" dirty="0">
                <a:solidFill>
                  <a:schemeClr val="tx1"/>
                </a:solidFill>
                <a:effectLst/>
                <a:latin typeface="+mn-lt"/>
                <a:ea typeface="+mn-ea"/>
                <a:cs typeface="+mn-cs"/>
              </a:rPr>
              <a:t>Instructions: </a:t>
            </a:r>
            <a:r>
              <a:rPr lang="en-US" sz="1800" dirty="0">
                <a:solidFill>
                  <a:srgbClr val="FF0000"/>
                </a:solidFill>
                <a:effectLst/>
                <a:latin typeface="Arial" panose="020B0604020202020204" pitchFamily="34" charset="0"/>
                <a:ea typeface="Calibri" panose="020F0502020204030204" pitchFamily="34" charset="0"/>
              </a:rPr>
              <a:t>Distribute the worksheet and ask participants to work with a partner to decide if the products listed would be creditable in the CACFP.</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73066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1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Tofu is a nutritious meat alternate made from soybeans. It is a great replacement for meat because it is low in fat, calories, and cholesterol, yet high in protein and iron. It can be used in meeting the CACFP requirement for meals and snacks. Remember the three requirements for using tofu. </a:t>
            </a:r>
          </a:p>
          <a:p>
            <a:pPr lvl="0"/>
            <a:r>
              <a:rPr lang="en-US" sz="1200" kern="1200" dirty="0">
                <a:solidFill>
                  <a:schemeClr val="tx1"/>
                </a:solidFill>
                <a:effectLst/>
                <a:latin typeface="+mn-lt"/>
                <a:ea typeface="+mn-ea"/>
                <a:cs typeface="+mn-cs"/>
              </a:rPr>
              <a:t>Requirement 1: Tofu used must be commercially prepared.</a:t>
            </a:r>
          </a:p>
          <a:p>
            <a:pPr lvl="0"/>
            <a:r>
              <a:rPr lang="en-US" sz="1200" kern="1200" dirty="0">
                <a:solidFill>
                  <a:schemeClr val="tx1"/>
                </a:solidFill>
                <a:effectLst/>
                <a:latin typeface="+mn-lt"/>
                <a:ea typeface="+mn-ea"/>
                <a:cs typeface="+mn-cs"/>
              </a:rPr>
              <a:t>Requirement 2: Tofu must be easily recognized and not mimic another food item.</a:t>
            </a:r>
          </a:p>
          <a:p>
            <a:pPr lvl="0"/>
            <a:r>
              <a:rPr lang="en-US" sz="1200" kern="1200" dirty="0">
                <a:solidFill>
                  <a:schemeClr val="tx1"/>
                </a:solidFill>
                <a:effectLst/>
                <a:latin typeface="+mn-lt"/>
                <a:ea typeface="+mn-ea"/>
                <a:cs typeface="+mn-cs"/>
              </a:rPr>
              <a:t>Requirement 3: It must contain 5 grams of protein per 2.2 ounces (1/4 cup) to equal 1 ounce of the meats/meat alternates requirement. </a:t>
            </a:r>
          </a:p>
          <a:p>
            <a:pPr marL="0" marR="0">
              <a:spcBef>
                <a:spcPts val="600"/>
              </a:spcBef>
              <a:spcAft>
                <a:spcPts val="1200"/>
              </a:spcAft>
            </a:pPr>
            <a:r>
              <a:rPr lang="en-US" sz="1800">
                <a:effectLst/>
                <a:latin typeface="Arial" panose="020B0604020202020204" pitchFamily="34" charset="0"/>
                <a:ea typeface="Calibri" panose="020F0502020204030204" pitchFamily="34" charset="0"/>
              </a:rPr>
              <a:t>Also, remember, soy yogurt is creditable but must meet the same requirements as yogurt made with cow’s milk.</a:t>
            </a:r>
          </a:p>
          <a:p>
            <a:r>
              <a:rPr lang="en-US" sz="1200" b="1" kern="1200">
                <a:solidFill>
                  <a:schemeClr val="tx1"/>
                </a:solidFill>
                <a:effectLst/>
                <a:latin typeface="+mn-lt"/>
                <a:ea typeface="+mn-ea"/>
                <a:cs typeface="+mn-cs"/>
              </a:rPr>
              <a:t>Ask </a:t>
            </a:r>
            <a:r>
              <a:rPr lang="en-US" sz="1200" b="1" kern="1200" dirty="0">
                <a:solidFill>
                  <a:schemeClr val="tx1"/>
                </a:solidFill>
                <a:effectLst/>
                <a:latin typeface="+mn-lt"/>
                <a:ea typeface="+mn-ea"/>
                <a:cs typeface="+mn-cs"/>
              </a:rPr>
              <a:t>posing question: </a:t>
            </a:r>
            <a:r>
              <a:rPr lang="en-US" sz="1200" kern="1200" dirty="0">
                <a:solidFill>
                  <a:schemeClr val="tx1"/>
                </a:solidFill>
                <a:effectLst/>
                <a:latin typeface="+mn-lt"/>
                <a:ea typeface="+mn-ea"/>
                <a:cs typeface="+mn-cs"/>
              </a:rPr>
              <a:t>What questions do you have concerning the requirements for tofu in CACFP? </a:t>
            </a:r>
          </a:p>
        </p:txBody>
      </p:sp>
    </p:spTree>
    <p:extLst>
      <p:ext uri="{BB962C8B-B14F-4D97-AF65-F5344CB8AC3E}">
        <p14:creationId xmlns:p14="http://schemas.microsoft.com/office/powerpoint/2010/main" val="204848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1149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B264-D7E8-4926-88CB-12B9599176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828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dirty="0"/>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709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346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000">
                <a:solidFill>
                  <a:srgbClr val="002060"/>
                </a:solidFill>
                <a:latin typeface="+mj-lt"/>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3689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1556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72508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08FC6-BFD7-4AAC-BEE9-B1A786AB78C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12/19/2024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180243-72B9-4BA5-931B-407527281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5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10868751"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5056561" y="2134567"/>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a:off x="6971101" y="-19289"/>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179620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21496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105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Calibri Light" panose="020F0302020204030204" pitchFamily="34" charset="0"/>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210537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defTabSz="1219170">
              <a:buClr>
                <a:srgbClr val="000000"/>
              </a:buClr>
            </a:pPr>
            <a:fld id="{00000000-1234-1234-1234-123412341234}" type="slidenum">
              <a:rPr lang="en" sz="1867" kern="0" smtClean="0">
                <a:solidFill>
                  <a:srgbClr val="000000"/>
                </a:solidFill>
                <a:cs typeface="Arial"/>
                <a:sym typeface="Arial"/>
              </a:rPr>
              <a:pPr algn="r" defTabSz="1219170">
                <a:buClr>
                  <a:srgbClr val="000000"/>
                </a:buClr>
              </a:pPr>
              <a:t>‹#›</a:t>
            </a:fld>
            <a:endParaRPr lang="en" sz="1867" kern="0">
              <a:solidFill>
                <a:srgbClr val="000000"/>
              </a:solidFill>
              <a:cs typeface="Arial"/>
              <a:sym typeface="Arial"/>
            </a:endParaRPr>
          </a:p>
        </p:txBody>
      </p:sp>
    </p:spTree>
    <p:extLst>
      <p:ext uri="{BB962C8B-B14F-4D97-AF65-F5344CB8AC3E}">
        <p14:creationId xmlns:p14="http://schemas.microsoft.com/office/powerpoint/2010/main" val="2264910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26458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367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Dark">
  <p:cSld name="Blank - Dark">
    <p:spTree>
      <p:nvGrpSpPr>
        <p:cNvPr id="1" name="Shape 142"/>
        <p:cNvGrpSpPr/>
        <p:nvPr/>
      </p:nvGrpSpPr>
      <p:grpSpPr>
        <a:xfrm>
          <a:off x="0" y="0"/>
          <a:ext cx="0" cy="0"/>
          <a:chOff x="0" y="0"/>
          <a:chExt cx="0" cy="0"/>
        </a:xfrm>
      </p:grpSpPr>
      <p:grpSp>
        <p:nvGrpSpPr>
          <p:cNvPr id="144" name="Google Shape;144;p13"/>
          <p:cNvGrpSpPr/>
          <p:nvPr/>
        </p:nvGrpSpPr>
        <p:grpSpPr>
          <a:xfrm>
            <a:off x="-418255" y="-24499"/>
            <a:ext cx="1823720" cy="2182673"/>
            <a:chOff x="-313691" y="-18375"/>
            <a:chExt cx="1367790" cy="1637005"/>
          </a:xfrm>
        </p:grpSpPr>
        <p:sp>
          <p:nvSpPr>
            <p:cNvPr id="145" name="Google Shape;145;p13"/>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3"/>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3"/>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8" name="Google Shape;148;p13"/>
          <p:cNvGrpSpPr/>
          <p:nvPr/>
        </p:nvGrpSpPr>
        <p:grpSpPr>
          <a:xfrm>
            <a:off x="9980523" y="2340468"/>
            <a:ext cx="3774400" cy="4517696"/>
            <a:chOff x="7485392" y="1755351"/>
            <a:chExt cx="2830800" cy="3388272"/>
          </a:xfrm>
        </p:grpSpPr>
        <p:sp>
          <p:nvSpPr>
            <p:cNvPr id="149" name="Google Shape;149;p13"/>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50;p13"/>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945989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62413499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8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2920233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tiff"/><Relationship Id="rId5" Type="http://schemas.openxmlformats.org/officeDocument/2006/relationships/hyperlink" Target="https://www.facebook.com/ichildnutrition/" TargetMode="External"/><Relationship Id="rId10" Type="http://schemas.openxmlformats.org/officeDocument/2006/relationships/image" Target="../media/image7.png"/><Relationship Id="rId4" Type="http://schemas.openxmlformats.org/officeDocument/2006/relationships/image" Target="../media/image3.jpeg"/><Relationship Id="rId9" Type="http://schemas.openxmlformats.org/officeDocument/2006/relationships/hyperlink" Target="https://www.linkedin.com/company/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6"/>
        <p:cNvGrpSpPr/>
        <p:nvPr/>
      </p:nvGrpSpPr>
      <p:grpSpPr>
        <a:xfrm>
          <a:off x="0" y="0"/>
          <a:ext cx="0" cy="0"/>
          <a:chOff x="0" y="0"/>
          <a:chExt cx="0" cy="0"/>
        </a:xfrm>
      </p:grpSpPr>
      <p:sp>
        <p:nvSpPr>
          <p:cNvPr id="157" name="Google Shape;157;p15"/>
          <p:cNvSpPr txBox="1">
            <a:spLocks noGrp="1"/>
          </p:cNvSpPr>
          <p:nvPr>
            <p:ph type="ctrTitle"/>
          </p:nvPr>
        </p:nvSpPr>
        <p:spPr>
          <a:xfrm>
            <a:off x="800608" y="1838903"/>
            <a:ext cx="5954800" cy="3810000"/>
          </a:xfrm>
          <a:prstGeom prst="rect">
            <a:avLst/>
          </a:prstGeom>
        </p:spPr>
        <p:txBody>
          <a:bodyPr spcFirstLastPara="1" wrap="square" lIns="0" tIns="0" rIns="0" bIns="0" anchor="t" anchorCtr="0">
            <a:noAutofit/>
          </a:bodyPr>
          <a:lstStyle/>
          <a:p>
            <a:pPr lvl="0"/>
            <a:r>
              <a:rPr lang="en-US" sz="5400" dirty="0">
                <a:solidFill>
                  <a:srgbClr val="002060"/>
                </a:solidFill>
                <a:latin typeface="+mj-lt"/>
              </a:rPr>
              <a:t>Tofu Requirements in the CACFP</a:t>
            </a:r>
            <a:endParaRPr sz="5400" dirty="0">
              <a:solidFill>
                <a:srgbClr val="002060"/>
              </a:solidFill>
              <a:latin typeface="+mj-lt"/>
            </a:endParaRPr>
          </a:p>
        </p:txBody>
      </p:sp>
      <p:sp>
        <p:nvSpPr>
          <p:cNvPr id="3" name="Rectangle 2"/>
          <p:cNvSpPr/>
          <p:nvPr/>
        </p:nvSpPr>
        <p:spPr>
          <a:xfrm>
            <a:off x="732097" y="4775746"/>
            <a:ext cx="2623154" cy="830997"/>
          </a:xfrm>
          <a:prstGeom prst="rect">
            <a:avLst/>
          </a:prstGeom>
        </p:spPr>
        <p:txBody>
          <a:bodyPr wrap="none">
            <a:spAutoFit/>
          </a:bodyPr>
          <a:lstStyle/>
          <a:p>
            <a:r>
              <a:rPr lang="en-US" sz="2400" b="1" dirty="0">
                <a:solidFill>
                  <a:srgbClr val="002060"/>
                </a:solidFill>
                <a:latin typeface="Calibri Light" panose="020F0302020204030204" pitchFamily="34" charset="0"/>
              </a:rPr>
              <a:t>CACFP </a:t>
            </a:r>
            <a:r>
              <a:rPr lang="en-US" sz="2400" b="1" dirty="0" err="1">
                <a:solidFill>
                  <a:srgbClr val="002060"/>
                </a:solidFill>
                <a:latin typeface="Calibri Light" panose="020F0302020204030204" pitchFamily="34" charset="0"/>
              </a:rPr>
              <a:t>iTrain</a:t>
            </a:r>
            <a:r>
              <a:rPr lang="en-US" sz="2400" b="1" dirty="0">
                <a:solidFill>
                  <a:srgbClr val="002060"/>
                </a:solidFill>
                <a:latin typeface="Calibri Light" panose="020F0302020204030204" pitchFamily="34" charset="0"/>
              </a:rPr>
              <a:t> Simple</a:t>
            </a:r>
          </a:p>
          <a:p>
            <a:r>
              <a:rPr lang="en-US" sz="2400" b="1" dirty="0">
                <a:solidFill>
                  <a:srgbClr val="002060"/>
                </a:solidFill>
                <a:latin typeface="Calibri Light" panose="020F0302020204030204" pitchFamily="34" charset="0"/>
              </a:rPr>
              <a:t>Lesson Plan</a:t>
            </a:r>
          </a:p>
        </p:txBody>
      </p:sp>
      <p:pic>
        <p:nvPicPr>
          <p:cNvPr id="4" name="Picture 3" descr="Institute of Child Nutrition Logo " title="Imag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195" y="1069099"/>
            <a:ext cx="2390483" cy="430363"/>
          </a:xfrm>
          <a:prstGeom prst="rect">
            <a:avLst/>
          </a:prstGeom>
        </p:spPr>
      </p:pic>
    </p:spTree>
    <p:extLst>
      <p:ext uri="{BB962C8B-B14F-4D97-AF65-F5344CB8AC3E}">
        <p14:creationId xmlns:p14="http://schemas.microsoft.com/office/powerpoint/2010/main" val="29163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Introduction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r>
              <a:rPr lang="en-US" dirty="0">
                <a:solidFill>
                  <a:schemeClr val="bg1"/>
                </a:solidFill>
              </a:rPr>
              <a:t>Trainer and Participant</a:t>
            </a:r>
          </a:p>
          <a:p>
            <a:pPr marL="0" indent="0"/>
            <a:r>
              <a:rPr lang="en-US" dirty="0">
                <a:solidFill>
                  <a:schemeClr val="bg1"/>
                </a:solidFill>
              </a:rPr>
              <a:t> Introductions</a:t>
            </a:r>
          </a:p>
          <a:p>
            <a:pPr marL="0" indent="0"/>
            <a:endParaRPr b="1" dirty="0">
              <a:solidFill>
                <a:schemeClr val="bg1"/>
              </a:solidFill>
            </a:endParaRPr>
          </a:p>
        </p:txBody>
      </p:sp>
    </p:spTree>
    <p:extLst>
      <p:ext uri="{BB962C8B-B14F-4D97-AF65-F5344CB8AC3E}">
        <p14:creationId xmlns:p14="http://schemas.microsoft.com/office/powerpoint/2010/main" val="123757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9"/>
          <p:cNvSpPr txBox="1">
            <a:spLocks noGrp="1"/>
          </p:cNvSpPr>
          <p:nvPr>
            <p:ph type="body" idx="1"/>
          </p:nvPr>
        </p:nvSpPr>
        <p:spPr>
          <a:xfrm>
            <a:off x="2511358" y="1368867"/>
            <a:ext cx="7169285" cy="4120266"/>
          </a:xfrm>
          <a:prstGeom prst="rect">
            <a:avLst/>
          </a:prstGeom>
        </p:spPr>
        <p:txBody>
          <a:bodyPr spcFirstLastPara="1" wrap="square" lIns="0" tIns="0" rIns="0" bIns="0" anchor="ctr" anchorCtr="0">
            <a:noAutofit/>
          </a:bodyPr>
          <a:lstStyle/>
          <a:p>
            <a:pPr marL="0" indent="0">
              <a:buNone/>
            </a:pPr>
            <a:r>
              <a:rPr lang="en-US" sz="6600" b="1" dirty="0">
                <a:solidFill>
                  <a:srgbClr val="002060"/>
                </a:solidFill>
                <a:latin typeface="+mj-lt"/>
              </a:rPr>
              <a:t>Welcome!</a:t>
            </a:r>
          </a:p>
        </p:txBody>
      </p:sp>
    </p:spTree>
    <p:extLst>
      <p:ext uri="{BB962C8B-B14F-4D97-AF65-F5344CB8AC3E}">
        <p14:creationId xmlns:p14="http://schemas.microsoft.com/office/powerpoint/2010/main" val="3837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1;p17"/>
          <p:cNvSpPr txBox="1">
            <a:spLocks/>
          </p:cNvSpPr>
          <p:nvPr/>
        </p:nvSpPr>
        <p:spPr>
          <a:xfrm>
            <a:off x="1219433" y="2726676"/>
            <a:ext cx="10073197" cy="21268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r>
              <a:rPr lang="en-US" sz="5400" kern="0" dirty="0">
                <a:solidFill>
                  <a:srgbClr val="002060"/>
                </a:solidFill>
                <a:latin typeface="+mj-lt"/>
              </a:rPr>
              <a:t>When you think of tofu, what comes to mind? </a:t>
            </a:r>
          </a:p>
          <a:p>
            <a:r>
              <a:rPr lang="en-US" sz="5400" kern="0" dirty="0">
                <a:solidFill>
                  <a:srgbClr val="002060"/>
                </a:solidFill>
                <a:latin typeface="+mj-lt"/>
              </a:rPr>
              <a:t>How many of you have tried tofu? What were your experiences?</a:t>
            </a:r>
          </a:p>
        </p:txBody>
      </p:sp>
    </p:spTree>
    <p:extLst>
      <p:ext uri="{BB962C8B-B14F-4D97-AF65-F5344CB8AC3E}">
        <p14:creationId xmlns:p14="http://schemas.microsoft.com/office/powerpoint/2010/main" val="19795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US" sz="6600" dirty="0">
                <a:solidFill>
                  <a:schemeClr val="bg1"/>
                </a:solidFill>
                <a:latin typeface="+mj-lt"/>
              </a:rPr>
              <a:t>Overview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b="1" dirty="0">
              <a:solidFill>
                <a:schemeClr val="bg1"/>
              </a:solidFill>
              <a:latin typeface="+mj-lt"/>
            </a:endParaRPr>
          </a:p>
        </p:txBody>
      </p:sp>
    </p:spTree>
    <p:extLst>
      <p:ext uri="{BB962C8B-B14F-4D97-AF65-F5344CB8AC3E}">
        <p14:creationId xmlns:p14="http://schemas.microsoft.com/office/powerpoint/2010/main" val="166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3600" dirty="0">
                <a:solidFill>
                  <a:schemeClr val="tx1">
                    <a:lumMod val="75000"/>
                    <a:lumOff val="25000"/>
                  </a:schemeClr>
                </a:solidFill>
                <a:latin typeface="+mj-lt"/>
              </a:rPr>
              <a:t>Recall the three requirements for serving tofu at meals and snacks in the CACFP setting and why these requirements are important.</a:t>
            </a:r>
            <a:endParaRPr lang="en-US" sz="3600" dirty="0">
              <a:solidFill>
                <a:schemeClr val="tx1">
                  <a:lumMod val="75000"/>
                  <a:lumOff val="25000"/>
                </a:schemeClr>
              </a:solidFill>
            </a:endParaRPr>
          </a:p>
        </p:txBody>
      </p:sp>
      <p:sp>
        <p:nvSpPr>
          <p:cNvPr id="3" name="Title 2"/>
          <p:cNvSpPr>
            <a:spLocks noGrp="1"/>
          </p:cNvSpPr>
          <p:nvPr>
            <p:ph type="title"/>
          </p:nvPr>
        </p:nvSpPr>
        <p:spPr/>
        <p:txBody>
          <a:bodyPr/>
          <a:lstStyle/>
          <a:p>
            <a:r>
              <a:rPr lang="en-US" sz="4400" dirty="0"/>
              <a:t>Lesson Objective</a:t>
            </a:r>
            <a:endParaRPr lang="en-US" dirty="0"/>
          </a:p>
        </p:txBody>
      </p:sp>
    </p:spTree>
    <p:extLst>
      <p:ext uri="{BB962C8B-B14F-4D97-AF65-F5344CB8AC3E}">
        <p14:creationId xmlns:p14="http://schemas.microsoft.com/office/powerpoint/2010/main" val="100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Tofu Must Be Commercially Prepared</a:t>
            </a:r>
          </a:p>
        </p:txBody>
      </p:sp>
      <p:sp>
        <p:nvSpPr>
          <p:cNvPr id="192" name="Google Shape;192;p20"/>
          <p:cNvSpPr txBox="1">
            <a:spLocks noGrp="1"/>
          </p:cNvSpPr>
          <p:nvPr>
            <p:ph type="body" idx="1"/>
          </p:nvPr>
        </p:nvSpPr>
        <p:spPr>
          <a:xfrm>
            <a:off x="1219433" y="2112567"/>
            <a:ext cx="9195428" cy="3999600"/>
          </a:xfrm>
          <a:prstGeom prst="rect">
            <a:avLst/>
          </a:prstGeom>
        </p:spPr>
        <p:txBody>
          <a:bodyPr spcFirstLastPara="1" wrap="square" lIns="0" tIns="0" rIns="0" bIns="0" anchor="t" anchorCtr="0">
            <a:noAutofit/>
          </a:bodyPr>
          <a:lstStyle/>
          <a:p>
            <a:r>
              <a:rPr lang="en-US" dirty="0">
                <a:solidFill>
                  <a:schemeClr val="tx1"/>
                </a:solidFill>
                <a:latin typeface="+mj-lt"/>
              </a:rPr>
              <a:t>Must be commercially prepared</a:t>
            </a:r>
          </a:p>
          <a:p>
            <a:r>
              <a:rPr lang="en-US" dirty="0">
                <a:solidFill>
                  <a:schemeClr val="tx1"/>
                </a:solidFill>
                <a:latin typeface="+mj-lt"/>
              </a:rPr>
              <a:t>Products that are noncommercial or non-standardized are not creditable</a:t>
            </a:r>
          </a:p>
          <a:p>
            <a:r>
              <a:rPr lang="en-US" dirty="0">
                <a:solidFill>
                  <a:schemeClr val="tx1"/>
                </a:solidFill>
                <a:latin typeface="+mj-lt"/>
              </a:rPr>
              <a:t>Purchasing pre-packaged, commercially prepared tofu from a store or vendor is acceptable</a:t>
            </a:r>
          </a:p>
        </p:txBody>
      </p:sp>
    </p:spTree>
    <p:extLst>
      <p:ext uri="{BB962C8B-B14F-4D97-AF65-F5344CB8AC3E}">
        <p14:creationId xmlns:p14="http://schemas.microsoft.com/office/powerpoint/2010/main" val="157289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Tofu Must Be Easily Recognized </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dirty="0">
                <a:latin typeface="+mj-lt"/>
              </a:rPr>
              <a:t>Must be easily recognized and not mimic another food item</a:t>
            </a:r>
          </a:p>
          <a:p>
            <a:r>
              <a:rPr lang="en-US" dirty="0"/>
              <a:t>Tofu should be recognized </a:t>
            </a:r>
            <a:r>
              <a:rPr lang="en-US" dirty="0">
                <a:latin typeface="+mj-lt"/>
              </a:rPr>
              <a:t>as a meat alternate</a:t>
            </a:r>
          </a:p>
          <a:p>
            <a:r>
              <a:rPr lang="en-US" dirty="0">
                <a:latin typeface="+mj-lt"/>
              </a:rPr>
              <a:t>Examples</a:t>
            </a:r>
          </a:p>
        </p:txBody>
      </p:sp>
    </p:spTree>
    <p:extLst>
      <p:ext uri="{BB962C8B-B14F-4D97-AF65-F5344CB8AC3E}">
        <p14:creationId xmlns:p14="http://schemas.microsoft.com/office/powerpoint/2010/main" val="152936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7364730" cy="1084000"/>
          </a:xfrm>
          <a:prstGeom prst="rect">
            <a:avLst/>
          </a:prstGeom>
        </p:spPr>
        <p:txBody>
          <a:bodyPr spcFirstLastPara="1" wrap="square" lIns="0" tIns="0" rIns="0" bIns="0" anchor="ctr" anchorCtr="0">
            <a:noAutofit/>
          </a:bodyPr>
          <a:lstStyle/>
          <a:p>
            <a:r>
              <a:rPr lang="en-US" dirty="0"/>
              <a:t>Nutrition Facts</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800" dirty="0">
                <a:latin typeface="+mj-lt"/>
              </a:rPr>
              <a:t>Must contain 5 grams of protein per 2.2 ounces (1/4 cup) to equal 1 ounce of the meats/meat alternates</a:t>
            </a:r>
          </a:p>
          <a:p>
            <a:r>
              <a:rPr lang="en-US" sz="2800" dirty="0">
                <a:latin typeface="+mj-lt"/>
              </a:rPr>
              <a:t>Obtain CN Label or PFS</a:t>
            </a:r>
          </a:p>
        </p:txBody>
      </p:sp>
    </p:spTree>
    <p:extLst>
      <p:ext uri="{BB962C8B-B14F-4D97-AF65-F5344CB8AC3E}">
        <p14:creationId xmlns:p14="http://schemas.microsoft.com/office/powerpoint/2010/main" val="2670514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7364730" cy="1084000"/>
          </a:xfrm>
          <a:prstGeom prst="rect">
            <a:avLst/>
          </a:prstGeom>
        </p:spPr>
        <p:txBody>
          <a:bodyPr spcFirstLastPara="1" wrap="square" lIns="0" tIns="0" rIns="0" bIns="0" anchor="ctr" anchorCtr="0">
            <a:noAutofit/>
          </a:bodyPr>
          <a:lstStyle/>
          <a:p>
            <a:r>
              <a:rPr lang="en-US" dirty="0"/>
              <a:t>Soy Yogurt</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800" dirty="0">
                <a:latin typeface="+mj-lt"/>
              </a:rPr>
              <a:t>A creditable meat/meat alternate</a:t>
            </a:r>
          </a:p>
          <a:p>
            <a:r>
              <a:rPr lang="en-US" sz="2800" dirty="0">
                <a:latin typeface="+mj-lt"/>
              </a:rPr>
              <a:t>Must contain no more than 12 grams of added sugars per 6 ounces.</a:t>
            </a:r>
          </a:p>
        </p:txBody>
      </p:sp>
    </p:spTree>
    <p:extLst>
      <p:ext uri="{BB962C8B-B14F-4D97-AF65-F5344CB8AC3E}">
        <p14:creationId xmlns:p14="http://schemas.microsoft.com/office/powerpoint/2010/main" val="403630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80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000" dirty="0">
                <a:solidFill>
                  <a:srgbClr val="002060"/>
                </a:solidFill>
                <a:latin typeface="+mj-lt"/>
              </a:rPr>
              <a:t>Is It a Creditable Tofu or Soy Yogurt Product?</a:t>
            </a:r>
            <a:endParaRPr sz="40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178980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Conclusion</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dirty="0"/>
          </a:p>
        </p:txBody>
      </p:sp>
    </p:spTree>
    <p:extLst>
      <p:ext uri="{BB962C8B-B14F-4D97-AF65-F5344CB8AC3E}">
        <p14:creationId xmlns:p14="http://schemas.microsoft.com/office/powerpoint/2010/main" val="37350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solidFill>
                  <a:srgbClr val="002060"/>
                </a:solidFill>
                <a:latin typeface="+mj-lt"/>
              </a:rPr>
              <a:t>Lesson Conclusion </a:t>
            </a:r>
            <a:endParaRPr dirty="0">
              <a:solidFill>
                <a:srgbClr val="002060"/>
              </a:solidFill>
              <a:latin typeface="+mj-lt"/>
            </a:endParaRP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000" dirty="0">
                <a:latin typeface="+mj-lt"/>
              </a:rPr>
              <a:t>Tofu is a nutritious meat alternate made from soybeans. </a:t>
            </a:r>
          </a:p>
          <a:p>
            <a:pPr lvl="1"/>
            <a:r>
              <a:rPr lang="en-US" sz="2000" dirty="0">
                <a:latin typeface="+mj-lt"/>
              </a:rPr>
              <a:t>Low in fat, calories, and cholesterol, yet high in protein and iron.</a:t>
            </a:r>
          </a:p>
          <a:p>
            <a:r>
              <a:rPr lang="en-US" sz="2000">
                <a:latin typeface="+mj-lt"/>
              </a:rPr>
              <a:t>Requirement </a:t>
            </a:r>
            <a:r>
              <a:rPr lang="en-US" sz="2000" dirty="0">
                <a:latin typeface="+mj-lt"/>
              </a:rPr>
              <a:t>1: Tofu used must be commercially prepared.</a:t>
            </a:r>
          </a:p>
          <a:p>
            <a:r>
              <a:rPr lang="en-US" sz="2000" dirty="0">
                <a:latin typeface="+mj-lt"/>
              </a:rPr>
              <a:t>Requirement 2: Tofu must be easily recognized and not mimic another food item.</a:t>
            </a:r>
          </a:p>
          <a:p>
            <a:r>
              <a:rPr lang="en-US" sz="2000" dirty="0">
                <a:latin typeface="+mj-lt"/>
              </a:rPr>
              <a:t>Requirement 3: It must contain 5 grams of protein per 2.2 ounces (1/4 cup) to equal 1 ounce of the meats/meat alternates requirement. </a:t>
            </a:r>
          </a:p>
          <a:p>
            <a:endParaRPr lang="en-US" sz="2000" dirty="0">
              <a:latin typeface="+mj-lt"/>
            </a:endParaRPr>
          </a:p>
        </p:txBody>
      </p:sp>
    </p:spTree>
    <p:extLst>
      <p:ext uri="{BB962C8B-B14F-4D97-AF65-F5344CB8AC3E}">
        <p14:creationId xmlns:p14="http://schemas.microsoft.com/office/powerpoint/2010/main" val="123519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66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400" dirty="0">
                <a:solidFill>
                  <a:srgbClr val="002060"/>
                </a:solidFill>
                <a:latin typeface="+mj-lt"/>
              </a:rPr>
              <a:t>Speed Action Planning </a:t>
            </a:r>
            <a:endParaRPr sz="44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222848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Translucent image - Institute of Child Nutrition " title="Image"/>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0"/>
            <a:ext cx="12192000" cy="7279314"/>
          </a:xfrm>
          <a:prstGeom prst="rect">
            <a:avLst/>
          </a:prstGeom>
          <a:solidFill>
            <a:schemeClr val="bg1"/>
          </a:solidFill>
        </p:spPr>
      </p:pic>
      <p:sp>
        <p:nvSpPr>
          <p:cNvPr id="4" name="Title 3"/>
          <p:cNvSpPr>
            <a:spLocks noGrp="1"/>
          </p:cNvSpPr>
          <p:nvPr>
            <p:ph type="title"/>
          </p:nvPr>
        </p:nvSpPr>
        <p:spPr>
          <a:xfrm>
            <a:off x="-66696" y="2722879"/>
            <a:ext cx="12191999" cy="1391921"/>
          </a:xfrm>
        </p:spPr>
        <p:txBody>
          <a:bodyPr>
            <a:normAutofit fontScale="90000"/>
          </a:bodyPr>
          <a:lstStyle/>
          <a:p>
            <a:pPr algn="ctr">
              <a:tabLst>
                <a:tab pos="6289675" algn="l"/>
              </a:tabLst>
            </a:pP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The University of Mississippi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School of Applied Sciences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www.theicn.org</a:t>
            </a:r>
            <a:r>
              <a:rPr lang="en-US" sz="2700" dirty="0">
                <a:solidFill>
                  <a:srgbClr val="002060"/>
                </a:solidFill>
                <a:latin typeface="+mj-lt"/>
                <a:cs typeface="Arial" pitchFamily="34" charset="0"/>
              </a:rPr>
              <a:t> </a:t>
            </a:r>
            <a:r>
              <a:rPr lang="en-US" sz="2700" dirty="0">
                <a:solidFill>
                  <a:srgbClr val="002060"/>
                </a:solidFill>
                <a:latin typeface="+mj-lt"/>
                <a:cs typeface="Arial" pitchFamily="34" charset="0"/>
                <a:sym typeface="Wingdings 2" panose="05020102010507070707" pitchFamily="18" charset="2"/>
              </a:rPr>
              <a:t></a:t>
            </a:r>
            <a:r>
              <a:rPr lang="en-US" sz="2700" dirty="0">
                <a:solidFill>
                  <a:srgbClr val="002060"/>
                </a:solidFill>
                <a:latin typeface="+mj-lt"/>
                <a:cs typeface="Arial" pitchFamily="34" charset="0"/>
              </a:rPr>
              <a:t> 800-321-3054 </a:t>
            </a:r>
            <a:br>
              <a:rPr lang="en-US" sz="2700" dirty="0">
                <a:solidFill>
                  <a:srgbClr val="002060"/>
                </a:solidFill>
                <a:latin typeface="+mj-lt"/>
                <a:cs typeface="Arial" pitchFamily="34" charset="0"/>
              </a:rPr>
            </a:br>
            <a:r>
              <a:rPr lang="en-US" sz="2700" dirty="0">
                <a:solidFill>
                  <a:srgbClr val="002060"/>
                </a:solidFill>
                <a:latin typeface="+mj-lt"/>
                <a:cs typeface="Arial" pitchFamily="34" charset="0"/>
              </a:rPr>
              <a:t>helpdesk@theicn.org </a:t>
            </a:r>
            <a:endParaRPr lang="en-US" sz="3200" i="0" dirty="0">
              <a:solidFill>
                <a:srgbClr val="002060"/>
              </a:solidFill>
              <a:latin typeface="+mj-lt"/>
              <a:cs typeface="Arial" pitchFamily="34" charset="0"/>
            </a:endParaRPr>
          </a:p>
        </p:txBody>
      </p:sp>
      <p:pic>
        <p:nvPicPr>
          <p:cNvPr id="5" name="Picture 4" descr="Institute of Child Nutrition Logo " title="Imag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1" y="198311"/>
            <a:ext cx="3849345" cy="693004"/>
          </a:xfrm>
          <a:prstGeom prst="rect">
            <a:avLst/>
          </a:prstGeom>
        </p:spPr>
      </p:pic>
      <p:sp>
        <p:nvSpPr>
          <p:cNvPr id="7" name="Rectangle 6"/>
          <p:cNvSpPr/>
          <p:nvPr/>
        </p:nvSpPr>
        <p:spPr>
          <a:xfrm>
            <a:off x="754498" y="6128967"/>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facebook.com/ichildnutrition</a:t>
            </a:r>
          </a:p>
        </p:txBody>
      </p:sp>
      <p:pic>
        <p:nvPicPr>
          <p:cNvPr id="8" name="Picture 7" descr="Facebook " title="Logo">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8748" y="5081334"/>
            <a:ext cx="995387" cy="995853"/>
          </a:xfrm>
          <a:prstGeom prst="rect">
            <a:avLst/>
          </a:prstGeom>
        </p:spPr>
      </p:pic>
      <p:sp>
        <p:nvSpPr>
          <p:cNvPr id="10" name="Rectangle 9"/>
          <p:cNvSpPr/>
          <p:nvPr/>
        </p:nvSpPr>
        <p:spPr>
          <a:xfrm>
            <a:off x="4074799" y="6126286"/>
            <a:ext cx="183575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@ichildnutrition</a:t>
            </a:r>
          </a:p>
        </p:txBody>
      </p:sp>
      <p:sp>
        <p:nvSpPr>
          <p:cNvPr id="12" name="Rectangle 11"/>
          <p:cNvSpPr/>
          <p:nvPr/>
        </p:nvSpPr>
        <p:spPr>
          <a:xfrm>
            <a:off x="8884657" y="6126286"/>
            <a:ext cx="30693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linkedin.com/company/theicn</a:t>
            </a:r>
          </a:p>
        </p:txBody>
      </p:sp>
      <p:sp>
        <p:nvSpPr>
          <p:cNvPr id="14" name="Rectangle 13"/>
          <p:cNvSpPr/>
          <p:nvPr/>
        </p:nvSpPr>
        <p:spPr>
          <a:xfrm>
            <a:off x="6435578" y="6126286"/>
            <a:ext cx="23823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instagram.com/theicn</a:t>
            </a:r>
          </a:p>
        </p:txBody>
      </p:sp>
      <p:sp>
        <p:nvSpPr>
          <p:cNvPr id="16" name="TextBox 15"/>
          <p:cNvSpPr txBox="1"/>
          <p:nvPr/>
        </p:nvSpPr>
        <p:spPr>
          <a:xfrm>
            <a:off x="28481" y="4338935"/>
            <a:ext cx="121919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Light" panose="020F0302020204030204"/>
                <a:ea typeface="+mn-ea"/>
                <a:cs typeface="Arial" panose="020B0604020202020204" pitchFamily="34" charset="0"/>
              </a:rPr>
              <a:t>Follow ICN on Social Media!</a:t>
            </a:r>
          </a:p>
        </p:txBody>
      </p:sp>
      <p:sp>
        <p:nvSpPr>
          <p:cNvPr id="15" name="Rectangle 14" descr="Blue rectangle at bottom of screen " title="Rectangle"/>
          <p:cNvSpPr/>
          <p:nvPr/>
        </p:nvSpPr>
        <p:spPr>
          <a:xfrm>
            <a:off x="0" y="6716829"/>
            <a:ext cx="12192000"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Google Shape;403;p37"/>
          <p:cNvSpPr txBox="1">
            <a:spLocks/>
          </p:cNvSpPr>
          <p:nvPr/>
        </p:nvSpPr>
        <p:spPr>
          <a:xfrm>
            <a:off x="2292739" y="1088713"/>
            <a:ext cx="8173600" cy="1546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pPr marL="0" marR="0" lvl="0" indent="0" algn="ctr" defTabSz="914400" rtl="0" eaLnBrk="1" fontAlgn="auto" latinLnBrk="0" hangingPunct="1">
              <a:lnSpc>
                <a:spcPct val="90000"/>
              </a:lnSpc>
              <a:spcBef>
                <a:spcPts val="0"/>
              </a:spcBef>
              <a:spcAft>
                <a:spcPts val="0"/>
              </a:spcAft>
              <a:buClr>
                <a:srgbClr val="184880"/>
              </a:buClr>
              <a:buSzPts val="2000"/>
              <a:buFont typeface="Merriweather"/>
              <a:buNone/>
              <a:tabLst/>
              <a:defRPr/>
            </a:pPr>
            <a:r>
              <a:rPr kumimoji="0" lang="en-US" sz="7200" i="1" u="none" strike="noStrike" kern="0" cap="none" spc="0" normalizeH="0" baseline="0" noProof="0" dirty="0">
                <a:ln>
                  <a:noFill/>
                </a:ln>
                <a:solidFill>
                  <a:srgbClr val="002060"/>
                </a:solidFill>
                <a:effectLst/>
                <a:uLnTx/>
                <a:uFillTx/>
                <a:latin typeface="+mj-lt"/>
                <a:sym typeface="Merriweather"/>
              </a:rPr>
              <a:t>Thank You!</a:t>
            </a:r>
          </a:p>
        </p:txBody>
      </p:sp>
      <p:pic>
        <p:nvPicPr>
          <p:cNvPr id="27" name="Picture 2" descr="Image result for instagram">
            <a:extLst>
              <a:ext uri="{FF2B5EF4-FFF2-40B4-BE49-F238E27FC236}">
                <a16:creationId xmlns:a16="http://schemas.microsoft.com/office/drawing/2014/main" id="{E35B78A5-7870-5F4A-F6CB-AE4A34457AD1}"/>
              </a:ext>
            </a:extLst>
          </p:cNvPr>
          <p:cNvPicPr>
            <a:picLocks noChangeAspect="1" noChangeArrowheads="1"/>
          </p:cNvPicPr>
          <p:nvPr/>
        </p:nvPicPr>
        <p:blipFill>
          <a:blip r:embed="rId7" cstate="print">
            <a:clrChange>
              <a:clrFrom>
                <a:srgbClr val="FFF8FF"/>
              </a:clrFrom>
              <a:clrTo>
                <a:srgbClr val="FFF8FF">
                  <a:alpha val="0"/>
                </a:srgbClr>
              </a:clrTo>
            </a:clrChange>
            <a:extLst>
              <a:ext uri="{28A0092B-C50C-407E-A947-70E740481C1C}">
                <a14:useLocalDpi xmlns:a14="http://schemas.microsoft.com/office/drawing/2010/main" val="0"/>
              </a:ext>
            </a:extLst>
          </a:blip>
          <a:srcRect/>
          <a:stretch>
            <a:fillRect/>
          </a:stretch>
        </p:blipFill>
        <p:spPr bwMode="auto">
          <a:xfrm>
            <a:off x="7101226" y="5063354"/>
            <a:ext cx="995387" cy="995387"/>
          </a:xfrm>
          <a:prstGeom prst="rect">
            <a:avLst/>
          </a:prstGeom>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23D9353A-09C6-A0E6-E6EF-BD8A930759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2883" y="5051863"/>
            <a:ext cx="912491" cy="98622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9"/>
            <a:extLst>
              <a:ext uri="{FF2B5EF4-FFF2-40B4-BE49-F238E27FC236}">
                <a16:creationId xmlns:a16="http://schemas.microsoft.com/office/drawing/2014/main" id="{893E1258-C55D-E267-2963-6012F603F7B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72465" y="5110342"/>
            <a:ext cx="1159594" cy="905339"/>
          </a:xfrm>
          <a:prstGeom prst="rect">
            <a:avLst/>
          </a:prstGeom>
        </p:spPr>
      </p:pic>
    </p:spTree>
    <p:extLst>
      <p:ext uri="{BB962C8B-B14F-4D97-AF65-F5344CB8AC3E}">
        <p14:creationId xmlns:p14="http://schemas.microsoft.com/office/powerpoint/2010/main" val="3638884747"/>
      </p:ext>
    </p:extLst>
  </p:cSld>
  <p:clrMapOvr>
    <a:masterClrMapping/>
  </p:clrMapOvr>
</p:sld>
</file>

<file path=ppt/theme/theme1.xml><?xml version="1.0" encoding="utf-8"?>
<a:theme xmlns:a="http://schemas.openxmlformats.org/drawingml/2006/main" name="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11" ma:contentTypeDescription="Create a new document." ma:contentTypeScope="" ma:versionID="a8f08e611e9f0f27d67f12fc0996828a">
  <xsd:schema xmlns:xsd="http://www.w3.org/2001/XMLSchema" xmlns:xs="http://www.w3.org/2001/XMLSchema" xmlns:p="http://schemas.microsoft.com/office/2006/metadata/properties" xmlns:ns3="399f57f5-dbed-4c34-9a36-43547801a8b1" xmlns:ns4="8988bec7-c4f2-4046-ad18-3a82420eb3eb" targetNamespace="http://schemas.microsoft.com/office/2006/metadata/properties" ma:root="true" ma:fieldsID="f69ce6b05a5e907364143177af6ab716" ns3:_="" ns4:_="">
    <xsd:import namespace="399f57f5-dbed-4c34-9a36-43547801a8b1"/>
    <xsd:import namespace="8988bec7-c4f2-4046-ad18-3a82420eb3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8bec7-c4f2-4046-ad18-3a82420eb3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F97B2E-70FC-4232-8A2D-B96F6A7F8113}">
  <ds:schemaRefs>
    <ds:schemaRef ds:uri="http://schemas.microsoft.com/sharepoint/v3/contenttype/forms"/>
  </ds:schemaRefs>
</ds:datastoreItem>
</file>

<file path=customXml/itemProps2.xml><?xml version="1.0" encoding="utf-8"?>
<ds:datastoreItem xmlns:ds="http://schemas.openxmlformats.org/officeDocument/2006/customXml" ds:itemID="{88C5DB4A-886A-4E21-8AEC-6187AFF130ED}">
  <ds:schemaRef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 ds:uri="8988bec7-c4f2-4046-ad18-3a82420eb3eb"/>
    <ds:schemaRef ds:uri="399f57f5-dbed-4c34-9a36-43547801a8b1"/>
    <ds:schemaRef ds:uri="http://purl.org/dc/dcmitype/"/>
    <ds:schemaRef ds:uri="http://schemas.microsoft.com/office/2006/documentManagement/types"/>
    <ds:schemaRef ds:uri="http://purl.org/dc/terms/"/>
  </ds:schemaRefs>
</ds:datastoreItem>
</file>

<file path=customXml/itemProps3.xml><?xml version="1.0" encoding="utf-8"?>
<ds:datastoreItem xmlns:ds="http://schemas.openxmlformats.org/officeDocument/2006/customXml" ds:itemID="{FAF37B2C-F9DA-4683-81E0-B3C6E8112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9f57f5-dbed-4c34-9a36-43547801a8b1"/>
    <ds:schemaRef ds:uri="8988bec7-c4f2-4046-ad18-3a82420eb3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2685</TotalTime>
  <Words>1079</Words>
  <Application>Microsoft Office PowerPoint</Application>
  <PresentationFormat>Widescreen</PresentationFormat>
  <Paragraphs>66</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Calibri Light</vt:lpstr>
      <vt:lpstr>IBM Plex Sans</vt:lpstr>
      <vt:lpstr>IBM Plex Sans Light</vt:lpstr>
      <vt:lpstr>Merriweather</vt:lpstr>
      <vt:lpstr>Surrey template</vt:lpstr>
      <vt:lpstr>1_Surrey template</vt:lpstr>
      <vt:lpstr>Tofu Requirements in the CACFP</vt:lpstr>
      <vt:lpstr>Introduction  </vt:lpstr>
      <vt:lpstr>PowerPoint Presentation</vt:lpstr>
      <vt:lpstr>PowerPoint Presentation</vt:lpstr>
      <vt:lpstr>Overview </vt:lpstr>
      <vt:lpstr>Lesson Objective</vt:lpstr>
      <vt:lpstr>Tofu Must Be Commercially Prepared</vt:lpstr>
      <vt:lpstr>Tofu Must Be Easily Recognized </vt:lpstr>
      <vt:lpstr>Nutrition Facts</vt:lpstr>
      <vt:lpstr>Soy Yogurt</vt:lpstr>
      <vt:lpstr>Activity</vt:lpstr>
      <vt:lpstr>Conclusion</vt:lpstr>
      <vt:lpstr>Lesson Conclusion </vt:lpstr>
      <vt:lpstr>Activity</vt:lpstr>
      <vt:lpstr> The University of Mississippi   School of Applied Sciences    www.theicn.org  800-321-3054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Serving Meals  Family Style in the CACFP</dc:title>
  <dc:creator>TC CO</dc:creator>
  <cp:lastModifiedBy>Molle Polzin</cp:lastModifiedBy>
  <cp:revision>94</cp:revision>
  <dcterms:created xsi:type="dcterms:W3CDTF">2020-05-13T17:38:08Z</dcterms:created>
  <dcterms:modified xsi:type="dcterms:W3CDTF">2024-12-19T20:05:59Z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