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6"/>
  </p:notesMasterIdLst>
  <p:sldIdLst>
    <p:sldId id="289" r:id="rId6"/>
    <p:sldId id="257" r:id="rId7"/>
    <p:sldId id="259" r:id="rId8"/>
    <p:sldId id="299" r:id="rId9"/>
    <p:sldId id="261" r:id="rId10"/>
    <p:sldId id="294" r:id="rId11"/>
    <p:sldId id="283" r:id="rId12"/>
    <p:sldId id="262" r:id="rId13"/>
    <p:sldId id="263" r:id="rId14"/>
    <p:sldId id="284" r:id="rId15"/>
    <p:sldId id="285" r:id="rId16"/>
    <p:sldId id="295" r:id="rId17"/>
    <p:sldId id="296" r:id="rId18"/>
    <p:sldId id="297" r:id="rId19"/>
    <p:sldId id="298" r:id="rId20"/>
    <p:sldId id="267" r:id="rId21"/>
    <p:sldId id="291" r:id="rId22"/>
    <p:sldId id="265" r:id="rId23"/>
    <p:sldId id="286"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WALLS" initials="SW" lastIdx="1" clrIdx="0">
    <p:extLst>
      <p:ext uri="{19B8F6BF-5375-455C-9EA6-DF929625EA0E}">
        <p15:presenceInfo xmlns:p15="http://schemas.microsoft.com/office/powerpoint/2012/main" userId="S::swmartin@olemiss.edu::bff738a1-0dc7-490e-9a98-fdeeac8f7ede" providerId="AD"/>
      </p:ext>
    </p:extLst>
  </p:cmAuthor>
  <p:cmAuthor id="2" name="HENRIETTA HENDERSON" initials="HH" lastIdx="2" clrIdx="1">
    <p:extLst>
      <p:ext uri="{19B8F6BF-5375-455C-9EA6-DF929625EA0E}">
        <p15:presenceInfo xmlns:p15="http://schemas.microsoft.com/office/powerpoint/2012/main" userId="S::hhenders@olemiss.edu::56a1cc24-d293-4785-a0a6-1d6a75d73248" providerId="AD"/>
      </p:ext>
    </p:extLst>
  </p:cmAuthor>
  <p:cmAuthor id="3" name="kimmac@olemiss.edu" initials="k" lastIdx="2" clrIdx="2">
    <p:extLst>
      <p:ext uri="{19B8F6BF-5375-455C-9EA6-DF929625EA0E}">
        <p15:presenceInfo xmlns:p15="http://schemas.microsoft.com/office/powerpoint/2012/main" userId="kimmac@olemiss.edu" providerId="None"/>
      </p:ext>
    </p:extLst>
  </p:cmAuthor>
  <p:cmAuthor id="4" name="LUTINA COCHRAN" initials="LC" lastIdx="3" clrIdx="3">
    <p:extLst>
      <p:ext uri="{19B8F6BF-5375-455C-9EA6-DF929625EA0E}">
        <p15:presenceInfo xmlns:p15="http://schemas.microsoft.com/office/powerpoint/2012/main" userId="S::lcochran@olemiss.edu::bebe4141-ceae-4bef-8575-c2de6bfac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6" dt="2021-05-10T21:19:13.299"/>
    <p1510:client id="{427ADCC7-62EE-1872-D506-47049B2D1F53}" v="46" dt="2021-05-11T19:25:41.639"/>
    <p1510:client id="{C2B6DA44-D89F-E72D-0D65-0794DAFCEC16}" v="8" dt="2021-05-13T17:36:09.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TINA COCHRAN" userId="S::lcochran@olemiss.edu::bebe4141-ceae-4bef-8575-c2de6bfac159" providerId="AD" clId="Web-{C2B6DA44-D89F-E72D-0D65-0794DAFCEC16}"/>
    <pc:docChg chg="modSld">
      <pc:chgData name="LUTINA COCHRAN" userId="S::lcochran@olemiss.edu::bebe4141-ceae-4bef-8575-c2de6bfac159" providerId="AD" clId="Web-{C2B6DA44-D89F-E72D-0D65-0794DAFCEC16}" dt="2021-05-13T17:36:09.309" v="7" actId="20577"/>
      <pc:docMkLst>
        <pc:docMk/>
      </pc:docMkLst>
      <pc:sldChg chg="addCm">
        <pc:chgData name="LUTINA COCHRAN" userId="S::lcochran@olemiss.edu::bebe4141-ceae-4bef-8575-c2de6bfac159" providerId="AD" clId="Web-{C2B6DA44-D89F-E72D-0D65-0794DAFCEC16}" dt="2021-05-13T17:34:56.606" v="0"/>
        <pc:sldMkLst>
          <pc:docMk/>
          <pc:sldMk cId="1572890057" sldId="262"/>
        </pc:sldMkLst>
      </pc:sldChg>
      <pc:sldChg chg="modSp">
        <pc:chgData name="LUTINA COCHRAN" userId="S::lcochran@olemiss.edu::bebe4141-ceae-4bef-8575-c2de6bfac159" providerId="AD" clId="Web-{C2B6DA44-D89F-E72D-0D65-0794DAFCEC16}" dt="2021-05-13T17:36:09.309" v="7" actId="20577"/>
        <pc:sldMkLst>
          <pc:docMk/>
          <pc:sldMk cId="1235199628" sldId="265"/>
        </pc:sldMkLst>
        <pc:spChg chg="mod">
          <ac:chgData name="LUTINA COCHRAN" userId="S::lcochran@olemiss.edu::bebe4141-ceae-4bef-8575-c2de6bfac159" providerId="AD" clId="Web-{C2B6DA44-D89F-E72D-0D65-0794DAFCEC16}" dt="2021-05-13T17:36:09.309" v="7" actId="20577"/>
          <ac:spMkLst>
            <pc:docMk/>
            <pc:sldMk cId="1235199628" sldId="265"/>
            <ac:spMk id="192" creationId="{00000000-0000-0000-0000-000000000000}"/>
          </ac:spMkLst>
        </pc:spChg>
      </pc:sldChg>
      <pc:sldChg chg="addCm">
        <pc:chgData name="LUTINA COCHRAN" userId="S::lcochran@olemiss.edu::bebe4141-ceae-4bef-8575-c2de6bfac159" providerId="AD" clId="Web-{C2B6DA44-D89F-E72D-0D65-0794DAFCEC16}" dt="2021-05-13T17:35:09.747" v="1"/>
        <pc:sldMkLst>
          <pc:docMk/>
          <pc:sldMk cId="2670514726" sldId="284"/>
        </pc:sldMkLst>
      </pc:sldChg>
      <pc:sldChg chg="addCm">
        <pc:chgData name="LUTINA COCHRAN" userId="S::lcochran@olemiss.edu::bebe4141-ceae-4bef-8575-c2de6bfac159" providerId="AD" clId="Web-{C2B6DA44-D89F-E72D-0D65-0794DAFCEC16}" dt="2021-05-13T17:35:24.450" v="2"/>
        <pc:sldMkLst>
          <pc:docMk/>
          <pc:sldMk cId="585006416" sldId="298"/>
        </pc:sldMkLst>
      </pc:sldChg>
    </pc:docChg>
  </pc:docChgLst>
  <pc:docChgLst>
    <pc:chgData name="HENRIETTA HENDERSON" userId="S::hhenders@olemiss.edu::56a1cc24-d293-4785-a0a6-1d6a75d73248" providerId="AD" clId="Web-{427ADCC7-62EE-1872-D506-47049B2D1F53}"/>
    <pc:docChg chg="modSld">
      <pc:chgData name="HENRIETTA HENDERSON" userId="S::hhenders@olemiss.edu::56a1cc24-d293-4785-a0a6-1d6a75d73248" providerId="AD" clId="Web-{427ADCC7-62EE-1872-D506-47049B2D1F53}" dt="2021-05-11T19:25:41.639" v="45"/>
      <pc:docMkLst>
        <pc:docMk/>
      </pc:docMkLst>
      <pc:sldChg chg="modSp">
        <pc:chgData name="HENRIETTA HENDERSON" userId="S::hhenders@olemiss.edu::56a1cc24-d293-4785-a0a6-1d6a75d73248" providerId="AD" clId="Web-{427ADCC7-62EE-1872-D506-47049B2D1F53}" dt="2021-05-11T19:22:54.088" v="38"/>
        <pc:sldMkLst>
          <pc:docMk/>
          <pc:sldMk cId="1572890057" sldId="262"/>
        </pc:sldMkLst>
        <pc:spChg chg="mod">
          <ac:chgData name="HENRIETTA HENDERSON" userId="S::hhenders@olemiss.edu::56a1cc24-d293-4785-a0a6-1d6a75d73248" providerId="AD" clId="Web-{427ADCC7-62EE-1872-D506-47049B2D1F53}" dt="2021-05-11T19:22:54.088" v="38"/>
          <ac:spMkLst>
            <pc:docMk/>
            <pc:sldMk cId="1572890057" sldId="262"/>
            <ac:spMk id="192" creationId="{00000000-0000-0000-0000-000000000000}"/>
          </ac:spMkLst>
        </pc:spChg>
      </pc:sldChg>
      <pc:sldChg chg="modSp">
        <pc:chgData name="HENRIETTA HENDERSON" userId="S::hhenders@olemiss.edu::56a1cc24-d293-4785-a0a6-1d6a75d73248" providerId="AD" clId="Web-{427ADCC7-62EE-1872-D506-47049B2D1F53}" dt="2021-05-11T19:21:17.180" v="30"/>
        <pc:sldMkLst>
          <pc:docMk/>
          <pc:sldMk cId="1235199628" sldId="265"/>
        </pc:sldMkLst>
        <pc:spChg chg="mod">
          <ac:chgData name="HENRIETTA HENDERSON" userId="S::hhenders@olemiss.edu::56a1cc24-d293-4785-a0a6-1d6a75d73248" providerId="AD" clId="Web-{427ADCC7-62EE-1872-D506-47049B2D1F53}" dt="2021-05-11T19:21:17.180" v="30"/>
          <ac:spMkLst>
            <pc:docMk/>
            <pc:sldMk cId="1235199628" sldId="265"/>
            <ac:spMk id="192" creationId="{00000000-0000-0000-0000-000000000000}"/>
          </ac:spMkLst>
        </pc:spChg>
      </pc:sldChg>
      <pc:sldChg chg="modSp">
        <pc:chgData name="HENRIETTA HENDERSON" userId="S::hhenders@olemiss.edu::56a1cc24-d293-4785-a0a6-1d6a75d73248" providerId="AD" clId="Web-{427ADCC7-62EE-1872-D506-47049B2D1F53}" dt="2021-05-11T19:24:15.231" v="43"/>
        <pc:sldMkLst>
          <pc:docMk/>
          <pc:sldMk cId="204837299" sldId="283"/>
        </pc:sldMkLst>
        <pc:spChg chg="mod">
          <ac:chgData name="HENRIETTA HENDERSON" userId="S::hhenders@olemiss.edu::56a1cc24-d293-4785-a0a6-1d6a75d73248" providerId="AD" clId="Web-{427ADCC7-62EE-1872-D506-47049B2D1F53}" dt="2021-05-11T19:24:15.231" v="43"/>
          <ac:spMkLst>
            <pc:docMk/>
            <pc:sldMk cId="204837299" sldId="283"/>
            <ac:spMk id="2" creationId="{00000000-0000-0000-0000-000000000000}"/>
          </ac:spMkLst>
        </pc:spChg>
      </pc:sldChg>
      <pc:sldChg chg="modSp">
        <pc:chgData name="HENRIETTA HENDERSON" userId="S::hhenders@olemiss.edu::56a1cc24-d293-4785-a0a6-1d6a75d73248" providerId="AD" clId="Web-{427ADCC7-62EE-1872-D506-47049B2D1F53}" dt="2021-05-11T19:22:39.291" v="37"/>
        <pc:sldMkLst>
          <pc:docMk/>
          <pc:sldMk cId="2670514726" sldId="284"/>
        </pc:sldMkLst>
        <pc:spChg chg="mod">
          <ac:chgData name="HENRIETTA HENDERSON" userId="S::hhenders@olemiss.edu::56a1cc24-d293-4785-a0a6-1d6a75d73248" providerId="AD" clId="Web-{427ADCC7-62EE-1872-D506-47049B2D1F53}" dt="2021-05-11T19:22:39.291" v="37"/>
          <ac:spMkLst>
            <pc:docMk/>
            <pc:sldMk cId="2670514726" sldId="284"/>
            <ac:spMk id="192" creationId="{00000000-0000-0000-0000-000000000000}"/>
          </ac:spMkLst>
        </pc:spChg>
      </pc:sldChg>
      <pc:sldChg chg="addCm">
        <pc:chgData name="HENRIETTA HENDERSON" userId="S::hhenders@olemiss.edu::56a1cc24-d293-4785-a0a6-1d6a75d73248" providerId="AD" clId="Web-{427ADCC7-62EE-1872-D506-47049B2D1F53}" dt="2021-05-11T19:25:41.639" v="45"/>
        <pc:sldMkLst>
          <pc:docMk/>
          <pc:sldMk cId="2916363633" sldId="289"/>
        </pc:sldMkLst>
      </pc:sldChg>
      <pc:sldChg chg="modSp">
        <pc:chgData name="HENRIETTA HENDERSON" userId="S::hhenders@olemiss.edu::56a1cc24-d293-4785-a0a6-1d6a75d73248" providerId="AD" clId="Web-{427ADCC7-62EE-1872-D506-47049B2D1F53}" dt="2021-05-11T19:05:13.627" v="8" actId="14100"/>
        <pc:sldMkLst>
          <pc:docMk/>
          <pc:sldMk cId="1979555453" sldId="293"/>
        </pc:sldMkLst>
        <pc:spChg chg="mod">
          <ac:chgData name="HENRIETTA HENDERSON" userId="S::hhenders@olemiss.edu::56a1cc24-d293-4785-a0a6-1d6a75d73248" providerId="AD" clId="Web-{427ADCC7-62EE-1872-D506-47049B2D1F53}" dt="2021-05-11T19:05:13.627" v="8" actId="14100"/>
          <ac:spMkLst>
            <pc:docMk/>
            <pc:sldMk cId="1979555453" sldId="293"/>
            <ac:spMk id="4" creationId="{00000000-0000-0000-0000-000000000000}"/>
          </ac:spMkLst>
        </pc:spChg>
      </pc:sldChg>
      <pc:sldChg chg="modSp addCm">
        <pc:chgData name="HENRIETTA HENDERSON" userId="S::hhenders@olemiss.edu::56a1cc24-d293-4785-a0a6-1d6a75d73248" providerId="AD" clId="Web-{427ADCC7-62EE-1872-D506-47049B2D1F53}" dt="2021-05-11T19:24:31.309" v="44"/>
        <pc:sldMkLst>
          <pc:docMk/>
          <pc:sldMk cId="1004523315" sldId="294"/>
        </pc:sldMkLst>
        <pc:spChg chg="mod">
          <ac:chgData name="HENRIETTA HENDERSON" userId="S::hhenders@olemiss.edu::56a1cc24-d293-4785-a0a6-1d6a75d73248" providerId="AD" clId="Web-{427ADCC7-62EE-1872-D506-47049B2D1F53}" dt="2021-05-11T19:24:31.309" v="44"/>
          <ac:spMkLst>
            <pc:docMk/>
            <pc:sldMk cId="1004523315" sldId="294"/>
            <ac:spMk id="2" creationId="{00000000-0000-0000-0000-000000000000}"/>
          </ac:spMkLst>
        </pc:spChg>
      </pc:sldChg>
      <pc:sldChg chg="modSp">
        <pc:chgData name="HENRIETTA HENDERSON" userId="S::hhenders@olemiss.edu::56a1cc24-d293-4785-a0a6-1d6a75d73248" providerId="AD" clId="Web-{427ADCC7-62EE-1872-D506-47049B2D1F53}" dt="2021-05-11T19:22:06.603" v="34"/>
        <pc:sldMkLst>
          <pc:docMk/>
          <pc:sldMk cId="2600534923" sldId="295"/>
        </pc:sldMkLst>
        <pc:spChg chg="mod">
          <ac:chgData name="HENRIETTA HENDERSON" userId="S::hhenders@olemiss.edu::56a1cc24-d293-4785-a0a6-1d6a75d73248" providerId="AD" clId="Web-{427ADCC7-62EE-1872-D506-47049B2D1F53}" dt="2021-05-11T19:22:06.603" v="34"/>
          <ac:spMkLst>
            <pc:docMk/>
            <pc:sldMk cId="2600534923" sldId="295"/>
            <ac:spMk id="2" creationId="{00000000-0000-0000-0000-000000000000}"/>
          </ac:spMkLst>
        </pc:spChg>
      </pc:sldChg>
      <pc:sldChg chg="modSp">
        <pc:chgData name="HENRIETTA HENDERSON" userId="S::hhenders@olemiss.edu::56a1cc24-d293-4785-a0a6-1d6a75d73248" providerId="AD" clId="Web-{427ADCC7-62EE-1872-D506-47049B2D1F53}" dt="2021-05-11T19:19:39.162" v="18"/>
        <pc:sldMkLst>
          <pc:docMk/>
          <pc:sldMk cId="217348326" sldId="296"/>
        </pc:sldMkLst>
        <pc:spChg chg="mod">
          <ac:chgData name="HENRIETTA HENDERSON" userId="S::hhenders@olemiss.edu::56a1cc24-d293-4785-a0a6-1d6a75d73248" providerId="AD" clId="Web-{427ADCC7-62EE-1872-D506-47049B2D1F53}" dt="2021-05-11T19:19:39.162" v="18"/>
          <ac:spMkLst>
            <pc:docMk/>
            <pc:sldMk cId="217348326" sldId="296"/>
            <ac:spMk id="2" creationId="{00000000-0000-0000-0000-000000000000}"/>
          </ac:spMkLst>
        </pc:spChg>
      </pc:sldChg>
      <pc:sldChg chg="modSp">
        <pc:chgData name="HENRIETTA HENDERSON" userId="S::hhenders@olemiss.edu::56a1cc24-d293-4785-a0a6-1d6a75d73248" providerId="AD" clId="Web-{427ADCC7-62EE-1872-D506-47049B2D1F53}" dt="2021-05-11T19:20:55.976" v="28" actId="20577"/>
        <pc:sldMkLst>
          <pc:docMk/>
          <pc:sldMk cId="2458929127" sldId="297"/>
        </pc:sldMkLst>
        <pc:spChg chg="mod">
          <ac:chgData name="HENRIETTA HENDERSON" userId="S::hhenders@olemiss.edu::56a1cc24-d293-4785-a0a6-1d6a75d73248" providerId="AD" clId="Web-{427ADCC7-62EE-1872-D506-47049B2D1F53}" dt="2021-05-11T19:20:55.976" v="28" actId="20577"/>
          <ac:spMkLst>
            <pc:docMk/>
            <pc:sldMk cId="2458929127" sldId="297"/>
            <ac:spMk id="2" creationId="{00000000-0000-0000-0000-000000000000}"/>
          </ac:spMkLst>
        </pc:spChg>
      </pc:sldChg>
      <pc:sldChg chg="modSp">
        <pc:chgData name="HENRIETTA HENDERSON" userId="S::hhenders@olemiss.edu::56a1cc24-d293-4785-a0a6-1d6a75d73248" providerId="AD" clId="Web-{427ADCC7-62EE-1872-D506-47049B2D1F53}" dt="2021-05-11T19:23:22.401" v="40"/>
        <pc:sldMkLst>
          <pc:docMk/>
          <pc:sldMk cId="585006416" sldId="298"/>
        </pc:sldMkLst>
        <pc:spChg chg="mod">
          <ac:chgData name="HENRIETTA HENDERSON" userId="S::hhenders@olemiss.edu::56a1cc24-d293-4785-a0a6-1d6a75d73248" providerId="AD" clId="Web-{427ADCC7-62EE-1872-D506-47049B2D1F53}" dt="2021-05-11T19:23:22.401" v="40"/>
          <ac:spMkLst>
            <pc:docMk/>
            <pc:sldMk cId="585006416" sldId="298"/>
            <ac:spMk id="2" creationId="{00000000-0000-0000-0000-000000000000}"/>
          </ac:spMkLst>
        </pc:spChg>
      </pc:sldChg>
    </pc:docChg>
  </pc:docChgLst>
  <pc:docChgLst>
    <pc:chgData name="SHARON WALLS" userId="S::swmartin@olemiss.edu::bff738a1-0dc7-490e-9a98-fdeeac8f7ede" providerId="AD" clId="Web-{00000000-0000-0000-0000-000000000000}"/>
    <pc:docChg chg="modSld">
      <pc:chgData name="SHARON WALLS" userId="S::swmartin@olemiss.edu::bff738a1-0dc7-490e-9a98-fdeeac8f7ede" providerId="AD" clId="Web-{00000000-0000-0000-0000-000000000000}" dt="2021-05-10T21:19:13.299" v="22"/>
      <pc:docMkLst>
        <pc:docMk/>
      </pc:docMkLst>
      <pc:sldChg chg="modSp">
        <pc:chgData name="SHARON WALLS" userId="S::swmartin@olemiss.edu::bff738a1-0dc7-490e-9a98-fdeeac8f7ede" providerId="AD" clId="Web-{00000000-0000-0000-0000-000000000000}" dt="2021-05-10T21:07:22.039" v="5" actId="20577"/>
        <pc:sldMkLst>
          <pc:docMk/>
          <pc:sldMk cId="2670514726" sldId="284"/>
        </pc:sldMkLst>
        <pc:spChg chg="mod">
          <ac:chgData name="SHARON WALLS" userId="S::swmartin@olemiss.edu::bff738a1-0dc7-490e-9a98-fdeeac8f7ede" providerId="AD" clId="Web-{00000000-0000-0000-0000-000000000000}" dt="2021-05-10T21:07:22.039" v="5" actId="20577"/>
          <ac:spMkLst>
            <pc:docMk/>
            <pc:sldMk cId="2670514726" sldId="284"/>
            <ac:spMk id="192" creationId="{00000000-0000-0000-0000-000000000000}"/>
          </ac:spMkLst>
        </pc:spChg>
      </pc:sldChg>
      <pc:sldChg chg="modSp">
        <pc:chgData name="SHARON WALLS" userId="S::swmartin@olemiss.edu::bff738a1-0dc7-490e-9a98-fdeeac8f7ede" providerId="AD" clId="Web-{00000000-0000-0000-0000-000000000000}" dt="2021-05-10T21:07:36.430" v="6" actId="20577"/>
        <pc:sldMkLst>
          <pc:docMk/>
          <pc:sldMk cId="2649816468" sldId="285"/>
        </pc:sldMkLst>
        <pc:spChg chg="mod">
          <ac:chgData name="SHARON WALLS" userId="S::swmartin@olemiss.edu::bff738a1-0dc7-490e-9a98-fdeeac8f7ede" providerId="AD" clId="Web-{00000000-0000-0000-0000-000000000000}" dt="2021-05-10T21:07:36.430" v="6" actId="20577"/>
          <ac:spMkLst>
            <pc:docMk/>
            <pc:sldMk cId="2649816468" sldId="285"/>
            <ac:spMk id="3" creationId="{00000000-0000-0000-0000-000000000000}"/>
          </ac:spMkLst>
        </pc:spChg>
      </pc:sldChg>
      <pc:sldChg chg="addCm">
        <pc:chgData name="SHARON WALLS" userId="S::swmartin@olemiss.edu::bff738a1-0dc7-490e-9a98-fdeeac8f7ede" providerId="AD" clId="Web-{00000000-0000-0000-0000-000000000000}" dt="2021-05-10T21:19:13.299" v="22"/>
        <pc:sldMkLst>
          <pc:docMk/>
          <pc:sldMk cId="2916363633" sldId="289"/>
        </pc:sldMkLst>
      </pc:sldChg>
      <pc:sldChg chg="modSp">
        <pc:chgData name="SHARON WALLS" userId="S::swmartin@olemiss.edu::bff738a1-0dc7-490e-9a98-fdeeac8f7ede" providerId="AD" clId="Web-{00000000-0000-0000-0000-000000000000}" dt="2021-05-10T21:07:58.148" v="7" actId="20577"/>
        <pc:sldMkLst>
          <pc:docMk/>
          <pc:sldMk cId="2600534923" sldId="295"/>
        </pc:sldMkLst>
        <pc:spChg chg="mod">
          <ac:chgData name="SHARON WALLS" userId="S::swmartin@olemiss.edu::bff738a1-0dc7-490e-9a98-fdeeac8f7ede" providerId="AD" clId="Web-{00000000-0000-0000-0000-000000000000}" dt="2021-05-10T21:07:58.148" v="7" actId="20577"/>
          <ac:spMkLst>
            <pc:docMk/>
            <pc:sldMk cId="2600534923" sldId="295"/>
            <ac:spMk id="2" creationId="{00000000-0000-0000-0000-000000000000}"/>
          </ac:spMkLst>
        </pc:spChg>
      </pc:sldChg>
      <pc:sldChg chg="modSp">
        <pc:chgData name="SHARON WALLS" userId="S::swmartin@olemiss.edu::bff738a1-0dc7-490e-9a98-fdeeac8f7ede" providerId="AD" clId="Web-{00000000-0000-0000-0000-000000000000}" dt="2021-05-10T21:10:34.069" v="11" actId="20577"/>
        <pc:sldMkLst>
          <pc:docMk/>
          <pc:sldMk cId="2458929127" sldId="297"/>
        </pc:sldMkLst>
        <pc:spChg chg="mod">
          <ac:chgData name="SHARON WALLS" userId="S::swmartin@olemiss.edu::bff738a1-0dc7-490e-9a98-fdeeac8f7ede" providerId="AD" clId="Web-{00000000-0000-0000-0000-000000000000}" dt="2021-05-10T21:10:34.069" v="11" actId="20577"/>
          <ac:spMkLst>
            <pc:docMk/>
            <pc:sldMk cId="2458929127" sldId="297"/>
            <ac:spMk id="3" creationId="{00000000-0000-0000-0000-000000000000}"/>
          </ac:spMkLst>
        </pc:spChg>
      </pc:sldChg>
      <pc:sldChg chg="modSp">
        <pc:chgData name="SHARON WALLS" userId="S::swmartin@olemiss.edu::bff738a1-0dc7-490e-9a98-fdeeac8f7ede" providerId="AD" clId="Web-{00000000-0000-0000-0000-000000000000}" dt="2021-05-10T21:12:06.099" v="21" actId="20577"/>
        <pc:sldMkLst>
          <pc:docMk/>
          <pc:sldMk cId="585006416" sldId="298"/>
        </pc:sldMkLst>
        <pc:spChg chg="mod">
          <ac:chgData name="SHARON WALLS" userId="S::swmartin@olemiss.edu::bff738a1-0dc7-490e-9a98-fdeeac8f7ede" providerId="AD" clId="Web-{00000000-0000-0000-0000-000000000000}" dt="2021-05-10T21:12:06.099" v="21" actId="20577"/>
          <ac:spMkLst>
            <pc:docMk/>
            <pc:sldMk cId="585006416" sldId="29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This statement is often used on labels.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is unhealthy in any amount. It affects our blood in two ways: increases the level of bad cholesterol and decreases the level of good cholesterol, which is known to increase chances of developing heart disease. Labels are permitted to use “no/zero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per serving” if the amount of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is less than or equal to 0.5 grams per serving. This can lead one to believe that it is a healthy product, which can be misleading. If a product contains partially hydrogenated oils, it possibly contains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The Federal government is working to remove all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from the products that we eat, but as of now, this type of fat might still be present. </a:t>
            </a:r>
            <a:endParaRPr/>
          </a:p>
        </p:txBody>
      </p:sp>
    </p:spTree>
    <p:extLst>
      <p:ext uri="{BB962C8B-B14F-4D97-AF65-F5344CB8AC3E}">
        <p14:creationId xmlns:p14="http://schemas.microsoft.com/office/powerpoint/2010/main" val="41151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This ingredient list is taken from a familiar product that advertises as a wheat tortilla (“zero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per serving”).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ENRICHED BLEACHED WHEAT FLOUR (WHEAT FLOUR, NIACIN, REDUCED IRON, THIAMINE MONONITRATE, RIBOFLAVIN, FOLIC ACID), WATER, VEGETABLE SHORTENING (PARTIALLY HYDROGENATED SOYBEAN OIL, HYDROGENATED SOYBEAN OIL AND/OR PALM OIL), CONTAINS 2% OR LESS OF: SALT, SUGAR, LEAVENING (SODIUM BICARBONATE, SODIUM ALUMINUM SULFATE, CORN STARCH, MONOCALCIUM PHOSPHATE AND/OR SODIUM ACID PYROPHOSPHATE, CALCIUM SULFATE), DISTILLED MONOGLYCERIDES, ENZYMES, WHEAT STARCH, CALCIUM CARBONATE, ANTIOXIDANTS (TOCOPHEROLS, ASCORBIC ACID, CITRIC ACID), CELLULOSE GUM, GUAR GUM, DOUGH CONDITIONERS (FUMARIC ACID, SODIUM METABISULFITE AND/OR MONO- AND DIGLYCERIDES), CALCIUM PROPIONATE AND SORBIC ACID (TO PRESERVE FRESHNESS).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product does, in fact, contain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11</a:t>
            </a:fld>
            <a:endParaRPr lang="en-US"/>
          </a:p>
        </p:txBody>
      </p:sp>
    </p:spTree>
    <p:extLst>
      <p:ext uri="{BB962C8B-B14F-4D97-AF65-F5344CB8AC3E}">
        <p14:creationId xmlns:p14="http://schemas.microsoft.com/office/powerpoint/2010/main" val="225755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Multigrain can be different from whole grain-rich (WGR). It can mean that a product is made using several different types of grains, but that does not mean that the product is whole grain-rich. A product can be 100% enriched (not WGR) and make the multigrain claim. Sometimes, multigrain can mean WGR, so you need to check the ingredient list. Remember, for a product to be WGR, it must contain 100% whole grains, or at least 50% whole grains, and the remaining grains in the food are enriched. WGR means the first ingredient must say “whole”—not enriched—no matter what the front label of the package might say.</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12</a:t>
            </a:fld>
            <a:endParaRPr lang="en-US"/>
          </a:p>
        </p:txBody>
      </p:sp>
    </p:spTree>
    <p:extLst>
      <p:ext uri="{BB962C8B-B14F-4D97-AF65-F5344CB8AC3E}">
        <p14:creationId xmlns:p14="http://schemas.microsoft.com/office/powerpoint/2010/main" val="97716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This ingredient list is from a bread that advertises as multigrain.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Ingredients: UNBLEACHED ENRICHED FLOUR (WHEAT FLOUR, NIACIN, REDUCED IRON, THIAMIN MONONITRATE, RIBOFLAVIN, FOLIC ACID), WATER, WHOLE WHEAT FLOUR, CONTAINS 2% OR LESS OF THE FOLLOWING: FLAX SEEDS, SESAME SEEDS, SUNFLOWER SEEDS, ROLLED OATS, SUGAR, MOLASSES, SALT, YEAST, WHITE RYE FLOUR, DOUGH CONDITIONER (WHEAT GLUTEN, WHEAT FLOUR, ENZYMES, ASCORBIC ACID), CULTURED WHEAT FLOUR (FOR ADDED FRESHNESS), WHEAT SOUR, CORN MEAL. CONTAINS WHEAT.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bread is not WGR.</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13</a:t>
            </a:fld>
            <a:endParaRPr lang="en-US"/>
          </a:p>
        </p:txBody>
      </p:sp>
    </p:spTree>
    <p:extLst>
      <p:ext uri="{BB962C8B-B14F-4D97-AF65-F5344CB8AC3E}">
        <p14:creationId xmlns:p14="http://schemas.microsoft.com/office/powerpoint/2010/main" val="84070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Low fat means no more than 3 grams of fat per serving, and 30% or less of the total calories per serving are from fat. Reduced fat means it contains 25% less fat than the regular product. Reduced fat may not be the same as low fat if a regular product is typically a product high in fat. Low fat can still be high in calories and/or saturated (bad) fat. These terms are found on a variety of products, especially dairy products, cookies, and prepackaged meals.</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14</a:t>
            </a:fld>
            <a:endParaRPr lang="en-US"/>
          </a:p>
        </p:txBody>
      </p:sp>
    </p:spTree>
    <p:extLst>
      <p:ext uri="{BB962C8B-B14F-4D97-AF65-F5344CB8AC3E}">
        <p14:creationId xmlns:p14="http://schemas.microsoft.com/office/powerpoint/2010/main" val="359422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Low sodium means no more than 140 mg per serving, and reduced sodium means 25% less sodium than the regular product. Reduced sodium may not be the same as low sodium if a regular product is typically high in sodium. These terms are usually found on canned vegetables and canned soups. </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15</a:t>
            </a:fld>
            <a:endParaRPr lang="en-US"/>
          </a:p>
        </p:txBody>
      </p:sp>
    </p:spTree>
    <p:extLst>
      <p:ext uri="{BB962C8B-B14F-4D97-AF65-F5344CB8AC3E}">
        <p14:creationId xmlns:p14="http://schemas.microsoft.com/office/powerpoint/2010/main" val="1812103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Activity: Standing Think Pair Share</a:t>
            </a:r>
            <a:br>
              <a:rPr lang="en-US" sz="1200" b="1" kern="1200">
                <a:solidFill>
                  <a:schemeClr val="tx1"/>
                </a:solidFill>
                <a:effectLst/>
                <a:latin typeface="+mn-lt"/>
                <a:ea typeface="+mn-ea"/>
                <a:cs typeface="+mn-cs"/>
              </a:rPr>
            </a:br>
            <a:r>
              <a:rPr lang="en-US" sz="1200" b="1" kern="1200">
                <a:solidFill>
                  <a:schemeClr val="tx1"/>
                </a:solidFill>
                <a:effectLst/>
                <a:latin typeface="+mn-lt"/>
                <a:ea typeface="+mn-ea"/>
                <a:cs typeface="+mn-cs"/>
              </a:rPr>
              <a:t>Time: 5–10 minutes</a:t>
            </a:r>
          </a:p>
          <a:p>
            <a:pPr lvl="0"/>
            <a:r>
              <a:rPr lang="en-US" sz="1200" b="1" kern="1200">
                <a:solidFill>
                  <a:schemeClr val="tx1"/>
                </a:solidFill>
                <a:effectLst/>
                <a:latin typeface="+mn-lt"/>
                <a:ea typeface="+mn-ea"/>
                <a:cs typeface="+mn-cs"/>
              </a:rPr>
              <a:t>Purpose: </a:t>
            </a:r>
            <a:r>
              <a:rPr lang="en-US" sz="1200" kern="1200">
                <a:solidFill>
                  <a:schemeClr val="tx1"/>
                </a:solidFill>
                <a:effectLst/>
                <a:latin typeface="+mn-lt"/>
                <a:ea typeface="+mn-ea"/>
                <a:cs typeface="+mn-cs"/>
              </a:rPr>
              <a:t>The purpose of this activity is to recall the meaning of a common food marketing term and to compare it with an ingredients list/Nutrition Facts label.</a:t>
            </a:r>
          </a:p>
          <a:p>
            <a:pPr lvl="0"/>
            <a:r>
              <a:rPr lang="en-US" sz="1200" b="1" kern="1200">
                <a:solidFill>
                  <a:schemeClr val="tx1"/>
                </a:solidFill>
                <a:effectLst/>
                <a:latin typeface="+mn-lt"/>
                <a:ea typeface="+mn-ea"/>
                <a:cs typeface="+mn-cs"/>
              </a:rPr>
              <a:t>Materials Needed: </a:t>
            </a:r>
            <a:r>
              <a:rPr lang="en-US" sz="1200" kern="1200">
                <a:solidFill>
                  <a:schemeClr val="tx1"/>
                </a:solidFill>
                <a:effectLst/>
                <a:latin typeface="+mn-lt"/>
                <a:ea typeface="+mn-ea"/>
                <a:cs typeface="+mn-cs"/>
              </a:rPr>
              <a:t>Common Marketing Terms and Definitions handout, and Pen/Pencil</a:t>
            </a:r>
          </a:p>
          <a:p>
            <a:r>
              <a:rPr lang="en-US" sz="1200" b="1" kern="1200">
                <a:solidFill>
                  <a:schemeClr val="tx1"/>
                </a:solidFill>
                <a:effectLst/>
                <a:latin typeface="+mn-lt"/>
                <a:ea typeface="+mn-ea"/>
                <a:cs typeface="+mn-cs"/>
              </a:rPr>
              <a:t>Instructions: </a:t>
            </a:r>
            <a:r>
              <a:rPr lang="en-US" sz="1200" kern="1200">
                <a:solidFill>
                  <a:schemeClr val="tx1"/>
                </a:solidFill>
                <a:effectLst/>
                <a:latin typeface="+mn-lt"/>
                <a:ea typeface="+mn-ea"/>
                <a:cs typeface="+mn-cs"/>
              </a:rPr>
              <a:t>Ask participants to stand and divide into pairs, then distribute the Ingredient List handout. Review the handouts together and discuss a common food marketing term that is surprising to you. Discuss how you can use the Nutrition Facts label/ingredient list to make an informed decision. Allow participants 5 minutes to record their answers and then discuss them with the whole group.</a:t>
            </a:r>
            <a:endParaRPr/>
          </a:p>
        </p:txBody>
      </p:sp>
    </p:spTree>
    <p:extLst>
      <p:ext uri="{BB962C8B-B14F-4D97-AF65-F5344CB8AC3E}">
        <p14:creationId xmlns:p14="http://schemas.microsoft.com/office/powerpoint/2010/main" val="127306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Five commonly used food marketing terms:</a:t>
            </a:r>
          </a:p>
          <a:p>
            <a:pPr lvl="0"/>
            <a:r>
              <a:rPr lang="en-US" sz="1200" kern="1200">
                <a:solidFill>
                  <a:schemeClr val="tx1"/>
                </a:solidFill>
                <a:effectLst/>
                <a:latin typeface="+mn-lt"/>
                <a:ea typeface="+mn-ea"/>
                <a:cs typeface="+mn-cs"/>
              </a:rPr>
              <a:t>Made with Real Fruit or Contains Real Fruit Juice</a:t>
            </a:r>
          </a:p>
          <a:p>
            <a:pPr lvl="0"/>
            <a:r>
              <a:rPr lang="en-US" sz="1200" kern="1200">
                <a:solidFill>
                  <a:schemeClr val="tx1"/>
                </a:solidFill>
                <a:effectLst/>
                <a:latin typeface="+mn-lt"/>
                <a:ea typeface="+mn-ea"/>
                <a:cs typeface="+mn-cs"/>
              </a:rPr>
              <a:t>Zero </a:t>
            </a:r>
            <a:r>
              <a:rPr lang="en-US" sz="1200" i="1" kern="1200">
                <a:solidFill>
                  <a:schemeClr val="tx1"/>
                </a:solidFill>
                <a:effectLst/>
                <a:latin typeface="+mn-lt"/>
                <a:ea typeface="+mn-ea"/>
                <a:cs typeface="+mn-cs"/>
              </a:rPr>
              <a:t>Trans</a:t>
            </a:r>
            <a:r>
              <a:rPr lang="en-US" sz="1200" kern="1200">
                <a:solidFill>
                  <a:schemeClr val="tx1"/>
                </a:solidFill>
                <a:effectLst/>
                <a:latin typeface="+mn-lt"/>
                <a:ea typeface="+mn-ea"/>
                <a:cs typeface="+mn-cs"/>
              </a:rPr>
              <a:t> Fat per Serving</a:t>
            </a:r>
          </a:p>
          <a:p>
            <a:pPr lvl="0"/>
            <a:r>
              <a:rPr lang="en-US" sz="1200" kern="1200">
                <a:solidFill>
                  <a:schemeClr val="tx1"/>
                </a:solidFill>
                <a:effectLst/>
                <a:latin typeface="+mn-lt"/>
                <a:ea typeface="+mn-ea"/>
                <a:cs typeface="+mn-cs"/>
              </a:rPr>
              <a:t>Multigrain</a:t>
            </a:r>
          </a:p>
          <a:p>
            <a:pPr lvl="0"/>
            <a:r>
              <a:rPr lang="en-US" sz="1200" kern="1200">
                <a:solidFill>
                  <a:schemeClr val="tx1"/>
                </a:solidFill>
                <a:effectLst/>
                <a:latin typeface="+mn-lt"/>
                <a:ea typeface="+mn-ea"/>
                <a:cs typeface="+mn-cs"/>
              </a:rPr>
              <a:t>Low Fat and Reduced Fat</a:t>
            </a:r>
          </a:p>
          <a:p>
            <a:pPr lvl="0"/>
            <a:r>
              <a:rPr lang="en-US" sz="1200" kern="1200">
                <a:solidFill>
                  <a:schemeClr val="tx1"/>
                </a:solidFill>
                <a:effectLst/>
                <a:latin typeface="+mn-lt"/>
                <a:ea typeface="+mn-ea"/>
                <a:cs typeface="+mn-cs"/>
              </a:rPr>
              <a:t>Low Sodium and Reduced Sodium</a:t>
            </a:r>
          </a:p>
          <a:p>
            <a:r>
              <a:rPr lang="en-US" sz="1200" kern="1200">
                <a:solidFill>
                  <a:schemeClr val="tx1"/>
                </a:solidFill>
                <a:effectLst/>
                <a:latin typeface="+mn-lt"/>
                <a:ea typeface="+mn-ea"/>
                <a:cs typeface="+mn-cs"/>
              </a:rPr>
              <a:t>It is important to remember that marketing terms used on front labels of packaging can vary from what we find on the ingredient list and Nutrition Facts label for the same product. When we are grocery shopping, it is helpful to know how to connect the marketing term with the ingredients list and the Nutrition Facts label to make informed decisions for healthy options.</a:t>
            </a:r>
          </a:p>
          <a:p>
            <a:pPr marL="0" lvl="0" indent="0" algn="l" rtl="0">
              <a:spcBef>
                <a:spcPts val="0"/>
              </a:spcBef>
              <a:spcAft>
                <a:spcPts val="0"/>
              </a:spcAft>
              <a:buNone/>
            </a:pPr>
            <a:endParaRPr/>
          </a:p>
        </p:txBody>
      </p:sp>
    </p:spTree>
    <p:extLst>
      <p:ext uri="{BB962C8B-B14F-4D97-AF65-F5344CB8AC3E}">
        <p14:creationId xmlns:p14="http://schemas.microsoft.com/office/powerpoint/2010/main" val="204848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37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4</a:t>
            </a:fld>
            <a:endParaRPr lang="en-US"/>
          </a:p>
        </p:txBody>
      </p:sp>
    </p:spTree>
    <p:extLst>
      <p:ext uri="{BB962C8B-B14F-4D97-AF65-F5344CB8AC3E}">
        <p14:creationId xmlns:p14="http://schemas.microsoft.com/office/powerpoint/2010/main" val="143727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a:t>
            </a:r>
            <a:r>
              <a:rPr lang="en-US" sz="1200" kern="1200">
                <a:solidFill>
                  <a:schemeClr val="tx1"/>
                </a:solidFill>
                <a:effectLst/>
                <a:latin typeface="+mn-lt"/>
                <a:ea typeface="+mn-ea"/>
                <a:cs typeface="+mn-cs"/>
              </a:rPr>
              <a:t> There are so many product options available at grocery stores, and most shoppers are in a hurry when going to the store. Manufacturers will often use marketing terms on the front label of a package in order to persuade shoppers to buy certain products. Some terms are regulated by the Food and Drug Administration (FDA) and U.S. Department of Agriculture (USDA), and some are not. It is important to remember that a marketing claim on the front of a package does not always provide the overall picture of the product. A marketing term is just one snapshot of a food product. In order to get the whole picture, we must learn what some of these terms mean and in some cases, take a closer look at the standardized Nutrition Facts label, along with the list of ingredients in a product. By understanding how marketing terms are used, it will increase your awareness of food label facts and improve your skills in selecting healthier products.</a:t>
            </a:r>
            <a:endParaRPr/>
          </a:p>
        </p:txBody>
      </p:sp>
    </p:spTree>
    <p:extLst>
      <p:ext uri="{BB962C8B-B14F-4D97-AF65-F5344CB8AC3E}">
        <p14:creationId xmlns:p14="http://schemas.microsoft.com/office/powerpoint/2010/main" val="39699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6</a:t>
            </a:fld>
            <a:endParaRPr lang="en-US"/>
          </a:p>
        </p:txBody>
      </p:sp>
    </p:spTree>
    <p:extLst>
      <p:ext uri="{BB962C8B-B14F-4D97-AF65-F5344CB8AC3E}">
        <p14:creationId xmlns:p14="http://schemas.microsoft.com/office/powerpoint/2010/main" val="320090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Ask posing question:</a:t>
            </a:r>
            <a:r>
              <a:rPr lang="en-US" sz="1200" kern="1200">
                <a:solidFill>
                  <a:schemeClr val="tx1"/>
                </a:solidFill>
                <a:effectLst/>
                <a:latin typeface="+mn-lt"/>
                <a:ea typeface="+mn-ea"/>
                <a:cs typeface="+mn-cs"/>
              </a:rPr>
              <a:t> What do you look for on an ingredient list?</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The ingredient list is usually located below or near the Nutrition Facts label on a food product. It is designed to inform us of all components used in making a product. Ingredients are listed by weight, with the highest weight being listed first. The first ingredient has the highest contribution to a product, and the next ingredient will be the next highest contribution to a product. When making purchases, it is important to compare the marketing term on a product with the ingredient list to be sure that it is truly what you intend to buy.</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7</a:t>
            </a:fld>
            <a:endParaRPr lang="en-US"/>
          </a:p>
        </p:txBody>
      </p:sp>
    </p:spTree>
    <p:extLst>
      <p:ext uri="{BB962C8B-B14F-4D97-AF65-F5344CB8AC3E}">
        <p14:creationId xmlns:p14="http://schemas.microsoft.com/office/powerpoint/2010/main" val="218332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The terms “Made with Real Fruit” and “Contains Real Fruit Juice” are often used on the packaging, especially on products intended for children. A package may use this label even if a very small amount of fruit has been used, and the fruit used in the product may not match the fruit on the label. Fruit snacks and juice products usually have these terms on the front labels.</a:t>
            </a:r>
          </a:p>
          <a:p>
            <a:r>
              <a:rPr lang="en-US" sz="1200" kern="1200">
                <a:solidFill>
                  <a:schemeClr val="tx1"/>
                </a:solidFill>
                <a:effectLst/>
                <a:latin typeface="+mn-lt"/>
                <a:ea typeface="+mn-ea"/>
                <a:cs typeface="+mn-cs"/>
              </a:rPr>
              <a:t>For products with these marketing terms, it is important to look at the ingredients listing to determine the amount and type of fruit that may be present in the product. </a:t>
            </a:r>
            <a:endParaRPr/>
          </a:p>
        </p:txBody>
      </p:sp>
    </p:spTree>
    <p:extLst>
      <p:ext uri="{BB962C8B-B14F-4D97-AF65-F5344CB8AC3E}">
        <p14:creationId xmlns:p14="http://schemas.microsoft.com/office/powerpoint/2010/main" val="21227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This ingredient list is taken from a familiar product that is advertised as a strawberry fruit snack (“made with real fruit”).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INGREDIENTS: CORN SYRUP, DRIED CORN SYRUP, SUGAR, PEAR PUREE CONCENTRATE, PALM OIL. CONTAINS 2% OR LESS OF: CITRIC ACID, SODIUM CITRATE, FRUIT PECTIN, MONOGLYCERIDES, MALIC ACID, DEXTROSE, VITAMIN C (ASCORBIC ACID), ACETYLATED MONOGLYCERIDES, NATURAL FLAVOR, COLOR (RED 40, YELLOWS 5 &amp; 6, BLUE 1).</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product has way more sugar than fruit, and it does not contain the fruit advertised on the front label. The first ingredient is corn syrup, followed by dried corn syrup, and then sugar. All three of these ingredients are sugar. When any product lists either of these two terms “Made with Real Fruit” or “Contains Real Fruit Juice,” it’s important to read the ingredients label.</a:t>
            </a:r>
            <a:endParaRPr/>
          </a:p>
        </p:txBody>
      </p:sp>
    </p:spTree>
    <p:extLst>
      <p:ext uri="{BB962C8B-B14F-4D97-AF65-F5344CB8AC3E}">
        <p14:creationId xmlns:p14="http://schemas.microsoft.com/office/powerpoint/2010/main" val="319952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3600">
                <a:solidFill>
                  <a:srgbClr val="002060"/>
                </a:solidFill>
                <a:latin typeface="+mj-lt"/>
              </a:defRPr>
            </a:lvl1pPr>
            <a:lvl2pPr marL="1219170" lvl="1" indent="-507987" rtl="0">
              <a:spcBef>
                <a:spcPts val="0"/>
              </a:spcBef>
              <a:spcAft>
                <a:spcPts val="0"/>
              </a:spcAft>
              <a:buSzPts val="2400"/>
              <a:buChar char="╺"/>
              <a:defRPr sz="2800">
                <a:solidFill>
                  <a:srgbClr val="002060"/>
                </a:solidFill>
                <a:latin typeface="+mj-lt"/>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lang="en-US" dirty="0"/>
          </a:p>
          <a:p>
            <a:pPr lvl="1"/>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002060"/>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rgbClr val="002060"/>
                </a:solidFill>
                <a:latin typeface="+mj-lt"/>
              </a:defRPr>
            </a:lvl1pPr>
            <a:lvl2pPr>
              <a:defRPr sz="2800">
                <a:solidFill>
                  <a:srgbClr val="002060"/>
                </a:solidFill>
                <a:latin typeface="+mj-lt"/>
              </a:defRPr>
            </a:lvl2pPr>
            <a:lvl3pPr>
              <a:defRPr sz="2800">
                <a:solidFill>
                  <a:srgbClr val="002060"/>
                </a:solidFill>
                <a:latin typeface="+mj-lt"/>
              </a:defRPr>
            </a:lvl3pPr>
            <a:lvl4pPr>
              <a:defRPr sz="2800">
                <a:solidFill>
                  <a:srgbClr val="002060"/>
                </a:solidFill>
                <a:latin typeface="+mj-lt"/>
              </a:defRPr>
            </a:lvl4pPr>
            <a:lvl5pPr>
              <a:defRPr sz="2800">
                <a:solidFill>
                  <a:srgbClr val="002060"/>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4800">
                <a:solidFill>
                  <a:srgbClr val="002060"/>
                </a:solidFill>
                <a:latin typeface="+mj-lt"/>
              </a:rPr>
              <a:t>Understanding Common Food Marketing Terms</a:t>
            </a:r>
            <a:endParaRPr sz="4800">
              <a:solidFill>
                <a:srgbClr val="002060"/>
              </a:solidFill>
              <a:latin typeface="+mj-lt"/>
            </a:endParaRPr>
          </a:p>
        </p:txBody>
      </p:sp>
      <p:sp>
        <p:nvSpPr>
          <p:cNvPr id="3" name="Rectangle 2"/>
          <p:cNvSpPr/>
          <p:nvPr/>
        </p:nvSpPr>
        <p:spPr>
          <a:xfrm>
            <a:off x="732097" y="4775746"/>
            <a:ext cx="2595582"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r>
              <a:rPr lang="en-US" sz="2400" b="1" dirty="0">
                <a:solidFill>
                  <a:srgbClr val="002060"/>
                </a:solidFill>
                <a:latin typeface="Calibri Light" panose="020F0302020204030204" pitchFamily="34" charset="0"/>
              </a:rPr>
              <a:t> </a:t>
            </a:r>
          </a:p>
          <a:p>
            <a:r>
              <a:rPr lang="en-US" sz="2400" b="1" dirty="0">
                <a:solidFill>
                  <a:srgbClr val="002060"/>
                </a:solidFill>
                <a:latin typeface="Calibri Light" panose="020F0302020204030204" pitchFamily="34" charset="0"/>
              </a:rPr>
              <a:t>Simple Lesson Plan </a:t>
            </a:r>
          </a:p>
        </p:txBody>
      </p:sp>
      <p:pic>
        <p:nvPicPr>
          <p:cNvPr id="4" name="Picture 3" descr="Institute of Child Nutrition Logo " title="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95" y="1069099"/>
            <a:ext cx="2390483" cy="430363"/>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“Zero </a:t>
            </a:r>
            <a:r>
              <a:rPr lang="en-US" i="1" dirty="0"/>
              <a:t>Trans</a:t>
            </a:r>
            <a:r>
              <a:rPr lang="en-US" dirty="0"/>
              <a:t> Fat per Serving”</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pPr marL="608965" indent="-507365"/>
            <a:r>
              <a:rPr lang="en-US" i="1" dirty="0">
                <a:latin typeface="+mj-lt"/>
              </a:rPr>
              <a:t>Trans </a:t>
            </a:r>
            <a:r>
              <a:rPr lang="en-US" dirty="0">
                <a:latin typeface="+mj-lt"/>
              </a:rPr>
              <a:t>fat is not an essential fat </a:t>
            </a:r>
          </a:p>
          <a:p>
            <a:pPr marL="1218550" lvl="1" indent="-507365"/>
            <a:r>
              <a:rPr lang="en-US" dirty="0">
                <a:latin typeface="+mj-lt"/>
              </a:rPr>
              <a:t>Very unhealthy in any amount. </a:t>
            </a:r>
          </a:p>
          <a:p>
            <a:pPr marL="608965" indent="-507365"/>
            <a:r>
              <a:rPr lang="en-US" dirty="0">
                <a:latin typeface="+mj-lt"/>
              </a:rPr>
              <a:t>Labels are permitted to use no/zero </a:t>
            </a:r>
            <a:r>
              <a:rPr lang="en-US" i="1" dirty="0">
                <a:latin typeface="+mj-lt"/>
              </a:rPr>
              <a:t>trans </a:t>
            </a:r>
            <a:r>
              <a:rPr lang="en-US" dirty="0">
                <a:latin typeface="+mj-lt"/>
              </a:rPr>
              <a:t>fat per serving if the amount is 0.5 grams and under per serving. </a:t>
            </a:r>
            <a:endParaRPr lang="en-US" dirty="0">
              <a:solidFill>
                <a:srgbClr val="002060"/>
              </a:solidFill>
              <a:latin typeface="+mj-lt"/>
            </a:endParaRPr>
          </a:p>
        </p:txBody>
      </p:sp>
    </p:spTree>
    <p:extLst>
      <p:ext uri="{BB962C8B-B14F-4D97-AF65-F5344CB8AC3E}">
        <p14:creationId xmlns:p14="http://schemas.microsoft.com/office/powerpoint/2010/main" val="267051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9332800" cy="4691356"/>
          </a:xfrm>
        </p:spPr>
        <p:txBody>
          <a:bodyPr/>
          <a:lstStyle/>
          <a:p>
            <a:r>
              <a:rPr lang="en-US" sz="1900" dirty="0">
                <a:latin typeface="+mj-lt"/>
              </a:rPr>
              <a:t>This ingredient list is taken from a familiar product that advertises as a wheat tortilla (“zero trans fat per serving”).</a:t>
            </a:r>
          </a:p>
          <a:p>
            <a:pPr lvl="1"/>
            <a:r>
              <a:rPr lang="en-US" sz="1900" dirty="0">
                <a:latin typeface="+mj-lt"/>
              </a:rPr>
              <a:t>ENRICHED BLEACHED WHEAT FLOUR (WHEAT FLOUR, NIACIN, REDUCED IRON, THIAMINE MONONITRATE, RIBOFLAVIN, FOLIC ACID), WATER, VEGETABLE SHORTENING (PARTIALLY HYDROGENATED SOYBEAN OIL, HYDROGENATED SOYBEAN OIL AND/OR PALM OIL), CONTAINS 2% OR LESS OF: SALT, SUGAR, LEAVENING (SODIUM BICARBONATE, SODIUM ALUMINUM SULFATE, CORN STARCH, MONOCALCIUM PHOSPHATE AND/OR SODIUM ACID PYROPHOSPHATE, CALCIUM SULFATE), DISTILLED MONOGLYCERIDES, ENZYMES, WHEAT STARCH, CALCIUM CARBONATE, ANTIOXIDANTS (TOCOPHEROLS, ASCORBIC ACID, CITRIC ACID), CELLULOSE GUM, GUAR GUM, DOUGH CONDITIONERS (FUMARIC ACID, SODIUM METABISULFITE AND/OR MONO- AND DIGLYCERIDES), CALCIUM PROPIONATE AND SORBIC ACID (TO PRESERVE FRESHNESS).</a:t>
            </a:r>
          </a:p>
        </p:txBody>
      </p:sp>
      <p:sp>
        <p:nvSpPr>
          <p:cNvPr id="3" name="Title 2"/>
          <p:cNvSpPr>
            <a:spLocks noGrp="1"/>
          </p:cNvSpPr>
          <p:nvPr>
            <p:ph type="title"/>
          </p:nvPr>
        </p:nvSpPr>
        <p:spPr/>
        <p:txBody>
          <a:bodyPr/>
          <a:lstStyle/>
          <a:p>
            <a:r>
              <a:rPr lang="en-US" kern="1200" dirty="0">
                <a:solidFill>
                  <a:schemeClr val="tx1"/>
                </a:solidFill>
              </a:rPr>
              <a:t>“Zero </a:t>
            </a:r>
            <a:r>
              <a:rPr lang="en-US" i="1" kern="1200" dirty="0">
                <a:solidFill>
                  <a:schemeClr val="tx1"/>
                </a:solidFill>
              </a:rPr>
              <a:t>Trans </a:t>
            </a:r>
            <a:r>
              <a:rPr lang="en-US" kern="1200" dirty="0">
                <a:solidFill>
                  <a:schemeClr val="tx1"/>
                </a:solidFill>
              </a:rPr>
              <a:t>Fat per Serving”</a:t>
            </a:r>
            <a:br>
              <a:rPr lang="en-US" kern="1200" dirty="0">
                <a:solidFill>
                  <a:schemeClr val="tx1"/>
                </a:solidFill>
              </a:rPr>
            </a:br>
            <a:r>
              <a:rPr lang="en-US" kern="1200" dirty="0">
                <a:solidFill>
                  <a:schemeClr val="tx1"/>
                </a:solidFill>
              </a:rPr>
              <a:t>Ingredient List Sample </a:t>
            </a:r>
          </a:p>
        </p:txBody>
      </p:sp>
    </p:spTree>
    <p:extLst>
      <p:ext uri="{BB962C8B-B14F-4D97-AF65-F5344CB8AC3E}">
        <p14:creationId xmlns:p14="http://schemas.microsoft.com/office/powerpoint/2010/main" val="264981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608965" indent="-507365"/>
            <a:r>
              <a:rPr lang="en-US" dirty="0">
                <a:latin typeface="Calibri Light"/>
                <a:cs typeface="Calibri Light"/>
              </a:rPr>
              <a:t>Does not mean whole grain-rich (WGR)</a:t>
            </a:r>
          </a:p>
          <a:p>
            <a:pPr marL="608965" indent="-507365"/>
            <a:r>
              <a:rPr lang="en-US" dirty="0">
                <a:latin typeface="Calibri Light"/>
                <a:cs typeface="Calibri Light"/>
              </a:rPr>
              <a:t>In order to be WGR, a product must contain 100% whole grains, or at least 50% whole grains, and the remaining grains in the food are enriched. </a:t>
            </a:r>
          </a:p>
        </p:txBody>
      </p:sp>
      <p:sp>
        <p:nvSpPr>
          <p:cNvPr id="3" name="Title 2"/>
          <p:cNvSpPr>
            <a:spLocks noGrp="1"/>
          </p:cNvSpPr>
          <p:nvPr>
            <p:ph type="title"/>
          </p:nvPr>
        </p:nvSpPr>
        <p:spPr/>
        <p:txBody>
          <a:bodyPr/>
          <a:lstStyle/>
          <a:p>
            <a:r>
              <a:rPr lang="en-US"/>
              <a:t>“Multigrain”</a:t>
            </a:r>
          </a:p>
        </p:txBody>
      </p:sp>
    </p:spTree>
    <p:extLst>
      <p:ext uri="{BB962C8B-B14F-4D97-AF65-F5344CB8AC3E}">
        <p14:creationId xmlns:p14="http://schemas.microsoft.com/office/powerpoint/2010/main" val="260053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344218"/>
          </a:xfrm>
        </p:spPr>
        <p:txBody>
          <a:bodyPr/>
          <a:lstStyle/>
          <a:p>
            <a:r>
              <a:rPr lang="en-US" sz="2600" dirty="0">
                <a:latin typeface="Calibri Light"/>
                <a:cs typeface="Calibri Light"/>
              </a:rPr>
              <a:t>This ingredient list is from a bread that advertises as multigrain.</a:t>
            </a:r>
          </a:p>
          <a:p>
            <a:pPr lvl="1"/>
            <a:r>
              <a:rPr lang="en-US" sz="2600" dirty="0">
                <a:latin typeface="Calibri Light"/>
                <a:cs typeface="Calibri Light"/>
              </a:rPr>
              <a:t>Ingredients: Unbleached Enriched Flour (Wheat Flour, Niacin, Reduced Iron, Thiamin Mononitrate, Riboflavin, Folic Acid), Water, Whole Wheat Flour, Contains 2% Or Less Of The Following: Flax Seeds, Sesame Seeds, Sunflower Seeds, Rolled Oats, Sugar, Molasses, Salt, Yeast, White Rye Flour, Dough Conditioner (Wheat Gluten, Wheat Flour, Enzymes, Ascorbic Acid), Cultured Wheat Flour (For Added Freshness), Wheat Sour, Corn Meal. Contains Wheat.</a:t>
            </a:r>
          </a:p>
        </p:txBody>
      </p:sp>
      <p:sp>
        <p:nvSpPr>
          <p:cNvPr id="3" name="Title 2"/>
          <p:cNvSpPr>
            <a:spLocks noGrp="1"/>
          </p:cNvSpPr>
          <p:nvPr>
            <p:ph type="title"/>
          </p:nvPr>
        </p:nvSpPr>
        <p:spPr/>
        <p:txBody>
          <a:bodyPr/>
          <a:lstStyle/>
          <a:p>
            <a:r>
              <a:rPr lang="en-US"/>
              <a:t>“Multigrain” Ingredient List Sample</a:t>
            </a:r>
          </a:p>
        </p:txBody>
      </p:sp>
    </p:spTree>
    <p:extLst>
      <p:ext uri="{BB962C8B-B14F-4D97-AF65-F5344CB8AC3E}">
        <p14:creationId xmlns:p14="http://schemas.microsoft.com/office/powerpoint/2010/main" val="21734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561638" cy="4344218"/>
          </a:xfrm>
        </p:spPr>
        <p:txBody>
          <a:bodyPr/>
          <a:lstStyle/>
          <a:p>
            <a:pPr marL="608965" indent="-507365"/>
            <a:r>
              <a:rPr lang="en-US" sz="2800" dirty="0">
                <a:cs typeface="Calibri Light"/>
              </a:rPr>
              <a:t>Low fat </a:t>
            </a:r>
            <a:r>
              <a:rPr lang="en-US" sz="2800" dirty="0"/>
              <a:t>– </a:t>
            </a:r>
            <a:r>
              <a:rPr lang="en-US" sz="2800" dirty="0">
                <a:cs typeface="Calibri Light"/>
              </a:rPr>
              <a:t>no more than 3 grams of fat per serving and 30% or less of the total calories per serving are from fat. </a:t>
            </a:r>
            <a:endParaRPr lang="en-US" sz="2800" dirty="0"/>
          </a:p>
          <a:p>
            <a:pPr marL="608965" indent="-507365"/>
            <a:r>
              <a:rPr lang="en-US" sz="2800" dirty="0">
                <a:cs typeface="Calibri Light"/>
              </a:rPr>
              <a:t>Reduced fat </a:t>
            </a:r>
            <a:r>
              <a:rPr lang="en-US" sz="2800" dirty="0"/>
              <a:t>– </a:t>
            </a:r>
            <a:r>
              <a:rPr lang="en-US" sz="2800" dirty="0">
                <a:cs typeface="Calibri Light"/>
              </a:rPr>
              <a:t>contains 25% less fat than the regular product. </a:t>
            </a:r>
          </a:p>
          <a:p>
            <a:pPr marL="608965" indent="-507365"/>
            <a:r>
              <a:rPr lang="en-US" sz="2800" dirty="0">
                <a:cs typeface="Calibri Light"/>
              </a:rPr>
              <a:t>Reduced fat may not be the same as low fat if a regular product is typically a product high in fat. A product can be labeled as low or reduced fat and still be very high in calories.</a:t>
            </a:r>
          </a:p>
        </p:txBody>
      </p:sp>
      <p:sp>
        <p:nvSpPr>
          <p:cNvPr id="3" name="Title 2"/>
          <p:cNvSpPr>
            <a:spLocks noGrp="1"/>
          </p:cNvSpPr>
          <p:nvPr>
            <p:ph type="title"/>
          </p:nvPr>
        </p:nvSpPr>
        <p:spPr/>
        <p:txBody>
          <a:bodyPr/>
          <a:lstStyle/>
          <a:p>
            <a:r>
              <a:rPr lang="en-US"/>
              <a:t>“Low Fat” and “Reduced Fat” </a:t>
            </a:r>
          </a:p>
        </p:txBody>
      </p:sp>
    </p:spTree>
    <p:extLst>
      <p:ext uri="{BB962C8B-B14F-4D97-AF65-F5344CB8AC3E}">
        <p14:creationId xmlns:p14="http://schemas.microsoft.com/office/powerpoint/2010/main" val="245892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344218"/>
          </a:xfrm>
        </p:spPr>
        <p:txBody>
          <a:bodyPr/>
          <a:lstStyle/>
          <a:p>
            <a:pPr marL="608965" indent="-507365"/>
            <a:r>
              <a:rPr lang="en-US" dirty="0">
                <a:latin typeface="Calibri Light"/>
                <a:cs typeface="Calibri Light"/>
              </a:rPr>
              <a:t>Low sodium means no more than 140 mg per serving </a:t>
            </a:r>
          </a:p>
          <a:p>
            <a:pPr marL="608965" indent="-507365"/>
            <a:r>
              <a:rPr lang="en-US" dirty="0">
                <a:latin typeface="Calibri Light"/>
                <a:cs typeface="Calibri Light"/>
              </a:rPr>
              <a:t>Reduced sodium means 25% less sodium than the regular product. </a:t>
            </a:r>
          </a:p>
        </p:txBody>
      </p:sp>
      <p:sp>
        <p:nvSpPr>
          <p:cNvPr id="3" name="Title 2"/>
          <p:cNvSpPr>
            <a:spLocks noGrp="1"/>
          </p:cNvSpPr>
          <p:nvPr>
            <p:ph type="title"/>
          </p:nvPr>
        </p:nvSpPr>
        <p:spPr/>
        <p:txBody>
          <a:bodyPr/>
          <a:lstStyle/>
          <a:p>
            <a:r>
              <a:rPr lang="en-US"/>
              <a:t>“Low Sodium” and “Reduced Sodium” </a:t>
            </a:r>
          </a:p>
        </p:txBody>
      </p:sp>
    </p:spTree>
    <p:extLst>
      <p:ext uri="{BB962C8B-B14F-4D97-AF65-F5344CB8AC3E}">
        <p14:creationId xmlns:p14="http://schemas.microsoft.com/office/powerpoint/2010/main" val="58500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a:solidFill>
                  <a:srgbClr val="002060"/>
                </a:solidFill>
                <a:latin typeface="+mj-lt"/>
              </a:rPr>
              <a:t>Activity</a:t>
            </a:r>
            <a:endParaRPr sz="800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a:solidFill>
                  <a:srgbClr val="002060"/>
                </a:solidFill>
                <a:latin typeface="+mj-lt"/>
              </a:rPr>
              <a:t>Standing Think Pair Share</a:t>
            </a:r>
            <a:endParaRPr sz="440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a:solidFill>
                  <a:schemeClr val="bg1"/>
                </a:solidFill>
                <a:latin typeface="+mj-lt"/>
              </a:rPr>
              <a:t>Conclusion</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a:p>
        </p:txBody>
      </p:sp>
    </p:spTree>
    <p:extLst>
      <p:ext uri="{BB962C8B-B14F-4D97-AF65-F5344CB8AC3E}">
        <p14:creationId xmlns:p14="http://schemas.microsoft.com/office/powerpoint/2010/main" val="37350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a:solidFill>
                  <a:srgbClr val="002060"/>
                </a:solidFill>
                <a:latin typeface="+mj-lt"/>
              </a:rPr>
              <a:t>Lesson Conclusion </a:t>
            </a:r>
            <a:endParaRPr>
              <a:solidFill>
                <a:srgbClr val="002060"/>
              </a:solidFill>
              <a:latin typeface="+mj-lt"/>
            </a:endParaRPr>
          </a:p>
        </p:txBody>
      </p:sp>
      <p:sp>
        <p:nvSpPr>
          <p:cNvPr id="192" name="Google Shape;192;p20"/>
          <p:cNvSpPr txBox="1">
            <a:spLocks noGrp="1"/>
          </p:cNvSpPr>
          <p:nvPr>
            <p:ph type="body" idx="1"/>
          </p:nvPr>
        </p:nvSpPr>
        <p:spPr>
          <a:xfrm>
            <a:off x="1219433" y="2112567"/>
            <a:ext cx="9332800" cy="4420968"/>
          </a:xfrm>
          <a:prstGeom prst="rect">
            <a:avLst/>
          </a:prstGeom>
        </p:spPr>
        <p:txBody>
          <a:bodyPr spcFirstLastPara="1" wrap="square" lIns="0" tIns="0" rIns="0" bIns="0" anchor="t" anchorCtr="0">
            <a:noAutofit/>
          </a:bodyPr>
          <a:lstStyle/>
          <a:p>
            <a:pPr marL="608965" indent="-507365"/>
            <a:r>
              <a:rPr lang="en-US" sz="2600" dirty="0">
                <a:latin typeface="+mj-lt"/>
              </a:rPr>
              <a:t>Five commonly used food marketing terms:</a:t>
            </a:r>
            <a:endParaRPr lang="en-US"/>
          </a:p>
          <a:p>
            <a:pPr marL="1218565" lvl="1" indent="-507365"/>
            <a:r>
              <a:rPr lang="en-US" sz="2600" dirty="0">
                <a:solidFill>
                  <a:srgbClr val="002060"/>
                </a:solidFill>
                <a:latin typeface="+mj-lt"/>
              </a:rPr>
              <a:t>Made with Real Fruit or Contains Real Fruit Juice</a:t>
            </a:r>
          </a:p>
          <a:p>
            <a:pPr marL="1218565" lvl="1" indent="-507365"/>
            <a:r>
              <a:rPr lang="en-US" sz="2600" dirty="0">
                <a:solidFill>
                  <a:srgbClr val="002060"/>
                </a:solidFill>
                <a:latin typeface="+mj-lt"/>
              </a:rPr>
              <a:t>Zero Trans Fat per Serving</a:t>
            </a:r>
          </a:p>
          <a:p>
            <a:pPr marL="1218565" lvl="1" indent="-507365"/>
            <a:r>
              <a:rPr lang="en-US" sz="2600" dirty="0">
                <a:solidFill>
                  <a:srgbClr val="002060"/>
                </a:solidFill>
                <a:latin typeface="+mj-lt"/>
              </a:rPr>
              <a:t>Multigrain</a:t>
            </a:r>
          </a:p>
          <a:p>
            <a:pPr marL="1218565" lvl="1" indent="-507365"/>
            <a:r>
              <a:rPr lang="en-US" sz="2600" dirty="0">
                <a:solidFill>
                  <a:srgbClr val="002060"/>
                </a:solidFill>
                <a:latin typeface="+mj-lt"/>
              </a:rPr>
              <a:t>Low Fat and Reduced Fat</a:t>
            </a:r>
          </a:p>
          <a:p>
            <a:pPr marL="1218565" lvl="1" indent="-507365"/>
            <a:r>
              <a:rPr lang="en-US" sz="2600" dirty="0">
                <a:solidFill>
                  <a:srgbClr val="002060"/>
                </a:solidFill>
                <a:latin typeface="+mj-lt"/>
              </a:rPr>
              <a:t>Low Sodium and Reduced Sodium</a:t>
            </a:r>
          </a:p>
          <a:p>
            <a:pPr marL="608965" indent="-507365"/>
            <a:r>
              <a:rPr lang="en-US" sz="2600" strike="sngStrike" dirty="0">
                <a:latin typeface="+mj-lt"/>
              </a:rPr>
              <a:t>It is important to remember that </a:t>
            </a:r>
            <a:r>
              <a:rPr lang="en-US" sz="2600" dirty="0">
                <a:latin typeface="+mj-lt"/>
              </a:rPr>
              <a:t>marketing terms used on front labels of packaging can vary from what </a:t>
            </a:r>
            <a:r>
              <a:rPr lang="en-US" sz="2600" strike="sngStrike" dirty="0">
                <a:latin typeface="+mj-lt"/>
              </a:rPr>
              <a:t>we find</a:t>
            </a:r>
            <a:r>
              <a:rPr lang="en-US" sz="2600">
                <a:latin typeface="+mj-lt"/>
              </a:rPr>
              <a:t> </a:t>
            </a:r>
            <a:r>
              <a:rPr lang="en-US" sz="2600"/>
              <a:t>is </a:t>
            </a:r>
            <a:r>
              <a:rPr lang="en-US" sz="2600">
                <a:latin typeface="+mj-lt"/>
              </a:rPr>
              <a:t>on the ingredient list and Nutrition Facts label for the same product</a:t>
            </a:r>
            <a:r>
              <a:rPr lang="en-US" sz="2600"/>
              <a:t> </a:t>
            </a:r>
            <a:endParaRPr sz="2600">
              <a:latin typeface="+mj-lt"/>
            </a:endParaRPr>
          </a:p>
        </p:txBody>
      </p:sp>
    </p:spTree>
    <p:extLst>
      <p:ext uri="{BB962C8B-B14F-4D97-AF65-F5344CB8AC3E}">
        <p14:creationId xmlns:p14="http://schemas.microsoft.com/office/powerpoint/2010/main" val="123519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a:solidFill>
                  <a:srgbClr val="002060"/>
                </a:solidFill>
                <a:latin typeface="+mj-lt"/>
              </a:rPr>
              <a:t>Activity</a:t>
            </a:r>
            <a:endParaRPr sz="660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a:solidFill>
                  <a:srgbClr val="002060"/>
                </a:solidFill>
                <a:latin typeface="+mj-lt"/>
              </a:rPr>
              <a:t>Speed Action Planning </a:t>
            </a:r>
            <a:endParaRPr sz="440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a:solidFill>
                  <a:schemeClr val="bg1"/>
                </a:solidFill>
                <a:latin typeface="+mj-lt"/>
              </a:rPr>
              <a:t>Introduction  </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r>
              <a:rPr lang="en-US">
                <a:solidFill>
                  <a:schemeClr val="bg1"/>
                </a:solidFill>
              </a:rPr>
              <a:t>Trainer and Participants’</a:t>
            </a:r>
          </a:p>
          <a:p>
            <a:pPr marL="0" indent="0"/>
            <a:r>
              <a:rPr lang="en-US">
                <a:solidFill>
                  <a:schemeClr val="bg1"/>
                </a:solidFill>
              </a:rPr>
              <a:t> Introductions</a:t>
            </a:r>
          </a:p>
          <a:p>
            <a:pPr marL="0" indent="0"/>
            <a:endParaRPr b="1">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The University of Mississippi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School of Applied Sciences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www.theicn.org</a:t>
            </a:r>
            <a:r>
              <a:rPr lang="en-US" sz="2700" dirty="0">
                <a:solidFill>
                  <a:srgbClr val="002060"/>
                </a:solidFill>
                <a:latin typeface="+mj-lt"/>
                <a:cs typeface="Arial" pitchFamily="34" charset="0"/>
              </a:rPr>
              <a:t> </a:t>
            </a:r>
            <a:r>
              <a:rPr lang="en-US" sz="2700" dirty="0">
                <a:solidFill>
                  <a:schemeClr val="accent1"/>
                </a:solidFill>
                <a:latin typeface="+mj-lt"/>
                <a:cs typeface="Arial" pitchFamily="34" charset="0"/>
                <a:sym typeface="Wingdings 2" panose="05020102010507070707" pitchFamily="18" charset="2"/>
              </a:rPr>
              <a:t></a:t>
            </a:r>
            <a:r>
              <a:rPr lang="en-US" sz="2700" dirty="0">
                <a:solidFill>
                  <a:srgbClr val="002060"/>
                </a:solidFill>
                <a:latin typeface="+mj-lt"/>
                <a:cs typeface="Arial" pitchFamily="34" charset="0"/>
              </a:rPr>
              <a:t> 800-321-3054 </a:t>
            </a:r>
            <a:br>
              <a:rPr lang="en-US" sz="2700" dirty="0">
                <a:solidFill>
                  <a:srgbClr val="002060"/>
                </a:solidFill>
                <a:latin typeface="+mj-lt"/>
                <a:cs typeface="Arial" pitchFamily="34" charset="0"/>
              </a:rPr>
            </a:br>
            <a:r>
              <a:rPr lang="en-US" sz="2700" dirty="0">
                <a:solidFill>
                  <a:srgbClr val="002060"/>
                </a:solidFill>
                <a:latin typeface="+mj-lt"/>
                <a:cs typeface="Arial" pitchFamily="34" charset="0"/>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73" y="198311"/>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a:solidFill>
                  <a:srgbClr val="002060"/>
                </a:solidFill>
                <a:latin typeface="+mj-lt"/>
              </a:rPr>
              <a:t>Welcome!</a:t>
            </a: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dirty="0">
                <a:latin typeface="Calibri Light"/>
                <a:cs typeface="Calibri Light"/>
              </a:rPr>
              <a:t>Have you ever bought a product at the grocery store based on what the front label of the package says? </a:t>
            </a:r>
          </a:p>
          <a:p>
            <a:r>
              <a:rPr lang="en-US" sz="3600" dirty="0">
                <a:latin typeface="Calibri Light"/>
                <a:cs typeface="Calibri Light"/>
              </a:rPr>
              <a:t>When shopping for food, what words or phrases on labels come to mind?</a:t>
            </a:r>
          </a:p>
          <a:p>
            <a:endParaRPr lang="en-US" sz="3600" dirty="0">
              <a:latin typeface="Calibri Light"/>
              <a:cs typeface="Calibri Light"/>
            </a:endParaRPr>
          </a:p>
          <a:p>
            <a:endParaRPr lang="en-US" sz="3600" dirty="0">
              <a:latin typeface="Calibri Light"/>
              <a:cs typeface="Calibri Light"/>
            </a:endParaRPr>
          </a:p>
        </p:txBody>
      </p:sp>
      <p:sp>
        <p:nvSpPr>
          <p:cNvPr id="6" name="Title 2"/>
          <p:cNvSpPr>
            <a:spLocks noGrp="1"/>
          </p:cNvSpPr>
          <p:nvPr>
            <p:ph type="title"/>
          </p:nvPr>
        </p:nvSpPr>
        <p:spPr>
          <a:xfrm>
            <a:off x="1219433" y="661167"/>
            <a:ext cx="8035600" cy="1084000"/>
          </a:xfrm>
        </p:spPr>
        <p:txBody>
          <a:bodyPr/>
          <a:lstStyle/>
          <a:p>
            <a:r>
              <a:rPr lang="en-US" sz="4400" dirty="0"/>
              <a:t>Review Current Knowledge</a:t>
            </a:r>
            <a:endParaRPr lang="en-US" dirty="0"/>
          </a:p>
        </p:txBody>
      </p:sp>
    </p:spTree>
    <p:extLst>
      <p:ext uri="{BB962C8B-B14F-4D97-AF65-F5344CB8AC3E}">
        <p14:creationId xmlns:p14="http://schemas.microsoft.com/office/powerpoint/2010/main" val="322964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a:solidFill>
                  <a:schemeClr val="bg1"/>
                </a:solidFill>
                <a:latin typeface="+mj-lt"/>
              </a:rPr>
              <a:t>Overview </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b="1">
              <a:solidFill>
                <a:schemeClr val="bg1"/>
              </a:solidFill>
              <a:latin typeface="+mj-lt"/>
            </a:endParaRPr>
          </a:p>
        </p:txBody>
      </p:sp>
    </p:spTree>
    <p:extLst>
      <p:ext uri="{BB962C8B-B14F-4D97-AF65-F5344CB8AC3E}">
        <p14:creationId xmlns:p14="http://schemas.microsoft.com/office/powerpoint/2010/main" val="16651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a:latin typeface="Calibri Light"/>
                <a:cs typeface="Calibri Light"/>
              </a:rPr>
              <a:t>Examine the </a:t>
            </a:r>
            <a:r>
              <a:rPr lang="en-US" sz="3600" dirty="0">
                <a:latin typeface="Calibri Light"/>
                <a:cs typeface="Calibri Light"/>
              </a:rPr>
              <a:t>meaning of five common marketing terms found on food packages.</a:t>
            </a:r>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1004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608965" indent="-507365"/>
            <a:r>
              <a:rPr lang="en-US" sz="3600" dirty="0">
                <a:latin typeface="Calibri Light"/>
                <a:cs typeface="Calibri Light"/>
              </a:rPr>
              <a:t>Usually located below or near the Nutrition Facts label</a:t>
            </a:r>
          </a:p>
          <a:p>
            <a:pPr marL="1218565" lvl="1" indent="-507365"/>
            <a:r>
              <a:rPr lang="en-US" sz="3600" dirty="0">
                <a:latin typeface="Calibri Light"/>
                <a:cs typeface="Calibri Light"/>
              </a:rPr>
              <a:t>Designed to inform us of all components used in making a product </a:t>
            </a:r>
          </a:p>
          <a:p>
            <a:pPr marL="608965" indent="-507365"/>
            <a:r>
              <a:rPr lang="en-US" sz="3600" dirty="0">
                <a:latin typeface="Calibri Light"/>
                <a:cs typeface="Calibri Light"/>
              </a:rPr>
              <a:t>Ingredients listed by weight, highest weight listed first. </a:t>
            </a:r>
          </a:p>
        </p:txBody>
      </p:sp>
      <p:sp>
        <p:nvSpPr>
          <p:cNvPr id="3" name="Title 2"/>
          <p:cNvSpPr>
            <a:spLocks noGrp="1"/>
          </p:cNvSpPr>
          <p:nvPr>
            <p:ph type="title"/>
          </p:nvPr>
        </p:nvSpPr>
        <p:spPr/>
        <p:txBody>
          <a:bodyPr/>
          <a:lstStyle/>
          <a:p>
            <a:r>
              <a:rPr lang="en-US" sz="4400" kern="1200">
                <a:solidFill>
                  <a:schemeClr val="tx1"/>
                </a:solidFill>
              </a:rPr>
              <a:t>Ingredient List</a:t>
            </a:r>
          </a:p>
        </p:txBody>
      </p:sp>
    </p:spTree>
    <p:extLst>
      <p:ext uri="{BB962C8B-B14F-4D97-AF65-F5344CB8AC3E}">
        <p14:creationId xmlns:p14="http://schemas.microsoft.com/office/powerpoint/2010/main" val="20483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“Made with Real Fruit” or</a:t>
            </a:r>
            <a:br>
              <a:rPr lang="en-US" dirty="0"/>
            </a:br>
            <a:r>
              <a:rPr lang="en-US" dirty="0"/>
              <a:t>“Contains Real Fruit Juice”</a:t>
            </a:r>
          </a:p>
        </p:txBody>
      </p:sp>
      <p:sp>
        <p:nvSpPr>
          <p:cNvPr id="192" name="Google Shape;192;p20"/>
          <p:cNvSpPr txBox="1">
            <a:spLocks noGrp="1"/>
          </p:cNvSpPr>
          <p:nvPr>
            <p:ph type="body" idx="1"/>
          </p:nvPr>
        </p:nvSpPr>
        <p:spPr>
          <a:xfrm>
            <a:off x="1219433" y="2112567"/>
            <a:ext cx="9195428" cy="3999600"/>
          </a:xfrm>
          <a:prstGeom prst="rect">
            <a:avLst/>
          </a:prstGeom>
        </p:spPr>
        <p:txBody>
          <a:bodyPr spcFirstLastPara="1" wrap="square" lIns="0" tIns="0" rIns="0" bIns="0" anchor="t" anchorCtr="0">
            <a:noAutofit/>
          </a:bodyPr>
          <a:lstStyle/>
          <a:p>
            <a:r>
              <a:rPr lang="en-US" sz="3600" dirty="0">
                <a:latin typeface="+mj-lt"/>
              </a:rPr>
              <a:t>A package may use this label even if a very small amount of fruit has been used</a:t>
            </a:r>
          </a:p>
          <a:p>
            <a:r>
              <a:rPr lang="en-US" sz="3600" dirty="0">
                <a:latin typeface="+mj-lt"/>
              </a:rPr>
              <a:t>The fruit used in the product may not match the fruit on the label. </a:t>
            </a:r>
          </a:p>
          <a:p>
            <a:r>
              <a:rPr lang="en-US" sz="3600" dirty="0">
                <a:latin typeface="+mj-lt"/>
              </a:rPr>
              <a:t>Important to look at the ingredients list to determine the amount of fruit present</a:t>
            </a:r>
            <a:endParaRPr lang="en-US" sz="2800" dirty="0">
              <a:solidFill>
                <a:srgbClr val="002060"/>
              </a:solidFill>
              <a:latin typeface="+mj-lt"/>
            </a:endParaRPr>
          </a:p>
        </p:txBody>
      </p:sp>
    </p:spTree>
    <p:extLst>
      <p:ext uri="{BB962C8B-B14F-4D97-AF65-F5344CB8AC3E}">
        <p14:creationId xmlns:p14="http://schemas.microsoft.com/office/powerpoint/2010/main" val="157289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a:t>“Made with Real Fruit” Ingredient List Sample</a:t>
            </a:r>
          </a:p>
        </p:txBody>
      </p:sp>
      <p:sp>
        <p:nvSpPr>
          <p:cNvPr id="192" name="Google Shape;192;p20"/>
          <p:cNvSpPr txBox="1">
            <a:spLocks noGrp="1"/>
          </p:cNvSpPr>
          <p:nvPr>
            <p:ph type="body" idx="1"/>
          </p:nvPr>
        </p:nvSpPr>
        <p:spPr>
          <a:xfrm>
            <a:off x="1219432" y="2112567"/>
            <a:ext cx="9517393" cy="4627446"/>
          </a:xfrm>
          <a:prstGeom prst="rect">
            <a:avLst/>
          </a:prstGeom>
        </p:spPr>
        <p:txBody>
          <a:bodyPr spcFirstLastPara="1" wrap="square" lIns="0" tIns="0" rIns="0" bIns="0" anchor="t" anchorCtr="0">
            <a:noAutofit/>
          </a:bodyPr>
          <a:lstStyle/>
          <a:p>
            <a:r>
              <a:rPr lang="en-US" sz="2800" dirty="0">
                <a:latin typeface="+mj-lt"/>
              </a:rPr>
              <a:t>This ingredient list is taken from a familiar product that is advertised as a strawberry fruit snack (“made with real fruit”).</a:t>
            </a:r>
          </a:p>
          <a:p>
            <a:pPr lvl="1"/>
            <a:r>
              <a:rPr lang="en-US" dirty="0">
                <a:latin typeface="+mj-lt"/>
              </a:rPr>
              <a:t>INGREDIENTS: CORN SYRUP, DRIED CORN SYRUP, SUGAR, PEAR PUREE CONCENTRATE, PALM OIL. CONTAINS 2%</a:t>
            </a:r>
            <a:br>
              <a:rPr lang="en-US" dirty="0">
                <a:latin typeface="+mj-lt"/>
              </a:rPr>
            </a:br>
            <a:r>
              <a:rPr lang="en-US" dirty="0">
                <a:latin typeface="+mj-lt"/>
              </a:rPr>
              <a:t>OR LESS OF: CITRIC ACID, SODIUM CITRATE, FRUIT PECTIN, MONOGLYCERIDES, MALIC ACID, DEXTROSE, VITAMIN C (ASCORBIC ACID), ACETYLATED MONOGLYCERIDES, NATURAL FLAVOR, COLOR</a:t>
            </a:r>
            <a:br>
              <a:rPr lang="en-US" dirty="0">
                <a:latin typeface="+mj-lt"/>
              </a:rPr>
            </a:br>
            <a:r>
              <a:rPr lang="en-US" dirty="0">
                <a:latin typeface="+mj-lt"/>
              </a:rPr>
              <a:t>(RED 40, YELLOWS 5 &amp; 6, BLUE 1).</a:t>
            </a:r>
          </a:p>
          <a:p>
            <a:endParaRPr dirty="0">
              <a:solidFill>
                <a:srgbClr val="002060"/>
              </a:solidFill>
              <a:latin typeface="+mj-lt"/>
            </a:endParaRPr>
          </a:p>
        </p:txBody>
      </p:sp>
    </p:spTree>
    <p:extLst>
      <p:ext uri="{BB962C8B-B14F-4D97-AF65-F5344CB8AC3E}">
        <p14:creationId xmlns:p14="http://schemas.microsoft.com/office/powerpoint/2010/main" val="1529364267"/>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97B2E-70FC-4232-8A2D-B96F6A7F8113}">
  <ds:schemaRefs>
    <ds:schemaRef ds:uri="http://schemas.microsoft.com/sharepoint/v3/contenttype/forms"/>
  </ds:schemaRefs>
</ds:datastoreItem>
</file>

<file path=customXml/itemProps2.xml><?xml version="1.0" encoding="utf-8"?>
<ds:datastoreItem xmlns:ds="http://schemas.openxmlformats.org/officeDocument/2006/customXml" ds:itemID="{88C5DB4A-886A-4E21-8AEC-6187AFF130ED}">
  <ds:schemaRefs>
    <ds:schemaRef ds:uri="http://schemas.microsoft.com/office/2006/metadata/properties"/>
    <ds:schemaRef ds:uri="http://www.w3.org/XML/1998/namespace"/>
    <ds:schemaRef ds:uri="399f57f5-dbed-4c34-9a36-43547801a8b1"/>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8988bec7-c4f2-4046-ad18-3a82420eb3eb"/>
    <ds:schemaRef ds:uri="http://purl.org/dc/dcmitype/"/>
  </ds:schemaRefs>
</ds:datastoreItem>
</file>

<file path=customXml/itemProps3.xml><?xml version="1.0" encoding="utf-8"?>
<ds:datastoreItem xmlns:ds="http://schemas.openxmlformats.org/officeDocument/2006/customXml" ds:itemID="{FAF37B2C-F9DA-4683-81E0-B3C6E811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57f5-dbed-4c34-9a36-43547801a8b1"/>
    <ds:schemaRef ds:uri="8988bec7-c4f2-4046-ad18-3a82420eb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220</TotalTime>
  <Words>2421</Words>
  <Application>Microsoft Macintosh PowerPoint</Application>
  <PresentationFormat>Widescreen</PresentationFormat>
  <Paragraphs>109</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IBM Plex Sans</vt:lpstr>
      <vt:lpstr>IBM Plex Sans Light</vt:lpstr>
      <vt:lpstr>Merriweather</vt:lpstr>
      <vt:lpstr>Surrey template</vt:lpstr>
      <vt:lpstr>1_Surrey template</vt:lpstr>
      <vt:lpstr>Understanding Common Food Marketing Terms</vt:lpstr>
      <vt:lpstr>Introduction  </vt:lpstr>
      <vt:lpstr>PowerPoint Presentation</vt:lpstr>
      <vt:lpstr>Review Current Knowledge</vt:lpstr>
      <vt:lpstr>Overview </vt:lpstr>
      <vt:lpstr>Lesson Objective</vt:lpstr>
      <vt:lpstr>Ingredient List</vt:lpstr>
      <vt:lpstr>“Made with Real Fruit” or “Contains Real Fruit Juice”</vt:lpstr>
      <vt:lpstr>“Made with Real Fruit” Ingredient List Sample</vt:lpstr>
      <vt:lpstr>“Zero Trans Fat per Serving”</vt:lpstr>
      <vt:lpstr>“Zero Trans Fat per Serving” Ingredient List Sample </vt:lpstr>
      <vt:lpstr>“Multigrain”</vt:lpstr>
      <vt:lpstr>“Multigrain” Ingredient List Sample</vt:lpstr>
      <vt:lpstr>“Low Fat” and “Reduced Fat” </vt:lpstr>
      <vt:lpstr>“Low Sodium” and “Reduced Sodium” </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Breanna Tutor</cp:lastModifiedBy>
  <cp:revision>54</cp:revision>
  <dcterms:created xsi:type="dcterms:W3CDTF">2020-05-13T17:38:08Z</dcterms:created>
  <dcterms:modified xsi:type="dcterms:W3CDTF">2021-11-03T15:52:03Z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