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22"/>
  </p:notesMasterIdLst>
  <p:sldIdLst>
    <p:sldId id="289" r:id="rId6"/>
    <p:sldId id="257" r:id="rId7"/>
    <p:sldId id="259" r:id="rId8"/>
    <p:sldId id="293" r:id="rId9"/>
    <p:sldId id="261" r:id="rId10"/>
    <p:sldId id="294" r:id="rId11"/>
    <p:sldId id="262" r:id="rId12"/>
    <p:sldId id="263" r:id="rId13"/>
    <p:sldId id="284" r:id="rId14"/>
    <p:sldId id="295" r:id="rId15"/>
    <p:sldId id="296" r:id="rId16"/>
    <p:sldId id="267" r:id="rId17"/>
    <p:sldId id="291" r:id="rId18"/>
    <p:sldId id="265" r:id="rId19"/>
    <p:sldId id="286"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0759" autoAdjust="0"/>
  </p:normalViewPr>
  <p:slideViewPr>
    <p:cSldViewPr snapToGrid="0">
      <p:cViewPr varScale="1">
        <p:scale>
          <a:sx n="104" d="100"/>
          <a:sy n="104" d="100"/>
        </p:scale>
        <p:origin x="1160" y="208"/>
      </p:cViewPr>
      <p:guideLst/>
    </p:cSldViewPr>
  </p:slideViewPr>
  <p:outlineViewPr>
    <p:cViewPr>
      <p:scale>
        <a:sx n="33" d="100"/>
        <a:sy n="33" d="100"/>
      </p:scale>
      <p:origin x="0" y="-49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19CEC-59FE-4B42-83F1-29CC519D6DD2}" type="datetimeFigureOut">
              <a:rPr lang="en-US" smtClean="0"/>
              <a:t>11/10/21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190CF-0330-4AB8-AF1A-40C6E902CA58}" type="slidenum">
              <a:rPr lang="en-US" smtClean="0"/>
              <a:t>‹#›</a:t>
            </a:fld>
            <a:endParaRPr lang="en-US"/>
          </a:p>
        </p:txBody>
      </p:sp>
    </p:spTree>
    <p:extLst>
      <p:ext uri="{BB962C8B-B14F-4D97-AF65-F5344CB8AC3E}">
        <p14:creationId xmlns:p14="http://schemas.microsoft.com/office/powerpoint/2010/main" val="427921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ms.usda.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52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Once you have determined the specifications, obtain at least three quotes for the purchases. You can obtain quotes by using email, catalogs, websites, or phone calls in any combination. Consider writing a script for phone calls or face-to-face contact so that all vendors have the same information. Be sure to include delivery fees and/or travel expenses that could add to the price of the quote</a:t>
            </a:r>
            <a:r>
              <a:rPr lang="en-US" sz="1200" kern="1200">
                <a:solidFill>
                  <a:schemeClr val="tx1"/>
                </a:solidFill>
                <a:effectLst/>
                <a:latin typeface="+mn-lt"/>
                <a:ea typeface="+mn-ea"/>
                <a:cs typeface="+mn-cs"/>
              </a:rPr>
              <a:t>. </a:t>
            </a:r>
            <a:endParaRPr dirty="0"/>
          </a:p>
        </p:txBody>
      </p:sp>
    </p:spTree>
    <p:extLst>
      <p:ext uri="{BB962C8B-B14F-4D97-AF65-F5344CB8AC3E}">
        <p14:creationId xmlns:p14="http://schemas.microsoft.com/office/powerpoint/2010/main" val="1046445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All quotes must be recorded in writing. A price quote log is typically provided by your State agency. The lowest bid given for a product must be used for purchase. Quotes are recorded based upon the written specifications.</a:t>
            </a:r>
          </a:p>
          <a:p>
            <a:r>
              <a:rPr lang="en-US" sz="1200" kern="1200" dirty="0">
                <a:solidFill>
                  <a:schemeClr val="tx1"/>
                </a:solidFill>
                <a:effectLst/>
                <a:latin typeface="+mn-lt"/>
                <a:ea typeface="+mn-ea"/>
                <a:cs typeface="+mn-cs"/>
              </a:rPr>
              <a:t>Based on the quotes recorded in this table, Vendor C would be awarded the contract because it offers the lowest prices. </a:t>
            </a:r>
            <a:endParaRPr dirty="0"/>
          </a:p>
        </p:txBody>
      </p:sp>
    </p:spTree>
    <p:extLst>
      <p:ext uri="{BB962C8B-B14F-4D97-AF65-F5344CB8AC3E}">
        <p14:creationId xmlns:p14="http://schemas.microsoft.com/office/powerpoint/2010/main" val="19697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Activity: Small Purchasing Scenario</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Time: 10 minutes</a:t>
            </a:r>
          </a:p>
          <a:p>
            <a:pPr lvl="0"/>
            <a:r>
              <a:rPr lang="en-US" sz="1200" b="1" kern="1200" dirty="0">
                <a:solidFill>
                  <a:schemeClr val="tx1"/>
                </a:solidFill>
                <a:effectLst/>
                <a:latin typeface="+mn-lt"/>
                <a:ea typeface="+mn-ea"/>
                <a:cs typeface="+mn-cs"/>
              </a:rPr>
              <a:t>Purpose: </a:t>
            </a:r>
            <a:r>
              <a:rPr lang="en-US" sz="1200" kern="1200" dirty="0">
                <a:solidFill>
                  <a:schemeClr val="tx1"/>
                </a:solidFill>
                <a:effectLst/>
                <a:latin typeface="+mn-lt"/>
                <a:ea typeface="+mn-ea"/>
                <a:cs typeface="+mn-cs"/>
              </a:rPr>
              <a:t>The purpose of the activity is for CACFP professionals to recall and apply the three standards involved to decide on the best vendor awarded for small purchases.</a:t>
            </a:r>
          </a:p>
          <a:p>
            <a:pPr lvl="0"/>
            <a:r>
              <a:rPr lang="en-US" sz="1200" b="1" kern="1200" dirty="0">
                <a:solidFill>
                  <a:schemeClr val="tx1"/>
                </a:solidFill>
                <a:effectLst/>
                <a:latin typeface="+mn-lt"/>
                <a:ea typeface="+mn-ea"/>
                <a:cs typeface="+mn-cs"/>
              </a:rPr>
              <a:t>Materials Needed: </a:t>
            </a:r>
            <a:r>
              <a:rPr lang="en-US" sz="1200" kern="1200" dirty="0">
                <a:solidFill>
                  <a:schemeClr val="tx1"/>
                </a:solidFill>
                <a:effectLst/>
                <a:latin typeface="+mn-lt"/>
                <a:ea typeface="+mn-ea"/>
                <a:cs typeface="+mn-cs"/>
              </a:rPr>
              <a:t>Small Purchasing Scenario worksheet and Pen/Pencil </a:t>
            </a:r>
          </a:p>
          <a:p>
            <a:r>
              <a:rPr lang="en-US" sz="1200" b="1" kern="1200" dirty="0">
                <a:solidFill>
                  <a:schemeClr val="tx1"/>
                </a:solidFill>
                <a:effectLst/>
                <a:latin typeface="+mn-lt"/>
                <a:ea typeface="+mn-ea"/>
                <a:cs typeface="+mn-cs"/>
              </a:rPr>
              <a:t>Instructions: </a:t>
            </a:r>
            <a:r>
              <a:rPr lang="en-US" sz="1200" kern="1200" dirty="0">
                <a:solidFill>
                  <a:schemeClr val="tx1"/>
                </a:solidFill>
                <a:effectLst/>
                <a:latin typeface="+mn-lt"/>
                <a:ea typeface="+mn-ea"/>
                <a:cs typeface="+mn-cs"/>
              </a:rPr>
              <a:t>Have participants work in pairs and distribute the worksheet with multiple vendor quotes. Using the quotes provided, review the information, and decide which vendor must be awarded the contract for the small purchase. Allow participants 5 minutes to complete this activity. Then review answers together as a group.</a:t>
            </a:r>
          </a:p>
        </p:txBody>
      </p:sp>
    </p:spTree>
    <p:extLst>
      <p:ext uri="{BB962C8B-B14F-4D97-AF65-F5344CB8AC3E}">
        <p14:creationId xmlns:p14="http://schemas.microsoft.com/office/powerpoint/2010/main" val="1273066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15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Remember to follow the three standards to be sure that your purchases comply with regulations.</a:t>
            </a:r>
          </a:p>
          <a:p>
            <a:r>
              <a:rPr lang="en-US" sz="1200" kern="1200" dirty="0">
                <a:solidFill>
                  <a:schemeClr val="tx1"/>
                </a:solidFill>
                <a:effectLst/>
                <a:latin typeface="+mn-lt"/>
                <a:ea typeface="+mn-ea"/>
                <a:cs typeface="+mn-cs"/>
              </a:rPr>
              <a:t>Standard 1: You must have a draft of written specifications. </a:t>
            </a:r>
          </a:p>
          <a:p>
            <a:r>
              <a:rPr lang="en-US" sz="1200" kern="1200" dirty="0">
                <a:solidFill>
                  <a:schemeClr val="tx1"/>
                </a:solidFill>
                <a:effectLst/>
                <a:latin typeface="+mn-lt"/>
                <a:ea typeface="+mn-ea"/>
                <a:cs typeface="+mn-cs"/>
              </a:rPr>
              <a:t>Standard 2: Obtain three quotes by email, catalogs, websites, or phone calls. </a:t>
            </a:r>
          </a:p>
          <a:p>
            <a:r>
              <a:rPr lang="en-US" sz="1200" kern="1200" dirty="0">
                <a:solidFill>
                  <a:schemeClr val="tx1"/>
                </a:solidFill>
                <a:effectLst/>
                <a:latin typeface="+mn-lt"/>
                <a:ea typeface="+mn-ea"/>
                <a:cs typeface="+mn-cs"/>
              </a:rPr>
              <a:t>Standard 3: All quotes must be recorded in writing and the lowest bid must be used for purchase. Delivery expenses can be included when making this decision.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important to note that there may be additional requirements for small purchases within each state. Contact your State agency or sponsoring organizations for additional requirements. </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4848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149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6B264-D7E8-4926-88CB-12B9599176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2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837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8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Share core content:</a:t>
            </a:r>
            <a:r>
              <a:rPr lang="en-US" sz="1200" kern="1200" dirty="0">
                <a:solidFill>
                  <a:schemeClr val="tx1"/>
                </a:solidFill>
                <a:effectLst/>
                <a:latin typeface="+mn-lt"/>
                <a:ea typeface="+mn-ea"/>
                <a:cs typeface="+mn-cs"/>
              </a:rPr>
              <a:t> Tofu is made from soybeans and is a nutrient-dense food. It is low in fat, has no cholesterol, and tofu is high in iron and protein. There are different types of tofu. Extra-firm and firm tofu are used in stir-fry recipes and hold up well when cooking. Soft/silken tofu is typically used in baking, desserts, or smoothie preparation. It does not typically hold its shape during the cooking process.</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4</a:t>
            </a:fld>
            <a:endParaRPr lang="en-US"/>
          </a:p>
        </p:txBody>
      </p:sp>
    </p:spTree>
    <p:extLst>
      <p:ext uri="{BB962C8B-B14F-4D97-AF65-F5344CB8AC3E}">
        <p14:creationId xmlns:p14="http://schemas.microsoft.com/office/powerpoint/2010/main" val="188149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Procurement is another way of saying purchasing or buying. Informal procurement includes purchases that are below the federal limit or threshold of $250,000. If your State or agency has a limit that is less than $250,000, then you must stay within the most restrictive limit. Most settings operating the CACFP use informal procurement procedures. Small purchasing and micro purchasing are the two different ways of buying items using informal procurement. </a:t>
            </a:r>
            <a:endParaRPr dirty="0"/>
          </a:p>
        </p:txBody>
      </p:sp>
    </p:spTree>
    <p:extLst>
      <p:ext uri="{BB962C8B-B14F-4D97-AF65-F5344CB8AC3E}">
        <p14:creationId xmlns:p14="http://schemas.microsoft.com/office/powerpoint/2010/main" val="39699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6</a:t>
            </a:fld>
            <a:endParaRPr lang="en-US"/>
          </a:p>
        </p:txBody>
      </p:sp>
    </p:spTree>
    <p:extLst>
      <p:ext uri="{BB962C8B-B14F-4D97-AF65-F5344CB8AC3E}">
        <p14:creationId xmlns:p14="http://schemas.microsoft.com/office/powerpoint/2010/main" val="320090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Ask posing question:</a:t>
            </a:r>
            <a:r>
              <a:rPr lang="en-US" sz="1200" kern="1200" dirty="0">
                <a:solidFill>
                  <a:schemeClr val="tx1"/>
                </a:solidFill>
                <a:effectLst/>
                <a:latin typeface="+mn-lt"/>
                <a:ea typeface="+mn-ea"/>
                <a:cs typeface="+mn-cs"/>
              </a:rPr>
              <a:t> What is an example of a small purchase?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Small purchasing is a method of informal procurement. It simply means that all purchases/transactions are $250,000 or less.</a:t>
            </a:r>
          </a:p>
          <a:p>
            <a:r>
              <a:rPr lang="en-US" sz="1200" kern="1200" dirty="0">
                <a:solidFill>
                  <a:schemeClr val="tx1"/>
                </a:solidFill>
                <a:effectLst/>
                <a:latin typeface="+mn-lt"/>
                <a:ea typeface="+mn-ea"/>
                <a:cs typeface="+mn-cs"/>
              </a:rPr>
              <a:t>For example, you need to purchase for the month, and the total amount is around $15,000. This is considered a small purchase because the cost is above the federal limit of $10,000.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if your state agency or sponsor has a stricter threshold, then you must follow that threshold.</a:t>
            </a:r>
            <a:endParaRPr dirty="0"/>
          </a:p>
        </p:txBody>
      </p:sp>
    </p:spTree>
    <p:extLst>
      <p:ext uri="{BB962C8B-B14F-4D97-AF65-F5344CB8AC3E}">
        <p14:creationId xmlns:p14="http://schemas.microsoft.com/office/powerpoint/2010/main" val="21227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The first step in making small purchases is written specifications. A written specification can include but is not limited to; the product, delivery needs main ingredients, CN label, etc. A shopping list or what we call a “draft of written specifications” is required that provides written specifications to each potential vendor. The written specifications should state how much is needed for each product, in both weight and number. The potential vendors should be able to give a price quote based upon the specifications. It is important to document clear and accurate descriptions of exactly what one is looking to purchase so that all vendors have a fair picture of what is being requested. </a:t>
            </a:r>
          </a:p>
        </p:txBody>
      </p:sp>
    </p:spTree>
    <p:extLst>
      <p:ext uri="{BB962C8B-B14F-4D97-AF65-F5344CB8AC3E}">
        <p14:creationId xmlns:p14="http://schemas.microsoft.com/office/powerpoint/2010/main" val="319952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For example, to purchase whole strawberries, your specification would include US #1 strawberries, 20 pounds needed. </a:t>
            </a:r>
          </a:p>
          <a:p>
            <a:r>
              <a:rPr lang="en-US" sz="1200" kern="1200" dirty="0">
                <a:solidFill>
                  <a:schemeClr val="tx1"/>
                </a:solidFill>
                <a:effectLst/>
                <a:latin typeface="+mn-lt"/>
                <a:ea typeface="+mn-ea"/>
                <a:cs typeface="+mn-cs"/>
              </a:rPr>
              <a:t>To purchase green beans, your specification might include 15 US Green Beans #10 can.</a:t>
            </a:r>
          </a:p>
          <a:p>
            <a:r>
              <a:rPr lang="en-US" sz="1200" kern="1200" dirty="0">
                <a:solidFill>
                  <a:schemeClr val="tx1"/>
                </a:solidFill>
                <a:effectLst/>
                <a:latin typeface="+mn-lt"/>
                <a:ea typeface="+mn-ea"/>
                <a:cs typeface="+mn-cs"/>
              </a:rPr>
              <a:t>Another example would be 30 gallons of Milk, 1%, Gallon.</a:t>
            </a:r>
          </a:p>
          <a:p>
            <a:r>
              <a:rPr lang="en-US" sz="1200" kern="1200" dirty="0">
                <a:solidFill>
                  <a:schemeClr val="tx1"/>
                </a:solidFill>
                <a:effectLst/>
                <a:latin typeface="+mn-lt"/>
                <a:ea typeface="+mn-ea"/>
                <a:cs typeface="+mn-cs"/>
              </a:rPr>
              <a:t>Refer to the USDA Marketing Service website (</a:t>
            </a:r>
            <a:r>
              <a:rPr lang="en-US" sz="1200" u="sng" kern="1200" dirty="0">
                <a:solidFill>
                  <a:schemeClr val="tx1"/>
                </a:solidFill>
                <a:effectLst/>
                <a:latin typeface="+mn-lt"/>
                <a:ea typeface="+mn-ea"/>
                <a:cs typeface="+mn-cs"/>
                <a:hlinkClick r:id="rId3"/>
              </a:rPr>
              <a:t>https://www.ams.usda.gov/</a:t>
            </a:r>
            <a:r>
              <a:rPr lang="en-US" sz="1200" kern="1200" dirty="0">
                <a:solidFill>
                  <a:schemeClr val="tx1"/>
                </a:solidFill>
                <a:effectLst/>
                <a:latin typeface="+mn-lt"/>
                <a:ea typeface="+mn-ea"/>
                <a:cs typeface="+mn-cs"/>
              </a:rPr>
              <a:t>) for additional information.</a:t>
            </a:r>
            <a:endParaRPr dirty="0"/>
          </a:p>
        </p:txBody>
      </p:sp>
    </p:spTree>
    <p:extLst>
      <p:ext uri="{BB962C8B-B14F-4D97-AF65-F5344CB8AC3E}">
        <p14:creationId xmlns:p14="http://schemas.microsoft.com/office/powerpoint/2010/main" val="41151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dirty="0"/>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70905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solidFill>
                  <a:srgbClr val="002060"/>
                </a:solidFill>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400">
                <a:solidFill>
                  <a:srgbClr val="002060"/>
                </a:solidFill>
                <a:latin typeface="Calibri Light" panose="020F0302020204030204" pitchFamily="34" charset="0"/>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21053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1"/>
        <p:cNvGrpSpPr/>
        <p:nvPr/>
      </p:nvGrpSpPr>
      <p:grpSpPr>
        <a:xfrm>
          <a:off x="0" y="0"/>
          <a:ext cx="0" cy="0"/>
          <a:chOff x="0" y="0"/>
          <a:chExt cx="0" cy="0"/>
        </a:xfrm>
      </p:grpSpPr>
      <p:sp>
        <p:nvSpPr>
          <p:cNvPr id="52" name="Google Shape;52;p6"/>
          <p:cNvSpPr/>
          <p:nvPr/>
        </p:nvSpPr>
        <p:spPr>
          <a:xfrm>
            <a:off x="-10400" y="-16266"/>
            <a:ext cx="8331067" cy="6889233"/>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418255" y="-24499"/>
            <a:ext cx="8358488" cy="2182673"/>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6"/>
          <p:cNvGrpSpPr/>
          <p:nvPr/>
        </p:nvGrpSpPr>
        <p:grpSpPr>
          <a:xfrm>
            <a:off x="11171551" y="4763643"/>
            <a:ext cx="1749812" cy="2094404"/>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 name="Google Shape;61;p6"/>
          <p:cNvSpPr/>
          <p:nvPr/>
        </p:nvSpPr>
        <p:spPr>
          <a:xfrm>
            <a:off x="4228773" y="3429000"/>
            <a:ext cx="2408800" cy="34436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6"/>
          <p:cNvSpPr/>
          <p:nvPr/>
        </p:nvSpPr>
        <p:spPr>
          <a:xfrm>
            <a:off x="3891459" y="0"/>
            <a:ext cx="4429200" cy="63332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6"/>
          <p:cNvSpPr txBox="1">
            <a:spLocks noGrp="1"/>
          </p:cNvSpPr>
          <p:nvPr>
            <p:ph type="title"/>
          </p:nvPr>
        </p:nvSpPr>
        <p:spPr>
          <a:xfrm>
            <a:off x="1219433" y="661167"/>
            <a:ext cx="52120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1219433" y="2112567"/>
            <a:ext cx="3307600" cy="3999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65" name="Google Shape;65;p6"/>
          <p:cNvSpPr txBox="1">
            <a:spLocks noGrp="1"/>
          </p:cNvSpPr>
          <p:nvPr>
            <p:ph type="sldNum" idx="12"/>
          </p:nvPr>
        </p:nvSpPr>
        <p:spPr>
          <a:xfrm>
            <a:off x="11593033" y="6333133"/>
            <a:ext cx="5992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defTabSz="1219170">
              <a:buClr>
                <a:srgbClr val="000000"/>
              </a:buClr>
            </a:pPr>
            <a:fld id="{00000000-1234-1234-1234-123412341234}" type="slidenum">
              <a:rPr lang="en" sz="1867" kern="0" smtClean="0">
                <a:solidFill>
                  <a:srgbClr val="000000"/>
                </a:solidFill>
                <a:cs typeface="Arial"/>
                <a:sym typeface="Arial"/>
              </a:rPr>
              <a:pPr algn="r" defTabSz="1219170">
                <a:buClr>
                  <a:srgbClr val="000000"/>
                </a:buClr>
              </a:pPr>
              <a:t>‹#›</a:t>
            </a:fld>
            <a:endParaRPr lang="en" sz="1867" kern="0">
              <a:solidFill>
                <a:srgbClr val="000000"/>
              </a:solidFill>
              <a:cs typeface="Arial"/>
              <a:sym typeface="Arial"/>
            </a:endParaRPr>
          </a:p>
        </p:txBody>
      </p:sp>
    </p:spTree>
    <p:extLst>
      <p:ext uri="{BB962C8B-B14F-4D97-AF65-F5344CB8AC3E}">
        <p14:creationId xmlns:p14="http://schemas.microsoft.com/office/powerpoint/2010/main" val="226491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264581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3675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42"/>
        <p:cNvGrpSpPr/>
        <p:nvPr/>
      </p:nvGrpSpPr>
      <p:grpSpPr>
        <a:xfrm>
          <a:off x="0" y="0"/>
          <a:ext cx="0" cy="0"/>
          <a:chOff x="0" y="0"/>
          <a:chExt cx="0" cy="0"/>
        </a:xfrm>
      </p:grpSpPr>
      <p:grpSp>
        <p:nvGrpSpPr>
          <p:cNvPr id="144" name="Google Shape;144;p13"/>
          <p:cNvGrpSpPr/>
          <p:nvPr/>
        </p:nvGrpSpPr>
        <p:grpSpPr>
          <a:xfrm>
            <a:off x="-418255" y="-24499"/>
            <a:ext cx="1823720" cy="2182673"/>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 name="Google Shape;148;p13"/>
          <p:cNvGrpSpPr/>
          <p:nvPr/>
        </p:nvGrpSpPr>
        <p:grpSpPr>
          <a:xfrm>
            <a:off x="9980523" y="2340468"/>
            <a:ext cx="3774400" cy="4517696"/>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4598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3465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solidFill>
                  <a:srgbClr val="002060"/>
                </a:solidFill>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000">
                <a:solidFill>
                  <a:srgbClr val="002060"/>
                </a:solidFill>
                <a:latin typeface="+mj-l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368950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155669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2508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D08FC6-BFD7-4AAC-BEE9-B1A786AB7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80243-72B9-4BA5-931B-407527281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55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16266"/>
            <a:ext cx="10868751"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5056561" y="2134567"/>
            <a:ext cx="4442400" cy="4738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6971101" y="-19289"/>
            <a:ext cx="4442400" cy="47384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txBox="1">
            <a:spLocks noGrp="1"/>
          </p:cNvSpPr>
          <p:nvPr>
            <p:ph type="ctrTitle"/>
          </p:nvPr>
        </p:nvSpPr>
        <p:spPr>
          <a:xfrm>
            <a:off x="914400" y="928567"/>
            <a:ext cx="5954800" cy="381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6400"/>
            </a:lvl1pPr>
            <a:lvl2pPr lvl="1" rtl="0">
              <a:lnSpc>
                <a:spcPct val="100000"/>
              </a:lnSpc>
              <a:spcBef>
                <a:spcPts val="0"/>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9620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214961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1058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62413499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80"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292023317"/>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https://twitter.com/search?q=institute%20of%20child%20nutrition&amp;src=typd" TargetMode="External"/><Relationship Id="rId12"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tiff"/><Relationship Id="rId11" Type="http://schemas.openxmlformats.org/officeDocument/2006/relationships/hyperlink" Target="https://www.instagram.com/theicn/" TargetMode="External"/><Relationship Id="rId5" Type="http://schemas.openxmlformats.org/officeDocument/2006/relationships/hyperlink" Target="https://www.facebook.com/ichildnutrition/" TargetMode="External"/><Relationship Id="rId10"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hyperlink" Target="https://www.pinterest.com/theic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800608" y="1838903"/>
            <a:ext cx="5954800" cy="3810000"/>
          </a:xfrm>
          <a:prstGeom prst="rect">
            <a:avLst/>
          </a:prstGeom>
        </p:spPr>
        <p:txBody>
          <a:bodyPr spcFirstLastPara="1" wrap="square" lIns="0" tIns="0" rIns="0" bIns="0" anchor="t" anchorCtr="0">
            <a:noAutofit/>
          </a:bodyPr>
          <a:lstStyle/>
          <a:p>
            <a:pPr lvl="0"/>
            <a:r>
              <a:rPr lang="en-US" sz="5400" dirty="0">
                <a:solidFill>
                  <a:srgbClr val="002060"/>
                </a:solidFill>
                <a:latin typeface="+mj-lt"/>
              </a:rPr>
              <a:t>Small Purchasing Procedures</a:t>
            </a:r>
            <a:endParaRPr sz="5400" dirty="0">
              <a:solidFill>
                <a:srgbClr val="002060"/>
              </a:solidFill>
              <a:latin typeface="+mj-lt"/>
            </a:endParaRPr>
          </a:p>
        </p:txBody>
      </p:sp>
      <p:sp>
        <p:nvSpPr>
          <p:cNvPr id="3" name="Rectangle 2"/>
          <p:cNvSpPr/>
          <p:nvPr/>
        </p:nvSpPr>
        <p:spPr>
          <a:xfrm>
            <a:off x="732097" y="4775746"/>
            <a:ext cx="2595582" cy="830997"/>
          </a:xfrm>
          <a:prstGeom prst="rect">
            <a:avLst/>
          </a:prstGeom>
        </p:spPr>
        <p:txBody>
          <a:bodyPr wrap="none">
            <a:spAutoFit/>
          </a:bodyPr>
          <a:lstStyle/>
          <a:p>
            <a:r>
              <a:rPr lang="en-US" sz="2400" b="1" dirty="0">
                <a:solidFill>
                  <a:srgbClr val="002060"/>
                </a:solidFill>
                <a:latin typeface="Calibri Light" panose="020F0302020204030204" pitchFamily="34" charset="0"/>
              </a:rPr>
              <a:t>CACFP </a:t>
            </a:r>
            <a:r>
              <a:rPr lang="en-US" sz="2400" b="1" dirty="0" err="1">
                <a:solidFill>
                  <a:srgbClr val="002060"/>
                </a:solidFill>
                <a:latin typeface="Calibri Light" panose="020F0302020204030204" pitchFamily="34" charset="0"/>
              </a:rPr>
              <a:t>iTrain</a:t>
            </a:r>
            <a:endParaRPr lang="en-US" sz="2400" b="1" dirty="0">
              <a:solidFill>
                <a:srgbClr val="002060"/>
              </a:solidFill>
              <a:latin typeface="Calibri Light" panose="020F0302020204030204" pitchFamily="34" charset="0"/>
            </a:endParaRPr>
          </a:p>
          <a:p>
            <a:r>
              <a:rPr lang="en-US" sz="2400" b="1" dirty="0">
                <a:solidFill>
                  <a:srgbClr val="002060"/>
                </a:solidFill>
                <a:latin typeface="Calibri Light" panose="020F0302020204030204" pitchFamily="34" charset="0"/>
              </a:rPr>
              <a:t>Simple Lesson Plan </a:t>
            </a:r>
          </a:p>
        </p:txBody>
      </p:sp>
      <p:pic>
        <p:nvPicPr>
          <p:cNvPr id="4" name="Picture 3" descr="Institute of Child Nutrition Logo " title="Im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195" y="1069099"/>
            <a:ext cx="2390483" cy="430363"/>
          </a:xfrm>
          <a:prstGeom prst="rect">
            <a:avLst/>
          </a:prstGeom>
        </p:spPr>
      </p:pic>
    </p:spTree>
    <p:extLst>
      <p:ext uri="{BB962C8B-B14F-4D97-AF65-F5344CB8AC3E}">
        <p14:creationId xmlns:p14="http://schemas.microsoft.com/office/powerpoint/2010/main" val="291636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7364730" cy="1084000"/>
          </a:xfrm>
          <a:prstGeom prst="rect">
            <a:avLst/>
          </a:prstGeom>
        </p:spPr>
        <p:txBody>
          <a:bodyPr spcFirstLastPara="1" wrap="square" lIns="0" tIns="0" rIns="0" bIns="0" anchor="ctr" anchorCtr="0">
            <a:noAutofit/>
          </a:bodyPr>
          <a:lstStyle/>
          <a:p>
            <a:r>
              <a:rPr lang="en-US" dirty="0"/>
              <a:t>Standard 2: Three Quotes</a:t>
            </a: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sz="2800" dirty="0">
                <a:latin typeface="+mj-lt"/>
              </a:rPr>
              <a:t>Obtain at least three quotes for the purchases</a:t>
            </a:r>
          </a:p>
          <a:p>
            <a:pPr lvl="1"/>
            <a:r>
              <a:rPr lang="en-US" sz="2800" dirty="0">
                <a:latin typeface="+mj-lt"/>
              </a:rPr>
              <a:t>You can obtain quotes by using email, catalogs, websites, or phone calls in any combination. </a:t>
            </a:r>
          </a:p>
        </p:txBody>
      </p:sp>
    </p:spTree>
    <p:extLst>
      <p:ext uri="{BB962C8B-B14F-4D97-AF65-F5344CB8AC3E}">
        <p14:creationId xmlns:p14="http://schemas.microsoft.com/office/powerpoint/2010/main" val="403630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7364730" cy="1084000"/>
          </a:xfrm>
          <a:prstGeom prst="rect">
            <a:avLst/>
          </a:prstGeom>
        </p:spPr>
        <p:txBody>
          <a:bodyPr spcFirstLastPara="1" wrap="square" lIns="0" tIns="0" rIns="0" bIns="0" anchor="ctr" anchorCtr="0">
            <a:noAutofit/>
          </a:bodyPr>
          <a:lstStyle/>
          <a:p>
            <a:r>
              <a:rPr lang="en-US" dirty="0"/>
              <a:t>Standard 3: Record Quotes in Writing</a:t>
            </a: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sz="2800" dirty="0">
                <a:latin typeface="+mj-lt"/>
              </a:rPr>
              <a:t>All quotes must be recorded in writing</a:t>
            </a:r>
          </a:p>
          <a:p>
            <a:r>
              <a:rPr lang="en-US" sz="2800" dirty="0">
                <a:latin typeface="+mj-lt"/>
              </a:rPr>
              <a:t>A price quote log is typically provided by your State agency</a:t>
            </a:r>
          </a:p>
          <a:p>
            <a:r>
              <a:rPr lang="en-US" sz="2800" dirty="0">
                <a:latin typeface="+mj-lt"/>
              </a:rPr>
              <a:t>The lowest bid given for a product must be used for purchase</a:t>
            </a:r>
          </a:p>
          <a:p>
            <a:pPr marL="101598" indent="0">
              <a:buNone/>
            </a:pPr>
            <a:endParaRPr lang="en-US" sz="2800" dirty="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1112874902"/>
              </p:ext>
            </p:extLst>
          </p:nvPr>
        </p:nvGraphicFramePr>
        <p:xfrm>
          <a:off x="2784907" y="4360903"/>
          <a:ext cx="6517714" cy="2118664"/>
        </p:xfrm>
        <a:graphic>
          <a:graphicData uri="http://schemas.openxmlformats.org/drawingml/2006/table">
            <a:tbl>
              <a:tblPr firstRow="1" firstCol="1" bandRow="1">
                <a:tableStyleId>{5C22544A-7EE6-4342-B048-85BDC9FD1C3A}</a:tableStyleId>
              </a:tblPr>
              <a:tblGrid>
                <a:gridCol w="1726446">
                  <a:extLst>
                    <a:ext uri="{9D8B030D-6E8A-4147-A177-3AD203B41FA5}">
                      <a16:colId xmlns:a16="http://schemas.microsoft.com/office/drawing/2014/main" val="469124752"/>
                    </a:ext>
                  </a:extLst>
                </a:gridCol>
                <a:gridCol w="1217473">
                  <a:extLst>
                    <a:ext uri="{9D8B030D-6E8A-4147-A177-3AD203B41FA5}">
                      <a16:colId xmlns:a16="http://schemas.microsoft.com/office/drawing/2014/main" val="2535104640"/>
                    </a:ext>
                  </a:extLst>
                </a:gridCol>
                <a:gridCol w="1191265">
                  <a:extLst>
                    <a:ext uri="{9D8B030D-6E8A-4147-A177-3AD203B41FA5}">
                      <a16:colId xmlns:a16="http://schemas.microsoft.com/office/drawing/2014/main" val="2182965416"/>
                    </a:ext>
                  </a:extLst>
                </a:gridCol>
                <a:gridCol w="1191265">
                  <a:extLst>
                    <a:ext uri="{9D8B030D-6E8A-4147-A177-3AD203B41FA5}">
                      <a16:colId xmlns:a16="http://schemas.microsoft.com/office/drawing/2014/main" val="213337832"/>
                    </a:ext>
                  </a:extLst>
                </a:gridCol>
                <a:gridCol w="1191265">
                  <a:extLst>
                    <a:ext uri="{9D8B030D-6E8A-4147-A177-3AD203B41FA5}">
                      <a16:colId xmlns:a16="http://schemas.microsoft.com/office/drawing/2014/main" val="884970994"/>
                    </a:ext>
                  </a:extLst>
                </a:gridCol>
              </a:tblGrid>
              <a:tr h="371333">
                <a:tc gridSpan="2">
                  <a:txBody>
                    <a:bodyPr/>
                    <a:lstStyle/>
                    <a:p>
                      <a:pPr marL="0" marR="0" algn="ctr">
                        <a:spcBef>
                          <a:spcPts val="600"/>
                        </a:spcBef>
                        <a:spcAft>
                          <a:spcPts val="600"/>
                        </a:spcAft>
                      </a:pPr>
                      <a:r>
                        <a:rPr lang="en-US" sz="1200">
                          <a:effectLst/>
                        </a:rPr>
                        <a:t>Specifications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3">
                  <a:txBody>
                    <a:bodyPr/>
                    <a:lstStyle/>
                    <a:p>
                      <a:pPr marL="0" marR="0" algn="ctr">
                        <a:spcBef>
                          <a:spcPts val="600"/>
                        </a:spcBef>
                        <a:spcAft>
                          <a:spcPts val="600"/>
                        </a:spcAft>
                      </a:pPr>
                      <a:r>
                        <a:rPr lang="en-US" sz="1200" dirty="0">
                          <a:effectLst/>
                        </a:rPr>
                        <a:t>Quotes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1680961"/>
                  </a:ext>
                </a:extLst>
              </a:tr>
              <a:tr h="486573">
                <a:tc>
                  <a:txBody>
                    <a:bodyPr/>
                    <a:lstStyle/>
                    <a:p>
                      <a:pPr marL="0" marR="0" algn="ctr">
                        <a:spcBef>
                          <a:spcPts val="600"/>
                        </a:spcBef>
                        <a:spcAft>
                          <a:spcPts val="600"/>
                        </a:spcAft>
                      </a:pPr>
                      <a:r>
                        <a:rPr lang="en-US" sz="1200">
                          <a:effectLst/>
                        </a:rPr>
                        <a:t>Product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Amount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Vendor 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dirty="0">
                          <a:effectLst/>
                        </a:rPr>
                        <a:t>Vendor 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Vendor 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905480"/>
                  </a:ext>
                </a:extLst>
              </a:tr>
              <a:tr h="630379">
                <a:tc>
                  <a:txBody>
                    <a:bodyPr/>
                    <a:lstStyle/>
                    <a:p>
                      <a:pPr marL="0" marR="0">
                        <a:spcBef>
                          <a:spcPts val="300"/>
                        </a:spcBef>
                        <a:spcAft>
                          <a:spcPts val="300"/>
                        </a:spcAft>
                      </a:pPr>
                      <a:r>
                        <a:rPr lang="en-US" sz="1200">
                          <a:effectLst/>
                        </a:rPr>
                        <a:t>US Green Beans #10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1200">
                          <a:effectLst/>
                        </a:rPr>
                        <a:t>20 Cans</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1200">
                          <a:effectLst/>
                        </a:rPr>
                        <a:t>$29.60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1200" dirty="0">
                          <a:effectLst/>
                        </a:rPr>
                        <a:t>$33.40</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1200">
                          <a:effectLst/>
                        </a:rPr>
                        <a:t>$29.00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0061473"/>
                  </a:ext>
                </a:extLst>
              </a:tr>
              <a:tr h="630379">
                <a:tc>
                  <a:txBody>
                    <a:bodyPr/>
                    <a:lstStyle/>
                    <a:p>
                      <a:pPr marL="0" marR="0">
                        <a:spcBef>
                          <a:spcPts val="300"/>
                        </a:spcBef>
                        <a:spcAft>
                          <a:spcPts val="300"/>
                        </a:spcAft>
                      </a:pPr>
                      <a:r>
                        <a:rPr lang="en-US" sz="1200">
                          <a:effectLst/>
                        </a:rPr>
                        <a:t>US Strawberries #1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1200">
                          <a:effectLst/>
                        </a:rPr>
                        <a:t>20 Pounds</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1200">
                          <a:effectLst/>
                        </a:rPr>
                        <a:t>$50.20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1200" dirty="0">
                          <a:effectLst/>
                        </a:rPr>
                        <a:t>$55.15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1200" dirty="0">
                          <a:effectLst/>
                        </a:rPr>
                        <a:t>$49.40</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2046046"/>
                  </a:ext>
                </a:extLst>
              </a:tr>
            </a:tbl>
          </a:graphicData>
        </a:graphic>
      </p:graphicFrame>
    </p:spTree>
    <p:extLst>
      <p:ext uri="{BB962C8B-B14F-4D97-AF65-F5344CB8AC3E}">
        <p14:creationId xmlns:p14="http://schemas.microsoft.com/office/powerpoint/2010/main" val="599838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dirty="0">
                <a:solidFill>
                  <a:srgbClr val="002060"/>
                </a:solidFill>
                <a:latin typeface="+mj-lt"/>
              </a:rPr>
              <a:t>Activity</a:t>
            </a:r>
            <a:endParaRPr sz="8000" dirty="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000" dirty="0">
                <a:solidFill>
                  <a:srgbClr val="002060"/>
                </a:solidFill>
                <a:latin typeface="+mj-lt"/>
              </a:rPr>
              <a:t>Small Purchasing Scenario</a:t>
            </a:r>
            <a:endParaRPr sz="4000" dirty="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178980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dirty="0">
                <a:solidFill>
                  <a:schemeClr val="bg1"/>
                </a:solidFill>
                <a:latin typeface="+mj-lt"/>
              </a:rPr>
              <a:t>Conclusion</a:t>
            </a:r>
            <a:endParaRPr sz="6600" dirty="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dirty="0"/>
          </a:p>
        </p:txBody>
      </p:sp>
    </p:spTree>
    <p:extLst>
      <p:ext uri="{BB962C8B-B14F-4D97-AF65-F5344CB8AC3E}">
        <p14:creationId xmlns:p14="http://schemas.microsoft.com/office/powerpoint/2010/main" val="37350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solidFill>
                  <a:srgbClr val="002060"/>
                </a:solidFill>
                <a:latin typeface="+mj-lt"/>
              </a:rPr>
              <a:t>Lesson Conclusion </a:t>
            </a:r>
            <a:endParaRPr dirty="0">
              <a:solidFill>
                <a:srgbClr val="002060"/>
              </a:solidFill>
              <a:latin typeface="+mj-lt"/>
            </a:endParaRP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sz="2000" dirty="0">
                <a:latin typeface="+mj-lt"/>
              </a:rPr>
              <a:t>Follow the three standards to be sure that your purchases comply with regulations.</a:t>
            </a:r>
          </a:p>
          <a:p>
            <a:pPr lvl="1"/>
            <a:r>
              <a:rPr lang="en-US" sz="2000" dirty="0">
                <a:latin typeface="+mj-lt"/>
              </a:rPr>
              <a:t>Standard 1: You must have a draft of written specifications. </a:t>
            </a:r>
          </a:p>
          <a:p>
            <a:pPr lvl="1"/>
            <a:r>
              <a:rPr lang="en-US" sz="2000" dirty="0">
                <a:latin typeface="+mj-lt"/>
              </a:rPr>
              <a:t>Standard 2: Obtain three quotes by email, catalogs, websites, or phone calls. </a:t>
            </a:r>
          </a:p>
          <a:p>
            <a:pPr lvl="1"/>
            <a:r>
              <a:rPr lang="en-US" sz="2000" dirty="0">
                <a:latin typeface="+mj-lt"/>
              </a:rPr>
              <a:t>Standard 3: All quotes must be recorded in writing and the lowest bid must be used for purchase. Delivery expenses can be included when making this decision.</a:t>
            </a:r>
          </a:p>
          <a:p>
            <a:pPr marL="101598" indent="0">
              <a:buNone/>
            </a:pPr>
            <a:endParaRPr lang="en-US" sz="2000" dirty="0">
              <a:latin typeface="+mj-lt"/>
            </a:endParaRPr>
          </a:p>
        </p:txBody>
      </p:sp>
    </p:spTree>
    <p:extLst>
      <p:ext uri="{BB962C8B-B14F-4D97-AF65-F5344CB8AC3E}">
        <p14:creationId xmlns:p14="http://schemas.microsoft.com/office/powerpoint/2010/main" val="1235199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dirty="0">
                <a:solidFill>
                  <a:srgbClr val="002060"/>
                </a:solidFill>
                <a:latin typeface="+mj-lt"/>
              </a:rPr>
              <a:t>Activity</a:t>
            </a:r>
            <a:endParaRPr sz="6600" dirty="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400" dirty="0">
                <a:solidFill>
                  <a:srgbClr val="002060"/>
                </a:solidFill>
                <a:latin typeface="+mj-lt"/>
              </a:rPr>
              <a:t>Speed Action Planning </a:t>
            </a:r>
            <a:endParaRPr sz="4400" dirty="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2228486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Translucent image - Institute of Child Nutrition " title="Image"/>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247650"/>
            <a:ext cx="12192000" cy="7031664"/>
          </a:xfrm>
          <a:prstGeom prst="rect">
            <a:avLst/>
          </a:prstGeom>
          <a:solidFill>
            <a:schemeClr val="bg1"/>
          </a:solidFill>
        </p:spPr>
      </p:pic>
      <p:sp>
        <p:nvSpPr>
          <p:cNvPr id="4" name="Title 3"/>
          <p:cNvSpPr>
            <a:spLocks noGrp="1"/>
          </p:cNvSpPr>
          <p:nvPr>
            <p:ph type="title"/>
          </p:nvPr>
        </p:nvSpPr>
        <p:spPr>
          <a:xfrm>
            <a:off x="-66696" y="2722879"/>
            <a:ext cx="12191999" cy="1391921"/>
          </a:xfrm>
        </p:spPr>
        <p:txBody>
          <a:bodyPr>
            <a:normAutofit fontScale="90000"/>
          </a:bodyPr>
          <a:lstStyle/>
          <a:p>
            <a:pPr algn="ctr">
              <a:tabLst>
                <a:tab pos="6289675" algn="l"/>
              </a:tabLst>
            </a:pP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The University of Mississippi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School of Applied Sciences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www.theicn.org</a:t>
            </a:r>
            <a:r>
              <a:rPr lang="en-US" sz="2700" dirty="0">
                <a:solidFill>
                  <a:srgbClr val="002060"/>
                </a:solidFill>
                <a:latin typeface="+mj-lt"/>
                <a:cs typeface="Arial" pitchFamily="34" charset="0"/>
              </a:rPr>
              <a:t> </a:t>
            </a:r>
            <a:r>
              <a:rPr lang="en-US" sz="2700" dirty="0">
                <a:solidFill>
                  <a:srgbClr val="002060"/>
                </a:solidFill>
                <a:latin typeface="+mj-lt"/>
                <a:cs typeface="Arial" pitchFamily="34" charset="0"/>
                <a:sym typeface="Wingdings 2" panose="05020102010507070707" pitchFamily="18" charset="2"/>
              </a:rPr>
              <a:t></a:t>
            </a:r>
            <a:r>
              <a:rPr lang="en-US" sz="2700" dirty="0">
                <a:solidFill>
                  <a:srgbClr val="002060"/>
                </a:solidFill>
                <a:latin typeface="+mj-lt"/>
                <a:cs typeface="Arial" pitchFamily="34" charset="0"/>
              </a:rPr>
              <a:t> 800-321-3054 </a:t>
            </a:r>
            <a:br>
              <a:rPr lang="en-US" sz="2700" dirty="0">
                <a:solidFill>
                  <a:srgbClr val="002060"/>
                </a:solidFill>
                <a:latin typeface="+mj-lt"/>
                <a:cs typeface="Arial" pitchFamily="34" charset="0"/>
              </a:rPr>
            </a:br>
            <a:r>
              <a:rPr lang="en-US" sz="2700" dirty="0">
                <a:solidFill>
                  <a:srgbClr val="002060"/>
                </a:solidFill>
                <a:latin typeface="+mj-lt"/>
                <a:cs typeface="Arial" pitchFamily="34" charset="0"/>
              </a:rPr>
              <a:t>helpdesk@theicn.org </a:t>
            </a:r>
            <a:endParaRPr lang="en-US" sz="3200" i="0" dirty="0">
              <a:solidFill>
                <a:srgbClr val="002060"/>
              </a:solidFill>
              <a:latin typeface="+mj-lt"/>
              <a:cs typeface="Arial" pitchFamily="34" charset="0"/>
            </a:endParaRPr>
          </a:p>
        </p:txBody>
      </p:sp>
      <p:pic>
        <p:nvPicPr>
          <p:cNvPr id="5" name="Picture 4" descr="Institute of Child Nutrition Logo " title="Imag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81" y="198311"/>
            <a:ext cx="3849345" cy="693004"/>
          </a:xfrm>
          <a:prstGeom prst="rect">
            <a:avLst/>
          </a:prstGeom>
        </p:spPr>
      </p:pic>
      <p:sp>
        <p:nvSpPr>
          <p:cNvPr id="7" name="Rectangle 6"/>
          <p:cNvSpPr/>
          <p:nvPr/>
        </p:nvSpPr>
        <p:spPr>
          <a:xfrm>
            <a:off x="754498" y="6128967"/>
            <a:ext cx="30764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facebook.com/ichildnutrition</a:t>
            </a:r>
          </a:p>
        </p:txBody>
      </p:sp>
      <p:pic>
        <p:nvPicPr>
          <p:cNvPr id="8" name="Picture 7" descr="Facebook " title="Logo">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7300" y="4911740"/>
            <a:ext cx="995387" cy="995853"/>
          </a:xfrm>
          <a:prstGeom prst="rect">
            <a:avLst/>
          </a:prstGeom>
        </p:spPr>
      </p:pic>
      <p:pic>
        <p:nvPicPr>
          <p:cNvPr id="9" name="Picture 2" descr="Twitter " title="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3086" y="4913415"/>
            <a:ext cx="1225255" cy="9958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074799" y="6126286"/>
            <a:ext cx="1835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@ichildnutrition</a:t>
            </a:r>
          </a:p>
        </p:txBody>
      </p:sp>
      <p:pic>
        <p:nvPicPr>
          <p:cNvPr id="11" name="Picture 8" descr="Pinterest " title="Log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16434" y="4699976"/>
            <a:ext cx="1415918" cy="14159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143456" y="6126286"/>
            <a:ext cx="22733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pinterest.com/theicn</a:t>
            </a:r>
          </a:p>
        </p:txBody>
      </p:sp>
      <p:pic>
        <p:nvPicPr>
          <p:cNvPr id="13" name="Picture 10" descr="Instagram " title="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9754" y="4945667"/>
            <a:ext cx="1077184" cy="1077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435578" y="6126286"/>
            <a:ext cx="23823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instagram.com/theicn</a:t>
            </a:r>
          </a:p>
        </p:txBody>
      </p:sp>
      <p:sp>
        <p:nvSpPr>
          <p:cNvPr id="16" name="TextBox 15"/>
          <p:cNvSpPr txBox="1"/>
          <p:nvPr/>
        </p:nvSpPr>
        <p:spPr>
          <a:xfrm>
            <a:off x="28481" y="4338935"/>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Light" panose="020F0302020204030204"/>
                <a:ea typeface="+mn-ea"/>
                <a:cs typeface="Arial" panose="020B0604020202020204" pitchFamily="34" charset="0"/>
              </a:rPr>
              <a:t>Follow ICN on Social Media!</a:t>
            </a:r>
          </a:p>
        </p:txBody>
      </p:sp>
      <p:sp>
        <p:nvSpPr>
          <p:cNvPr id="15" name="Rectangle 14" descr="Blue rectangle at bottom of screen " title="Rectangle"/>
          <p:cNvSpPr/>
          <p:nvPr/>
        </p:nvSpPr>
        <p:spPr>
          <a:xfrm>
            <a:off x="0" y="6716829"/>
            <a:ext cx="12192000" cy="365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Google Shape;403;p37"/>
          <p:cNvSpPr txBox="1">
            <a:spLocks/>
          </p:cNvSpPr>
          <p:nvPr/>
        </p:nvSpPr>
        <p:spPr>
          <a:xfrm>
            <a:off x="2292739" y="1088713"/>
            <a:ext cx="8173600" cy="1546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pPr marL="0" marR="0" lvl="0" indent="0" algn="ctr" defTabSz="914400" rtl="0" eaLnBrk="1" fontAlgn="auto" latinLnBrk="0" hangingPunct="1">
              <a:lnSpc>
                <a:spcPct val="90000"/>
              </a:lnSpc>
              <a:spcBef>
                <a:spcPts val="0"/>
              </a:spcBef>
              <a:spcAft>
                <a:spcPts val="0"/>
              </a:spcAft>
              <a:buClr>
                <a:srgbClr val="184880"/>
              </a:buClr>
              <a:buSzPts val="2000"/>
              <a:buFont typeface="Merriweather"/>
              <a:buNone/>
              <a:tabLst/>
              <a:defRPr/>
            </a:pPr>
            <a:r>
              <a:rPr kumimoji="0" lang="en-US" sz="7200" i="1" u="none" strike="noStrike" kern="0" cap="none" spc="0" normalizeH="0" baseline="0" noProof="0" dirty="0">
                <a:ln>
                  <a:noFill/>
                </a:ln>
                <a:solidFill>
                  <a:srgbClr val="002060"/>
                </a:solidFill>
                <a:effectLst/>
                <a:uLnTx/>
                <a:uFillTx/>
                <a:latin typeface="+mj-lt"/>
                <a:sym typeface="Merriweather"/>
              </a:rPr>
              <a:t>Thank You!</a:t>
            </a:r>
          </a:p>
        </p:txBody>
      </p:sp>
    </p:spTree>
    <p:extLst>
      <p:ext uri="{BB962C8B-B14F-4D97-AF65-F5344CB8AC3E}">
        <p14:creationId xmlns:p14="http://schemas.microsoft.com/office/powerpoint/2010/main" val="329856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dirty="0">
                <a:solidFill>
                  <a:schemeClr val="bg1"/>
                </a:solidFill>
                <a:latin typeface="+mj-lt"/>
              </a:rPr>
              <a:t>Introduction  </a:t>
            </a:r>
            <a:endParaRPr sz="6600" dirty="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r>
              <a:rPr lang="en-US" dirty="0">
                <a:solidFill>
                  <a:schemeClr val="bg1"/>
                </a:solidFill>
              </a:rPr>
              <a:t>Trainer and Participants’</a:t>
            </a:r>
          </a:p>
          <a:p>
            <a:pPr marL="0" indent="0"/>
            <a:r>
              <a:rPr lang="en-US" dirty="0">
                <a:solidFill>
                  <a:schemeClr val="bg1"/>
                </a:solidFill>
              </a:rPr>
              <a:t> Introductions</a:t>
            </a:r>
          </a:p>
          <a:p>
            <a:pPr marL="0" indent="0"/>
            <a:endParaRPr b="1" dirty="0">
              <a:solidFill>
                <a:schemeClr val="bg1"/>
              </a:solidFill>
            </a:endParaRPr>
          </a:p>
        </p:txBody>
      </p:sp>
    </p:spTree>
    <p:extLst>
      <p:ext uri="{BB962C8B-B14F-4D97-AF65-F5344CB8AC3E}">
        <p14:creationId xmlns:p14="http://schemas.microsoft.com/office/powerpoint/2010/main" val="123757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body" idx="1"/>
          </p:nvPr>
        </p:nvSpPr>
        <p:spPr>
          <a:xfrm>
            <a:off x="2511358" y="1368867"/>
            <a:ext cx="7169285" cy="4120266"/>
          </a:xfrm>
          <a:prstGeom prst="rect">
            <a:avLst/>
          </a:prstGeom>
        </p:spPr>
        <p:txBody>
          <a:bodyPr spcFirstLastPara="1" wrap="square" lIns="0" tIns="0" rIns="0" bIns="0" anchor="ctr" anchorCtr="0">
            <a:noAutofit/>
          </a:bodyPr>
          <a:lstStyle/>
          <a:p>
            <a:pPr marL="0" indent="0">
              <a:buNone/>
            </a:pPr>
            <a:r>
              <a:rPr lang="en-US" sz="6600" b="1" dirty="0">
                <a:solidFill>
                  <a:srgbClr val="002060"/>
                </a:solidFill>
                <a:latin typeface="+mj-lt"/>
              </a:rPr>
              <a:t>Welcome!</a:t>
            </a:r>
          </a:p>
        </p:txBody>
      </p:sp>
    </p:spTree>
    <p:extLst>
      <p:ext uri="{BB962C8B-B14F-4D97-AF65-F5344CB8AC3E}">
        <p14:creationId xmlns:p14="http://schemas.microsoft.com/office/powerpoint/2010/main" val="38374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1;p17"/>
          <p:cNvSpPr txBox="1">
            <a:spLocks/>
          </p:cNvSpPr>
          <p:nvPr/>
        </p:nvSpPr>
        <p:spPr>
          <a:xfrm>
            <a:off x="1219433" y="2726676"/>
            <a:ext cx="10073197" cy="212688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r>
              <a:rPr lang="en-US" sz="4800" kern="0" dirty="0">
                <a:solidFill>
                  <a:srgbClr val="002060"/>
                </a:solidFill>
                <a:latin typeface="+mj-lt"/>
              </a:rPr>
              <a:t>How many of you make purchases of goods and services in your Child and Adult Care Food Program (CACFP) settings?  Did you know that one way to buy goods and services is to use a method called small purchasing?</a:t>
            </a:r>
          </a:p>
        </p:txBody>
      </p:sp>
    </p:spTree>
    <p:extLst>
      <p:ext uri="{BB962C8B-B14F-4D97-AF65-F5344CB8AC3E}">
        <p14:creationId xmlns:p14="http://schemas.microsoft.com/office/powerpoint/2010/main" val="197955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US" sz="6600" dirty="0">
                <a:solidFill>
                  <a:schemeClr val="bg1"/>
                </a:solidFill>
                <a:latin typeface="+mj-lt"/>
              </a:rPr>
              <a:t>Overview </a:t>
            </a:r>
            <a:endParaRPr sz="6600" dirty="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b="1" dirty="0">
              <a:solidFill>
                <a:schemeClr val="bg1"/>
              </a:solidFill>
              <a:latin typeface="+mj-lt"/>
            </a:endParaRPr>
          </a:p>
        </p:txBody>
      </p:sp>
    </p:spTree>
    <p:extLst>
      <p:ext uri="{BB962C8B-B14F-4D97-AF65-F5344CB8AC3E}">
        <p14:creationId xmlns:p14="http://schemas.microsoft.com/office/powerpoint/2010/main" val="166519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Explain how to use the three standards of small purchasing procedures.</a:t>
            </a:r>
          </a:p>
          <a:p>
            <a:pPr marL="101598" indent="0">
              <a:buNone/>
            </a:pPr>
            <a:endParaRPr lang="en-US" sz="3600" dirty="0">
              <a:solidFill>
                <a:schemeClr val="tx1">
                  <a:lumMod val="75000"/>
                  <a:lumOff val="25000"/>
                </a:schemeClr>
              </a:solidFill>
            </a:endParaRPr>
          </a:p>
        </p:txBody>
      </p:sp>
      <p:sp>
        <p:nvSpPr>
          <p:cNvPr id="3" name="Title 2"/>
          <p:cNvSpPr>
            <a:spLocks noGrp="1"/>
          </p:cNvSpPr>
          <p:nvPr>
            <p:ph type="title"/>
          </p:nvPr>
        </p:nvSpPr>
        <p:spPr/>
        <p:txBody>
          <a:bodyPr/>
          <a:lstStyle/>
          <a:p>
            <a:r>
              <a:rPr lang="en-US" sz="4400" dirty="0"/>
              <a:t>Lesson Objective</a:t>
            </a:r>
            <a:endParaRPr lang="en-US" dirty="0"/>
          </a:p>
        </p:txBody>
      </p:sp>
    </p:spTree>
    <p:extLst>
      <p:ext uri="{BB962C8B-B14F-4D97-AF65-F5344CB8AC3E}">
        <p14:creationId xmlns:p14="http://schemas.microsoft.com/office/powerpoint/2010/main" val="100452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t>Small Purchases</a:t>
            </a:r>
          </a:p>
        </p:txBody>
      </p:sp>
      <p:sp>
        <p:nvSpPr>
          <p:cNvPr id="192" name="Google Shape;192;p20"/>
          <p:cNvSpPr txBox="1">
            <a:spLocks noGrp="1"/>
          </p:cNvSpPr>
          <p:nvPr>
            <p:ph type="body" idx="1"/>
          </p:nvPr>
        </p:nvSpPr>
        <p:spPr>
          <a:xfrm>
            <a:off x="1219433" y="2112567"/>
            <a:ext cx="9195428" cy="3999600"/>
          </a:xfrm>
          <a:prstGeom prst="rect">
            <a:avLst/>
          </a:prstGeom>
        </p:spPr>
        <p:txBody>
          <a:bodyPr spcFirstLastPara="1" wrap="square" lIns="0" tIns="0" rIns="0" bIns="0" anchor="t" anchorCtr="0">
            <a:noAutofit/>
          </a:bodyPr>
          <a:lstStyle/>
          <a:p>
            <a:r>
              <a:rPr lang="en-US" dirty="0">
                <a:solidFill>
                  <a:schemeClr val="tx1"/>
                </a:solidFill>
                <a:latin typeface="+mj-lt"/>
              </a:rPr>
              <a:t>Method of informal procurement</a:t>
            </a:r>
          </a:p>
          <a:p>
            <a:r>
              <a:rPr lang="en-US" dirty="0">
                <a:solidFill>
                  <a:schemeClr val="tx1"/>
                </a:solidFill>
                <a:latin typeface="+mj-lt"/>
              </a:rPr>
              <a:t>All purchases/transactions are $250,000 or less</a:t>
            </a:r>
          </a:p>
          <a:p>
            <a:pPr lvl="1"/>
            <a:r>
              <a:rPr lang="en-US" dirty="0">
                <a:solidFill>
                  <a:schemeClr val="tx1"/>
                </a:solidFill>
                <a:latin typeface="+mj-lt"/>
              </a:rPr>
              <a:t>Remember, if your state agency or sponsor has a stricter threshold, then you must follow that threshold.</a:t>
            </a:r>
          </a:p>
        </p:txBody>
      </p:sp>
    </p:spTree>
    <p:extLst>
      <p:ext uri="{BB962C8B-B14F-4D97-AF65-F5344CB8AC3E}">
        <p14:creationId xmlns:p14="http://schemas.microsoft.com/office/powerpoint/2010/main" val="157289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t>Standard 1: Written Specifications</a:t>
            </a: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dirty="0">
                <a:latin typeface="+mj-lt"/>
              </a:rPr>
              <a:t>First step in making small purchases is written specifications</a:t>
            </a:r>
          </a:p>
          <a:p>
            <a:pPr lvl="1"/>
            <a:r>
              <a:rPr lang="en-US" dirty="0">
                <a:latin typeface="+mj-lt"/>
              </a:rPr>
              <a:t>should state how much is needed for each product, in both weight and number</a:t>
            </a:r>
          </a:p>
        </p:txBody>
      </p:sp>
    </p:spTree>
    <p:extLst>
      <p:ext uri="{BB962C8B-B14F-4D97-AF65-F5344CB8AC3E}">
        <p14:creationId xmlns:p14="http://schemas.microsoft.com/office/powerpoint/2010/main" val="152936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7364730" cy="1084000"/>
          </a:xfrm>
          <a:prstGeom prst="rect">
            <a:avLst/>
          </a:prstGeom>
        </p:spPr>
        <p:txBody>
          <a:bodyPr spcFirstLastPara="1" wrap="square" lIns="0" tIns="0" rIns="0" bIns="0" anchor="ctr" anchorCtr="0">
            <a:noAutofit/>
          </a:bodyPr>
          <a:lstStyle/>
          <a:p>
            <a:r>
              <a:rPr lang="en-US" dirty="0"/>
              <a:t>Examples of Written Specifications</a:t>
            </a: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sz="2800" dirty="0">
                <a:latin typeface="+mj-lt"/>
              </a:rPr>
              <a:t>US #1 strawberries, 20 pounds needed</a:t>
            </a:r>
          </a:p>
          <a:p>
            <a:r>
              <a:rPr lang="en-US" sz="2800" dirty="0">
                <a:latin typeface="+mj-lt"/>
              </a:rPr>
              <a:t>15 US Green Beans #10 can.</a:t>
            </a:r>
          </a:p>
          <a:p>
            <a:r>
              <a:rPr lang="en-US" sz="2800" dirty="0">
                <a:latin typeface="+mj-lt"/>
              </a:rPr>
              <a:t>30- Milk, 1%, Gallon</a:t>
            </a:r>
          </a:p>
        </p:txBody>
      </p:sp>
    </p:spTree>
    <p:extLst>
      <p:ext uri="{BB962C8B-B14F-4D97-AF65-F5344CB8AC3E}">
        <p14:creationId xmlns:p14="http://schemas.microsoft.com/office/powerpoint/2010/main" val="2670514726"/>
      </p:ext>
    </p:extLst>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4E37AA8E3D2C45BC50162E7E7DAD24" ma:contentTypeVersion="11" ma:contentTypeDescription="Create a new document." ma:contentTypeScope="" ma:versionID="a8f08e611e9f0f27d67f12fc0996828a">
  <xsd:schema xmlns:xsd="http://www.w3.org/2001/XMLSchema" xmlns:xs="http://www.w3.org/2001/XMLSchema" xmlns:p="http://schemas.microsoft.com/office/2006/metadata/properties" xmlns:ns3="399f57f5-dbed-4c34-9a36-43547801a8b1" xmlns:ns4="8988bec7-c4f2-4046-ad18-3a82420eb3eb" targetNamespace="http://schemas.microsoft.com/office/2006/metadata/properties" ma:root="true" ma:fieldsID="f69ce6b05a5e907364143177af6ab716" ns3:_="" ns4:_="">
    <xsd:import namespace="399f57f5-dbed-4c34-9a36-43547801a8b1"/>
    <xsd:import namespace="8988bec7-c4f2-4046-ad18-3a82420eb3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f57f5-dbed-4c34-9a36-43547801a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8bec7-c4f2-4046-ad18-3a82420eb3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F97B2E-70FC-4232-8A2D-B96F6A7F8113}">
  <ds:schemaRefs>
    <ds:schemaRef ds:uri="http://schemas.microsoft.com/sharepoint/v3/contenttype/forms"/>
  </ds:schemaRefs>
</ds:datastoreItem>
</file>

<file path=customXml/itemProps2.xml><?xml version="1.0" encoding="utf-8"?>
<ds:datastoreItem xmlns:ds="http://schemas.openxmlformats.org/officeDocument/2006/customXml" ds:itemID="{88C5DB4A-886A-4E21-8AEC-6187AFF130ED}">
  <ds:schemaRefs>
    <ds:schemaRef ds:uri="399f57f5-dbed-4c34-9a36-43547801a8b1"/>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purl.org/dc/terms/"/>
    <ds:schemaRef ds:uri="http://schemas.openxmlformats.org/package/2006/metadata/core-properties"/>
    <ds:schemaRef ds:uri="8988bec7-c4f2-4046-ad18-3a82420eb3eb"/>
    <ds:schemaRef ds:uri="http://schemas.microsoft.com/office/2006/metadata/properties"/>
  </ds:schemaRefs>
</ds:datastoreItem>
</file>

<file path=customXml/itemProps3.xml><?xml version="1.0" encoding="utf-8"?>
<ds:datastoreItem xmlns:ds="http://schemas.openxmlformats.org/officeDocument/2006/customXml" ds:itemID="{FAF37B2C-F9DA-4683-81E0-B3C6E8112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9f57f5-dbed-4c34-9a36-43547801a8b1"/>
    <ds:schemaRef ds:uri="8988bec7-c4f2-4046-ad18-3a82420eb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2628</TotalTime>
  <Words>1241</Words>
  <Application>Microsoft Macintosh PowerPoint</Application>
  <PresentationFormat>Widescreen</PresentationFormat>
  <Paragraphs>92</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IBM Plex Sans</vt:lpstr>
      <vt:lpstr>IBM Plex Sans Light</vt:lpstr>
      <vt:lpstr>Merriweather</vt:lpstr>
      <vt:lpstr>Surrey template</vt:lpstr>
      <vt:lpstr>1_Surrey template</vt:lpstr>
      <vt:lpstr>Small Purchasing Procedures</vt:lpstr>
      <vt:lpstr>Introduction  </vt:lpstr>
      <vt:lpstr>PowerPoint Presentation</vt:lpstr>
      <vt:lpstr>PowerPoint Presentation</vt:lpstr>
      <vt:lpstr>Overview </vt:lpstr>
      <vt:lpstr>Lesson Objective</vt:lpstr>
      <vt:lpstr>Small Purchases</vt:lpstr>
      <vt:lpstr>Standard 1: Written Specifications</vt:lpstr>
      <vt:lpstr>Examples of Written Specifications</vt:lpstr>
      <vt:lpstr>Standard 2: Three Quotes</vt:lpstr>
      <vt:lpstr>Standard 3: Record Quotes in Writing</vt:lpstr>
      <vt:lpstr>Activity</vt:lpstr>
      <vt:lpstr>Conclusion</vt:lpstr>
      <vt:lpstr>Lesson Conclusion </vt:lpstr>
      <vt:lpstr>Activity</vt:lpstr>
      <vt:lpstr> The University of Mississippi   School of Applied Sciences    www.theicn.org  800-321-3054  helpdesk@theicn.org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Serving Meals  Family Style in the CACFP</dc:title>
  <dc:creator>TC CO</dc:creator>
  <cp:lastModifiedBy>Breanna Tutor</cp:lastModifiedBy>
  <cp:revision>101</cp:revision>
  <dcterms:created xsi:type="dcterms:W3CDTF">2020-05-13T17:38:08Z</dcterms:created>
  <dcterms:modified xsi:type="dcterms:W3CDTF">2021-11-10T16:25:12Z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0x010100444E37AA8E3D2C45BC50162E7E7DAD24</vt:lpwstr>
  </property>
</Properties>
</file>