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23"/>
  </p:notesMasterIdLst>
  <p:sldIdLst>
    <p:sldId id="289" r:id="rId6"/>
    <p:sldId id="257" r:id="rId7"/>
    <p:sldId id="259" r:id="rId8"/>
    <p:sldId id="293" r:id="rId9"/>
    <p:sldId id="261" r:id="rId10"/>
    <p:sldId id="294" r:id="rId11"/>
    <p:sldId id="262" r:id="rId12"/>
    <p:sldId id="263" r:id="rId13"/>
    <p:sldId id="284" r:id="rId14"/>
    <p:sldId id="295" r:id="rId15"/>
    <p:sldId id="296" r:id="rId16"/>
    <p:sldId id="297" r:id="rId17"/>
    <p:sldId id="267" r:id="rId18"/>
    <p:sldId id="291" r:id="rId19"/>
    <p:sldId id="265" r:id="rId20"/>
    <p:sldId id="286"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autoAdjust="0"/>
    <p:restoredTop sz="80759" autoAdjust="0"/>
  </p:normalViewPr>
  <p:slideViewPr>
    <p:cSldViewPr snapToGrid="0">
      <p:cViewPr varScale="1">
        <p:scale>
          <a:sx n="104" d="100"/>
          <a:sy n="104" d="100"/>
        </p:scale>
        <p:origin x="1160" y="208"/>
      </p:cViewPr>
      <p:guideLst/>
    </p:cSldViewPr>
  </p:slideViewPr>
  <p:outlineViewPr>
    <p:cViewPr>
      <p:scale>
        <a:sx n="33" d="100"/>
        <a:sy n="33" d="100"/>
      </p:scale>
      <p:origin x="0" y="-49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19CEC-59FE-4B42-83F1-29CC519D6DD2}" type="datetimeFigureOut">
              <a:rPr lang="en-US" smtClean="0"/>
              <a:t>11/10/21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190CF-0330-4AB8-AF1A-40C6E902CA58}" type="slidenum">
              <a:rPr lang="en-US" smtClean="0"/>
              <a:t>‹#›</a:t>
            </a:fld>
            <a:endParaRPr lang="en-US"/>
          </a:p>
        </p:txBody>
      </p:sp>
    </p:spTree>
    <p:extLst>
      <p:ext uri="{BB962C8B-B14F-4D97-AF65-F5344CB8AC3E}">
        <p14:creationId xmlns:p14="http://schemas.microsoft.com/office/powerpoint/2010/main" val="427921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8529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Accurate records on the children enrolled in the center Centers are required. You need to keep daily attendance records for all enrolled children must be maintained separately from the meal count records.</a:t>
            </a:r>
          </a:p>
          <a:p>
            <a:r>
              <a:rPr lang="en-US" sz="1200" kern="1200" dirty="0">
                <a:solidFill>
                  <a:schemeClr val="tx1"/>
                </a:solidFill>
                <a:effectLst/>
                <a:latin typeface="+mn-lt"/>
                <a:ea typeface="+mn-ea"/>
                <a:cs typeface="+mn-cs"/>
              </a:rPr>
              <a:t>A method to capture attendance and participation separately is required. The child may be in attendance but did not participate in the meal service. </a:t>
            </a:r>
          </a:p>
          <a:p>
            <a:r>
              <a:rPr lang="en-US" sz="1200" kern="1200" dirty="0">
                <a:solidFill>
                  <a:schemeClr val="tx1"/>
                </a:solidFill>
                <a:effectLst/>
                <a:latin typeface="+mn-lt"/>
                <a:ea typeface="+mn-ea"/>
                <a:cs typeface="+mn-cs"/>
              </a:rPr>
              <a:t>Enrollment records are required for each child. They must be updated annually, signed by the parent or legal guardian, and include the child’s normal days and hours in care, as well as the meals the child normally receives.</a:t>
            </a:r>
          </a:p>
          <a:p>
            <a:r>
              <a:rPr lang="en-US" sz="1200" kern="1200" dirty="0">
                <a:solidFill>
                  <a:schemeClr val="tx1"/>
                </a:solidFill>
                <a:effectLst/>
                <a:latin typeface="+mn-lt"/>
                <a:ea typeface="+mn-ea"/>
                <a:cs typeface="+mn-cs"/>
              </a:rPr>
              <a:t>Centers claiming free and reduced-price reimbursement must annually obtain and keep on file approved income eligibility statements (IES) for children determined to meet the free and reduced-price eligibility guidelines. IES forms are valid for 12 months from the date the parent or guardian signed the form or the date on which the center official signs the form to certify the eligibility of the participant.</a:t>
            </a:r>
            <a:endParaRPr dirty="0"/>
          </a:p>
        </p:txBody>
      </p:sp>
    </p:spTree>
    <p:extLst>
      <p:ext uri="{BB962C8B-B14F-4D97-AF65-F5344CB8AC3E}">
        <p14:creationId xmlns:p14="http://schemas.microsoft.com/office/powerpoint/2010/main" val="104644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All sources of income to the Program must be documented. All copies of submitted claims for reimbursement must be maintained, as well as receipts for all Program payments received from the SA. In addition, you must keep accurate records of your operating and administrative costs to document the nonprofit status of your food service. </a:t>
            </a:r>
          </a:p>
          <a:p>
            <a:r>
              <a:rPr lang="en-US" sz="1200" kern="1200" dirty="0">
                <a:solidFill>
                  <a:schemeClr val="tx1"/>
                </a:solidFill>
                <a:effectLst/>
                <a:latin typeface="+mn-lt"/>
                <a:ea typeface="+mn-ea"/>
                <a:cs typeface="+mn-cs"/>
              </a:rPr>
              <a:t>Fiscal management records include at a minimum copies of invoices, food costs, labor costs, supplies, payroll records, services, claims for reimbursement submitted to the SA, Program payments received, and other documents required by the State agency.</a:t>
            </a:r>
            <a:r>
              <a:rPr lang="en-US" sz="1200" b="1" kern="1200" dirty="0">
                <a:solidFill>
                  <a:schemeClr val="tx1"/>
                </a:solidFill>
                <a:effectLst/>
                <a:latin typeface="+mn-lt"/>
                <a:ea typeface="+mn-ea"/>
                <a:cs typeface="+mn-cs"/>
              </a:rPr>
              <a:t> </a:t>
            </a:r>
            <a:endParaRPr dirty="0"/>
          </a:p>
        </p:txBody>
      </p:sp>
    </p:spTree>
    <p:extLst>
      <p:ext uri="{BB962C8B-B14F-4D97-AF65-F5344CB8AC3E}">
        <p14:creationId xmlns:p14="http://schemas.microsoft.com/office/powerpoint/2010/main" val="36500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Centers are required to provide annual training on Program requirements. Records of annual or more frequent (various times throughout the year) training sessions for frontline and key staff must be maintained. These are the individuals who work directly with the CACFP.</a:t>
            </a:r>
          </a:p>
          <a:p>
            <a:r>
              <a:rPr lang="en-US" sz="1200" kern="1200" dirty="0">
                <a:solidFill>
                  <a:schemeClr val="tx1"/>
                </a:solidFill>
                <a:effectLst/>
                <a:latin typeface="+mn-lt"/>
                <a:ea typeface="+mn-ea"/>
                <a:cs typeface="+mn-cs"/>
              </a:rPr>
              <a:t>At a minimum, these records must include dates, locations, CACFP topics discussed, and names of personnel in attendance. The required content of the training is established by the State agency 7 CFR 226.15(e)(12); 226.17(b)(10).</a:t>
            </a:r>
          </a:p>
          <a:p>
            <a:r>
              <a:rPr lang="en-US" sz="1200" kern="1200" dirty="0">
                <a:solidFill>
                  <a:schemeClr val="tx1"/>
                </a:solidFill>
                <a:effectLst/>
                <a:latin typeface="+mn-lt"/>
                <a:ea typeface="+mn-ea"/>
                <a:cs typeface="+mn-cs"/>
              </a:rPr>
              <a:t>Contact your State agency for more information on the required records.</a:t>
            </a:r>
            <a:endParaRPr dirty="0"/>
          </a:p>
        </p:txBody>
      </p:sp>
    </p:spTree>
    <p:extLst>
      <p:ext uri="{BB962C8B-B14F-4D97-AF65-F5344CB8AC3E}">
        <p14:creationId xmlns:p14="http://schemas.microsoft.com/office/powerpoint/2010/main" val="426027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Activity: Four Categories of the CACFP</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Time: 10minutes</a:t>
            </a:r>
          </a:p>
          <a:p>
            <a:pPr lvl="0"/>
            <a:r>
              <a:rPr lang="en-US" sz="1200" b="1" kern="1200" dirty="0">
                <a:solidFill>
                  <a:schemeClr val="tx1"/>
                </a:solidFill>
                <a:effectLst/>
                <a:latin typeface="+mn-lt"/>
                <a:ea typeface="+mn-ea"/>
                <a:cs typeface="+mn-cs"/>
              </a:rPr>
              <a:t>Purpose: </a:t>
            </a:r>
            <a:r>
              <a:rPr lang="en-US" sz="1200" kern="1200" dirty="0">
                <a:solidFill>
                  <a:schemeClr val="tx1"/>
                </a:solidFill>
                <a:effectLst/>
                <a:latin typeface="+mn-lt"/>
                <a:ea typeface="+mn-ea"/>
                <a:cs typeface="+mn-cs"/>
              </a:rPr>
              <a:t>The purpose of this activity is to test the participants' understanding of the categories of required records for the CACFP.</a:t>
            </a:r>
          </a:p>
          <a:p>
            <a:pPr lvl="0"/>
            <a:r>
              <a:rPr lang="en-US" sz="1200" b="1" kern="1200" dirty="0">
                <a:solidFill>
                  <a:schemeClr val="tx1"/>
                </a:solidFill>
                <a:effectLst/>
                <a:latin typeface="+mn-lt"/>
                <a:ea typeface="+mn-ea"/>
                <a:cs typeface="+mn-cs"/>
              </a:rPr>
              <a:t>Materials Needed: </a:t>
            </a:r>
            <a:r>
              <a:rPr lang="en-US" sz="1200" kern="1200" dirty="0">
                <a:solidFill>
                  <a:schemeClr val="tx1"/>
                </a:solidFill>
                <a:effectLst/>
                <a:latin typeface="+mn-lt"/>
                <a:ea typeface="+mn-ea"/>
                <a:cs typeface="+mn-cs"/>
              </a:rPr>
              <a:t>Instructions for activity, index cards with each record category listed</a:t>
            </a:r>
          </a:p>
          <a:p>
            <a:pPr lvl="0"/>
            <a:r>
              <a:rPr lang="en-US" sz="1200" b="1" kern="1200" dirty="0">
                <a:solidFill>
                  <a:schemeClr val="tx1"/>
                </a:solidFill>
                <a:effectLst/>
                <a:latin typeface="+mn-lt"/>
                <a:ea typeface="+mn-ea"/>
                <a:cs typeface="+mn-cs"/>
              </a:rPr>
              <a:t>Instructions: </a:t>
            </a:r>
            <a:r>
              <a:rPr lang="en-US" sz="1200" kern="1200" dirty="0">
                <a:solidFill>
                  <a:schemeClr val="tx1"/>
                </a:solidFill>
                <a:effectLst/>
                <a:latin typeface="+mn-lt"/>
                <a:ea typeface="+mn-ea"/>
                <a:cs typeface="+mn-cs"/>
              </a:rPr>
              <a:t>Divide participants into groups of four. Each group will be assigned one of the four record keeping categories discussed in the lesson. Each group will need to identify a minimum of three records in their assigned category. Once the participants have finished, allow each group to share their responses with the larger group. Allow time for discussion.</a:t>
            </a:r>
          </a:p>
          <a:p>
            <a:r>
              <a:rPr lang="en-US" sz="1200" b="1" kern="1200" dirty="0">
                <a:solidFill>
                  <a:schemeClr val="tx1"/>
                </a:solidFill>
                <a:effectLst/>
                <a:latin typeface="+mn-lt"/>
                <a:ea typeface="+mn-ea"/>
                <a:cs typeface="+mn-cs"/>
              </a:rPr>
              <a:t>Ask posing questions: </a:t>
            </a:r>
            <a:r>
              <a:rPr lang="en-US" sz="1200" kern="1200" dirty="0">
                <a:solidFill>
                  <a:schemeClr val="tx1"/>
                </a:solidFill>
                <a:effectLst/>
                <a:latin typeface="+mn-lt"/>
                <a:ea typeface="+mn-ea"/>
                <a:cs typeface="+mn-cs"/>
              </a:rPr>
              <a:t>What is the record retention requirement?</a:t>
            </a:r>
          </a:p>
          <a:p>
            <a:r>
              <a:rPr lang="en-US" sz="1200" b="1" kern="1200" dirty="0">
                <a:solidFill>
                  <a:schemeClr val="tx1"/>
                </a:solidFill>
                <a:effectLst/>
                <a:latin typeface="+mn-lt"/>
                <a:ea typeface="+mn-ea"/>
                <a:cs typeface="+mn-cs"/>
              </a:rPr>
              <a:t>Optional Discussion Activity:</a:t>
            </a:r>
            <a:r>
              <a:rPr lang="en-US" sz="1200" kern="1200" dirty="0">
                <a:solidFill>
                  <a:schemeClr val="tx1"/>
                </a:solidFill>
                <a:effectLst/>
                <a:latin typeface="+mn-lt"/>
                <a:ea typeface="+mn-ea"/>
                <a:cs typeface="+mn-cs"/>
              </a:rPr>
              <a:t> If time allows, ask participants to discuss their method of organizing records with their peers.</a:t>
            </a:r>
          </a:p>
          <a:p>
            <a:r>
              <a:rPr lang="en-US" sz="1200" b="1" kern="1200" dirty="0">
                <a:solidFill>
                  <a:schemeClr val="tx1"/>
                </a:solidFill>
                <a:effectLst/>
                <a:latin typeface="+mn-lt"/>
                <a:ea typeface="+mn-ea"/>
                <a:cs typeface="+mn-cs"/>
              </a:rPr>
              <a:t>Feedback: </a:t>
            </a:r>
            <a:r>
              <a:rPr lang="en-US" sz="1200" kern="1200" dirty="0">
                <a:solidFill>
                  <a:schemeClr val="tx1"/>
                </a:solidFill>
                <a:effectLst/>
                <a:latin typeface="+mn-lt"/>
                <a:ea typeface="+mn-ea"/>
                <a:cs typeface="+mn-cs"/>
              </a:rPr>
              <a:t>Although the participants’ responses may vary, some ideal responses may include the following.</a:t>
            </a:r>
          </a:p>
        </p:txBody>
      </p:sp>
    </p:spTree>
    <p:extLst>
      <p:ext uri="{BB962C8B-B14F-4D97-AF65-F5344CB8AC3E}">
        <p14:creationId xmlns:p14="http://schemas.microsoft.com/office/powerpoint/2010/main" val="127306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01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This lesson focused on the various records required by the CACFP. These records fall into 4 basic categories. The minimum requirements for each category, including record retention, were discussed. Applying this information will help you be successful and continue participation in the CACFP.</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posing question: </a:t>
            </a:r>
            <a:r>
              <a:rPr lang="en-US" sz="1200" kern="1200" dirty="0">
                <a:solidFill>
                  <a:schemeClr val="tx1"/>
                </a:solidFill>
                <a:effectLst/>
                <a:latin typeface="+mn-lt"/>
                <a:ea typeface="+mn-ea"/>
                <a:cs typeface="+mn-cs"/>
              </a:rPr>
              <a:t>What questions do you have about the record keeping basics in the CACFP? </a:t>
            </a:r>
          </a:p>
        </p:txBody>
      </p:sp>
    </p:spTree>
    <p:extLst>
      <p:ext uri="{BB962C8B-B14F-4D97-AF65-F5344CB8AC3E}">
        <p14:creationId xmlns:p14="http://schemas.microsoft.com/office/powerpoint/2010/main" val="204848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49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B264-D7E8-4926-88CB-12B9599176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2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837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48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Maintaining accurate and organized records is vital to receiving reimbursement in the Child and Adult Care Food Program (CACFP). These records accurately reflect all costs and documents that funds are used to support the non-profit food service. Failure to maintain required records may result in denial of CACFP reimbursement.</a:t>
            </a:r>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4</a:t>
            </a:fld>
            <a:endParaRPr lang="en-US"/>
          </a:p>
        </p:txBody>
      </p:sp>
    </p:spTree>
    <p:extLst>
      <p:ext uri="{BB962C8B-B14F-4D97-AF65-F5344CB8AC3E}">
        <p14:creationId xmlns:p14="http://schemas.microsoft.com/office/powerpoint/2010/main" val="18814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This training will explore the basic record keeping and record retention requirements for centers operating the CACFP. This training will discuss the general requirements. Add refer to your state agency for specific requirements. </a:t>
            </a:r>
            <a:endParaRPr dirty="0"/>
          </a:p>
        </p:txBody>
      </p:sp>
    </p:spTree>
    <p:extLst>
      <p:ext uri="{BB962C8B-B14F-4D97-AF65-F5344CB8AC3E}">
        <p14:creationId xmlns:p14="http://schemas.microsoft.com/office/powerpoint/2010/main" val="39699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190CF-0330-4AB8-AF1A-40C6E902CA58}" type="slidenum">
              <a:rPr lang="en-US" smtClean="0"/>
              <a:t>6</a:t>
            </a:fld>
            <a:endParaRPr lang="en-US"/>
          </a:p>
        </p:txBody>
      </p:sp>
    </p:spTree>
    <p:extLst>
      <p:ext uri="{BB962C8B-B14F-4D97-AF65-F5344CB8AC3E}">
        <p14:creationId xmlns:p14="http://schemas.microsoft.com/office/powerpoint/2010/main" val="320090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Ask posing question:</a:t>
            </a:r>
            <a:r>
              <a:rPr lang="en-US" sz="1200" kern="1200" dirty="0">
                <a:solidFill>
                  <a:schemeClr val="tx1"/>
                </a:solidFill>
                <a:effectLst/>
                <a:latin typeface="+mn-lt"/>
                <a:ea typeface="+mn-ea"/>
                <a:cs typeface="+mn-cs"/>
              </a:rPr>
              <a:t> What does efficient record keeping mean to you?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Centers must maintain an efficient recordkeeping system that documents all payments received and all allowable costs in support of the center's nonprofit food service under the CACFP.</a:t>
            </a:r>
          </a:p>
          <a:p>
            <a:r>
              <a:rPr lang="en-US" sz="1200" kern="1200" dirty="0">
                <a:solidFill>
                  <a:schemeClr val="tx1"/>
                </a:solidFill>
                <a:effectLst/>
                <a:latin typeface="+mn-lt"/>
                <a:ea typeface="+mn-ea"/>
                <a:cs typeface="+mn-cs"/>
              </a:rPr>
              <a:t>An orderly system for collecting and filing records is essential and will save time each month when the claim for reimbursement is completed.</a:t>
            </a:r>
          </a:p>
          <a:p>
            <a:r>
              <a:rPr lang="en-US" sz="1200" kern="1200" dirty="0">
                <a:solidFill>
                  <a:schemeClr val="tx1"/>
                </a:solidFill>
                <a:effectLst/>
                <a:latin typeface="+mn-lt"/>
                <a:ea typeface="+mn-ea"/>
                <a:cs typeface="+mn-cs"/>
              </a:rPr>
              <a:t>All records should be readily available upon request for review or audit by the State agency and representatives of the U.S. Department of Agriculture. Records must be maintained for a minimum of three years prior plus the current year or until any audits or investigations of that year’s records have been closed 7 CFR 226.10(d).</a:t>
            </a:r>
            <a:endParaRPr dirty="0"/>
          </a:p>
        </p:txBody>
      </p:sp>
    </p:spTree>
    <p:extLst>
      <p:ext uri="{BB962C8B-B14F-4D97-AF65-F5344CB8AC3E}">
        <p14:creationId xmlns:p14="http://schemas.microsoft.com/office/powerpoint/2010/main" val="21227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The CACFP requires five basic types of records. </a:t>
            </a:r>
          </a:p>
          <a:p>
            <a:pPr lvl="0"/>
            <a:r>
              <a:rPr lang="en-US" sz="1200" kern="1200" dirty="0">
                <a:solidFill>
                  <a:schemeClr val="tx1"/>
                </a:solidFill>
                <a:effectLst/>
                <a:latin typeface="+mn-lt"/>
                <a:ea typeface="+mn-ea"/>
                <a:cs typeface="+mn-cs"/>
              </a:rPr>
              <a:t>Meal service records</a:t>
            </a:r>
          </a:p>
          <a:p>
            <a:pPr lvl="0"/>
            <a:r>
              <a:rPr lang="en-US" sz="1200" kern="1200" dirty="0">
                <a:solidFill>
                  <a:schemeClr val="tx1"/>
                </a:solidFill>
                <a:effectLst/>
                <a:latin typeface="+mn-lt"/>
                <a:ea typeface="+mn-ea"/>
                <a:cs typeface="+mn-cs"/>
              </a:rPr>
              <a:t>Participant records</a:t>
            </a:r>
          </a:p>
          <a:p>
            <a:pPr lvl="0"/>
            <a:r>
              <a:rPr lang="en-US" sz="1200" kern="1200" dirty="0">
                <a:solidFill>
                  <a:schemeClr val="tx1"/>
                </a:solidFill>
                <a:effectLst/>
                <a:latin typeface="+mn-lt"/>
                <a:ea typeface="+mn-ea"/>
                <a:cs typeface="+mn-cs"/>
              </a:rPr>
              <a:t>Fiscal management records</a:t>
            </a:r>
          </a:p>
          <a:p>
            <a:pPr lvl="0"/>
            <a:r>
              <a:rPr lang="en-US" sz="1200" kern="1200" dirty="0">
                <a:solidFill>
                  <a:schemeClr val="tx1"/>
                </a:solidFill>
                <a:effectLst/>
                <a:latin typeface="+mn-lt"/>
                <a:ea typeface="+mn-ea"/>
                <a:cs typeface="+mn-cs"/>
              </a:rPr>
              <a:t>Training records</a:t>
            </a:r>
          </a:p>
          <a:p>
            <a:pPr lvl="0"/>
            <a:r>
              <a:rPr lang="en-US" sz="1200" kern="1200" dirty="0">
                <a:solidFill>
                  <a:schemeClr val="tx1"/>
                </a:solidFill>
                <a:effectLst/>
                <a:latin typeface="+mn-lt"/>
                <a:ea typeface="+mn-ea"/>
                <a:cs typeface="+mn-cs"/>
              </a:rPr>
              <a:t>State agency records</a:t>
            </a:r>
          </a:p>
          <a:p>
            <a:r>
              <a:rPr lang="en-US" sz="1200" kern="1200" dirty="0">
                <a:solidFill>
                  <a:schemeClr val="tx1"/>
                </a:solidFill>
                <a:effectLst/>
                <a:latin typeface="+mn-lt"/>
                <a:ea typeface="+mn-ea"/>
                <a:cs typeface="+mn-cs"/>
              </a:rPr>
              <a:t>This training will only discuss the four types of records: meal service records, participant records, fiscal management records, and training records.</a:t>
            </a:r>
          </a:p>
          <a:p>
            <a:r>
              <a:rPr lang="en-US" sz="1200" kern="1200" dirty="0">
                <a:solidFill>
                  <a:schemeClr val="tx1"/>
                </a:solidFill>
                <a:effectLst/>
                <a:latin typeface="+mn-lt"/>
                <a:ea typeface="+mn-ea"/>
                <a:cs typeface="+mn-cs"/>
              </a:rPr>
              <a:t>It’s important to note, each State agency may require additional records. Always refer to your State agency or sponsoring organization for additional record keeping requirements. </a:t>
            </a:r>
          </a:p>
        </p:txBody>
      </p:sp>
    </p:spTree>
    <p:extLst>
      <p:ext uri="{BB962C8B-B14F-4D97-AF65-F5344CB8AC3E}">
        <p14:creationId xmlns:p14="http://schemas.microsoft.com/office/powerpoint/2010/main" val="319952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1" kern="1200" dirty="0">
                <a:solidFill>
                  <a:schemeClr val="tx1"/>
                </a:solidFill>
                <a:effectLst/>
                <a:latin typeface="+mn-lt"/>
                <a:ea typeface="+mn-ea"/>
                <a:cs typeface="+mn-cs"/>
              </a:rPr>
              <a:t>Share core content: </a:t>
            </a:r>
            <a:r>
              <a:rPr lang="en-US" sz="1200" kern="1200" dirty="0">
                <a:solidFill>
                  <a:schemeClr val="tx1"/>
                </a:solidFill>
                <a:effectLst/>
                <a:latin typeface="+mn-lt"/>
                <a:ea typeface="+mn-ea"/>
                <a:cs typeface="+mn-cs"/>
              </a:rPr>
              <a:t>The first record type is meal service records. These records support the claim for reimbursement. </a:t>
            </a:r>
          </a:p>
          <a:p>
            <a:r>
              <a:rPr lang="en-US" sz="1200" kern="1200" dirty="0">
                <a:solidFill>
                  <a:schemeClr val="tx1"/>
                </a:solidFill>
                <a:effectLst/>
                <a:latin typeface="+mn-lt"/>
                <a:ea typeface="+mn-ea"/>
                <a:cs typeface="+mn-cs"/>
              </a:rPr>
              <a:t>There are three types of meal service records. The first type is meal count records. You need to track the total count of the daily meals served to show the number of meals served to enrolled children.</a:t>
            </a:r>
          </a:p>
          <a:p>
            <a:r>
              <a:rPr lang="en-US" sz="1200" kern="1200" dirty="0">
                <a:solidFill>
                  <a:schemeClr val="tx1"/>
                </a:solidFill>
                <a:effectLst/>
                <a:latin typeface="+mn-lt"/>
                <a:ea typeface="+mn-ea"/>
                <a:cs typeface="+mn-cs"/>
              </a:rPr>
              <a:t>Other meal service records include menus showing that the meal pattern requirements were met. The menus must contain a list of the food items served for each meal type to ensure that the requirements of the CACFP meal patterns are met. </a:t>
            </a:r>
          </a:p>
          <a:p>
            <a:r>
              <a:rPr lang="en-US" sz="1200" kern="1200" dirty="0">
                <a:solidFill>
                  <a:schemeClr val="tx1"/>
                </a:solidFill>
                <a:effectLst/>
                <a:latin typeface="+mn-lt"/>
                <a:ea typeface="+mn-ea"/>
                <a:cs typeface="+mn-cs"/>
              </a:rPr>
              <a:t>In order to claim the meal, the child must be enrolled and in attendance for the meal service.</a:t>
            </a:r>
            <a:endParaRPr dirty="0"/>
          </a:p>
        </p:txBody>
      </p:sp>
    </p:spTree>
    <p:extLst>
      <p:ext uri="{BB962C8B-B14F-4D97-AF65-F5344CB8AC3E}">
        <p14:creationId xmlns:p14="http://schemas.microsoft.com/office/powerpoint/2010/main" val="41151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dirty="0"/>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70905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400">
                <a:solidFill>
                  <a:srgbClr val="002060"/>
                </a:solidFill>
                <a:latin typeface="Calibri Light" panose="020F03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21053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1"/>
        <p:cNvGrpSpPr/>
        <p:nvPr/>
      </p:nvGrpSpPr>
      <p:grpSpPr>
        <a:xfrm>
          <a:off x="0" y="0"/>
          <a:ext cx="0" cy="0"/>
          <a:chOff x="0" y="0"/>
          <a:chExt cx="0" cy="0"/>
        </a:xfrm>
      </p:grpSpPr>
      <p:sp>
        <p:nvSpPr>
          <p:cNvPr id="52" name="Google Shape;52;p6"/>
          <p:cNvSpPr/>
          <p:nvPr/>
        </p:nvSpPr>
        <p:spPr>
          <a:xfrm>
            <a:off x="-10400" y="-16266"/>
            <a:ext cx="8331067" cy="6889233"/>
          </a:xfrm>
          <a:custGeom>
            <a:avLst/>
            <a:gdLst/>
            <a:ahLst/>
            <a:cxnLst/>
            <a:rect l="l" t="t" r="r" b="b"/>
            <a:pathLst>
              <a:path w="249932" h="206677" extrusionOk="0">
                <a:moveTo>
                  <a:pt x="134610" y="206677"/>
                </a:moveTo>
                <a:lnTo>
                  <a:pt x="249932" y="0"/>
                </a:lnTo>
                <a:lnTo>
                  <a:pt x="312" y="176"/>
                </a:lnTo>
                <a:lnTo>
                  <a:pt x="0" y="206540"/>
                </a:lnTo>
                <a:close/>
              </a:path>
            </a:pathLst>
          </a:custGeom>
          <a:solidFill>
            <a:schemeClr val="lt1"/>
          </a:solidFill>
          <a:ln>
            <a:noFill/>
          </a:ln>
        </p:spPr>
      </p:sp>
      <p:grpSp>
        <p:nvGrpSpPr>
          <p:cNvPr id="53" name="Google Shape;53;p6"/>
          <p:cNvGrpSpPr/>
          <p:nvPr/>
        </p:nvGrpSpPr>
        <p:grpSpPr>
          <a:xfrm>
            <a:off x="-418255" y="-24499"/>
            <a:ext cx="8358488" cy="2182673"/>
            <a:chOff x="-313691" y="-18375"/>
            <a:chExt cx="6268866" cy="1637005"/>
          </a:xfrm>
        </p:grpSpPr>
        <p:sp>
          <p:nvSpPr>
            <p:cNvPr id="54" name="Google Shape;54;p6"/>
            <p:cNvSpPr/>
            <p:nvPr/>
          </p:nvSpPr>
          <p:spPr>
            <a:xfrm>
              <a:off x="256375" y="499825"/>
              <a:ext cx="56988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6"/>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6"/>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6"/>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8" name="Google Shape;58;p6"/>
          <p:cNvGrpSpPr/>
          <p:nvPr/>
        </p:nvGrpSpPr>
        <p:grpSpPr>
          <a:xfrm>
            <a:off x="11171551" y="4763643"/>
            <a:ext cx="1749812" cy="2094404"/>
            <a:chOff x="7485392" y="1755351"/>
            <a:chExt cx="2830800" cy="3388272"/>
          </a:xfrm>
        </p:grpSpPr>
        <p:sp>
          <p:nvSpPr>
            <p:cNvPr id="59" name="Google Shape;59;p6"/>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6"/>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61;p6"/>
          <p:cNvSpPr/>
          <p:nvPr/>
        </p:nvSpPr>
        <p:spPr>
          <a:xfrm>
            <a:off x="4228773" y="3429000"/>
            <a:ext cx="2408800" cy="3443600"/>
          </a:xfrm>
          <a:prstGeom prst="parallelogram">
            <a:avLst>
              <a:gd name="adj" fmla="val 79448"/>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6"/>
          <p:cNvSpPr/>
          <p:nvPr/>
        </p:nvSpPr>
        <p:spPr>
          <a:xfrm>
            <a:off x="3891459" y="0"/>
            <a:ext cx="4429200" cy="6333200"/>
          </a:xfrm>
          <a:prstGeom prst="parallelogram">
            <a:avLst>
              <a:gd name="adj" fmla="val 79448"/>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6"/>
          <p:cNvSpPr txBox="1">
            <a:spLocks noGrp="1"/>
          </p:cNvSpPr>
          <p:nvPr>
            <p:ph type="title"/>
          </p:nvPr>
        </p:nvSpPr>
        <p:spPr>
          <a:xfrm>
            <a:off x="1219433" y="661167"/>
            <a:ext cx="52120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64" name="Google Shape;64;p6"/>
          <p:cNvSpPr txBox="1">
            <a:spLocks noGrp="1"/>
          </p:cNvSpPr>
          <p:nvPr>
            <p:ph type="body" idx="1"/>
          </p:nvPr>
        </p:nvSpPr>
        <p:spPr>
          <a:xfrm>
            <a:off x="1219433" y="2112567"/>
            <a:ext cx="3307600" cy="3999600"/>
          </a:xfrm>
          <a:prstGeom prst="rect">
            <a:avLst/>
          </a:prstGeom>
        </p:spPr>
        <p:txBody>
          <a:bodyPr spcFirstLastPara="1" wrap="square" lIns="0" tIns="0" rIns="0" bIns="0" anchor="t" anchorCtr="0">
            <a:noAutofit/>
          </a:bodyPr>
          <a:lstStyle>
            <a:lvl1pPr marL="609585" lvl="0" indent="-474121" rtl="0">
              <a:spcBef>
                <a:spcPts val="800"/>
              </a:spcBef>
              <a:spcAft>
                <a:spcPts val="0"/>
              </a:spcAft>
              <a:buSzPts val="2000"/>
              <a:buChar char="▰"/>
              <a:defRPr sz="2667"/>
            </a:lvl1pPr>
            <a:lvl2pPr marL="1219170" lvl="1" indent="-474121" rtl="0">
              <a:spcBef>
                <a:spcPts val="0"/>
              </a:spcBef>
              <a:spcAft>
                <a:spcPts val="0"/>
              </a:spcAft>
              <a:buSzPts val="2000"/>
              <a:buChar char="╺"/>
              <a:defRPr sz="2667"/>
            </a:lvl2pPr>
            <a:lvl3pPr marL="1828754" lvl="2" indent="-474121" rtl="0">
              <a:spcBef>
                <a:spcPts val="0"/>
              </a:spcBef>
              <a:spcAft>
                <a:spcPts val="0"/>
              </a:spcAft>
              <a:buSzPts val="2000"/>
              <a:buChar char="╺"/>
              <a:defRPr sz="2667"/>
            </a:lvl3pPr>
            <a:lvl4pPr marL="2438339" lvl="3" indent="-474121" rtl="0">
              <a:spcBef>
                <a:spcPts val="0"/>
              </a:spcBef>
              <a:spcAft>
                <a:spcPts val="0"/>
              </a:spcAft>
              <a:buSzPts val="2000"/>
              <a:buChar char="╺"/>
              <a:defRPr sz="2667"/>
            </a:lvl4pPr>
            <a:lvl5pPr marL="3047924" lvl="4" indent="-474121" rtl="0">
              <a:spcBef>
                <a:spcPts val="0"/>
              </a:spcBef>
              <a:spcAft>
                <a:spcPts val="0"/>
              </a:spcAft>
              <a:buSzPts val="2000"/>
              <a:buChar char="○"/>
              <a:defRPr sz="2667"/>
            </a:lvl5pPr>
            <a:lvl6pPr marL="3657509" lvl="5" indent="-474121" rtl="0">
              <a:spcBef>
                <a:spcPts val="0"/>
              </a:spcBef>
              <a:spcAft>
                <a:spcPts val="0"/>
              </a:spcAft>
              <a:buSzPts val="2000"/>
              <a:buChar char="■"/>
              <a:defRPr sz="2667"/>
            </a:lvl6pPr>
            <a:lvl7pPr marL="4267093" lvl="6" indent="-474121" rtl="0">
              <a:spcBef>
                <a:spcPts val="0"/>
              </a:spcBef>
              <a:spcAft>
                <a:spcPts val="0"/>
              </a:spcAft>
              <a:buSzPts val="2000"/>
              <a:buChar char="●"/>
              <a:defRPr sz="2667"/>
            </a:lvl7pPr>
            <a:lvl8pPr marL="4876678" lvl="7" indent="-474121" rtl="0">
              <a:spcBef>
                <a:spcPts val="0"/>
              </a:spcBef>
              <a:spcAft>
                <a:spcPts val="0"/>
              </a:spcAft>
              <a:buSzPts val="2000"/>
              <a:buChar char="○"/>
              <a:defRPr sz="2667"/>
            </a:lvl8pPr>
            <a:lvl9pPr marL="5486263" lvl="8" indent="-474121" rtl="0">
              <a:spcBef>
                <a:spcPts val="0"/>
              </a:spcBef>
              <a:spcAft>
                <a:spcPts val="0"/>
              </a:spcAft>
              <a:buSzPts val="2000"/>
              <a:buChar char="■"/>
              <a:defRPr sz="2667"/>
            </a:lvl9pPr>
          </a:lstStyle>
          <a:p>
            <a:endParaRPr/>
          </a:p>
        </p:txBody>
      </p:sp>
      <p:sp>
        <p:nvSpPr>
          <p:cNvPr id="65" name="Google Shape;65;p6"/>
          <p:cNvSpPr txBox="1">
            <a:spLocks noGrp="1"/>
          </p:cNvSpPr>
          <p:nvPr>
            <p:ph type="sldNum" idx="12"/>
          </p:nvPr>
        </p:nvSpPr>
        <p:spPr>
          <a:xfrm>
            <a:off x="11593033" y="6333133"/>
            <a:ext cx="5992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defTabSz="1219170">
              <a:buClr>
                <a:srgbClr val="000000"/>
              </a:buClr>
            </a:pPr>
            <a:fld id="{00000000-1234-1234-1234-123412341234}" type="slidenum">
              <a:rPr lang="en" sz="1867" kern="0" smtClean="0">
                <a:solidFill>
                  <a:srgbClr val="000000"/>
                </a:solidFill>
                <a:cs typeface="Arial"/>
                <a:sym typeface="Arial"/>
              </a:rPr>
              <a:pPr algn="r" defTabSz="1219170">
                <a:buClr>
                  <a:srgbClr val="000000"/>
                </a:buClr>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226491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2645819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3675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p:cSld name="Blank - Dark">
    <p:spTree>
      <p:nvGrpSpPr>
        <p:cNvPr id="1" name="Shape 142"/>
        <p:cNvGrpSpPr/>
        <p:nvPr/>
      </p:nvGrpSpPr>
      <p:grpSpPr>
        <a:xfrm>
          <a:off x="0" y="0"/>
          <a:ext cx="0" cy="0"/>
          <a:chOff x="0" y="0"/>
          <a:chExt cx="0" cy="0"/>
        </a:xfrm>
      </p:grpSpPr>
      <p:grpSp>
        <p:nvGrpSpPr>
          <p:cNvPr id="144" name="Google Shape;144;p13"/>
          <p:cNvGrpSpPr/>
          <p:nvPr/>
        </p:nvGrpSpPr>
        <p:grpSpPr>
          <a:xfrm>
            <a:off x="-418255" y="-24499"/>
            <a:ext cx="1823720" cy="2182673"/>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 name="Google Shape;148;p13"/>
          <p:cNvGrpSpPr/>
          <p:nvPr/>
        </p:nvGrpSpPr>
        <p:grpSpPr>
          <a:xfrm>
            <a:off x="9980523" y="2340468"/>
            <a:ext cx="3774400" cy="4517696"/>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94598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3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418254" y="-24499"/>
            <a:ext cx="10014644" cy="2182673"/>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45;p5"/>
          <p:cNvGrpSpPr/>
          <p:nvPr/>
        </p:nvGrpSpPr>
        <p:grpSpPr>
          <a:xfrm>
            <a:off x="9980523" y="2340468"/>
            <a:ext cx="3774400" cy="4517696"/>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48;p5"/>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solidFill>
                  <a:srgbClr val="002060"/>
                </a:solidFill>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dirty="0"/>
          </a:p>
        </p:txBody>
      </p:sp>
      <p:sp>
        <p:nvSpPr>
          <p:cNvPr id="50" name="Google Shape;50;p5"/>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sz="4000">
                <a:solidFill>
                  <a:srgbClr val="002060"/>
                </a:solidFill>
                <a:latin typeface="+mj-l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spTree>
    <p:extLst>
      <p:ext uri="{BB962C8B-B14F-4D97-AF65-F5344CB8AC3E}">
        <p14:creationId xmlns:p14="http://schemas.microsoft.com/office/powerpoint/2010/main" val="36895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Dark">
  <p:cSld name="Title only - Dark">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418254" y="-24499"/>
            <a:ext cx="10014644" cy="2182673"/>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8" name="Google Shape;118;p10"/>
          <p:cNvGrpSpPr/>
          <p:nvPr/>
        </p:nvGrpSpPr>
        <p:grpSpPr>
          <a:xfrm>
            <a:off x="9980523" y="2340468"/>
            <a:ext cx="3774400" cy="4517696"/>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1" name="Google Shape;121;p1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Tree>
    <p:extLst>
      <p:ext uri="{BB962C8B-B14F-4D97-AF65-F5344CB8AC3E}">
        <p14:creationId xmlns:p14="http://schemas.microsoft.com/office/powerpoint/2010/main" val="155669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White" type="blank">
  <p:cSld name="Blank - White">
    <p:bg>
      <p:bgPr>
        <a:solidFill>
          <a:schemeClr val="lt1"/>
        </a:solidFill>
        <a:effectLst/>
      </p:bgPr>
    </p:bg>
    <p:spTree>
      <p:nvGrpSpPr>
        <p:cNvPr id="1" name="Shape 133"/>
        <p:cNvGrpSpPr/>
        <p:nvPr/>
      </p:nvGrpSpPr>
      <p:grpSpPr>
        <a:xfrm>
          <a:off x="0" y="0"/>
          <a:ext cx="0" cy="0"/>
          <a:chOff x="0" y="0"/>
          <a:chExt cx="0" cy="0"/>
        </a:xfrm>
      </p:grpSpPr>
      <p:grpSp>
        <p:nvGrpSpPr>
          <p:cNvPr id="135" name="Google Shape;135;p12"/>
          <p:cNvGrpSpPr/>
          <p:nvPr/>
        </p:nvGrpSpPr>
        <p:grpSpPr>
          <a:xfrm>
            <a:off x="-418255" y="-24499"/>
            <a:ext cx="1823720" cy="2182673"/>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 name="Google Shape;139;p12"/>
          <p:cNvGrpSpPr/>
          <p:nvPr/>
        </p:nvGrpSpPr>
        <p:grpSpPr>
          <a:xfrm>
            <a:off x="9980523" y="2340468"/>
            <a:ext cx="3774400" cy="4517696"/>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2508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D08FC6-BFD7-4AAC-BEE9-B1A786AB78C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80243-72B9-4BA5-931B-407527281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55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16266"/>
            <a:ext cx="10868751" cy="6889233"/>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5056561" y="2134567"/>
            <a:ext cx="4442400" cy="47384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6971101" y="-19289"/>
            <a:ext cx="4442400" cy="47384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txBox="1">
            <a:spLocks noGrp="1"/>
          </p:cNvSpPr>
          <p:nvPr>
            <p:ph type="ctrTitle"/>
          </p:nvPr>
        </p:nvSpPr>
        <p:spPr>
          <a:xfrm>
            <a:off x="914400" y="928567"/>
            <a:ext cx="5954800" cy="3810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6400"/>
            </a:lvl1pPr>
            <a:lvl2pPr lvl="1" rtl="0">
              <a:lnSpc>
                <a:spcPct val="100000"/>
              </a:lnSpc>
              <a:spcBef>
                <a:spcPts val="0"/>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9620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
        <p:cNvGrpSpPr/>
        <p:nvPr/>
      </p:nvGrpSpPr>
      <p:grpSpPr>
        <a:xfrm>
          <a:off x="0" y="0"/>
          <a:ext cx="0" cy="0"/>
          <a:chOff x="0" y="0"/>
          <a:chExt cx="0" cy="0"/>
        </a:xfrm>
      </p:grpSpPr>
      <p:grpSp>
        <p:nvGrpSpPr>
          <p:cNvPr id="15" name="Google Shape;15;p3"/>
          <p:cNvGrpSpPr/>
          <p:nvPr/>
        </p:nvGrpSpPr>
        <p:grpSpPr>
          <a:xfrm>
            <a:off x="-1129488" y="712101"/>
            <a:ext cx="14058189" cy="4586729"/>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3" name="Google Shape;23;p3"/>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24" name="Google Shape;24;p3"/>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2400">
                <a:solidFill>
                  <a:schemeClr val="accent3"/>
                </a:solidFill>
              </a:defRPr>
            </a:lvl1pPr>
            <a:lvl2pPr lvl="1" rtl="0">
              <a:spcBef>
                <a:spcPts val="0"/>
              </a:spcBef>
              <a:spcAft>
                <a:spcPts val="0"/>
              </a:spcAft>
              <a:buClr>
                <a:schemeClr val="accent3"/>
              </a:buClr>
              <a:buSzPts val="1800"/>
              <a:buNone/>
              <a:defRPr sz="2400">
                <a:solidFill>
                  <a:schemeClr val="accent3"/>
                </a:solidFill>
              </a:defRPr>
            </a:lvl2pPr>
            <a:lvl3pPr lvl="2" rtl="0">
              <a:spcBef>
                <a:spcPts val="0"/>
              </a:spcBef>
              <a:spcAft>
                <a:spcPts val="0"/>
              </a:spcAft>
              <a:buSzPts val="1800"/>
              <a:buNone/>
              <a:defRPr sz="2400">
                <a:solidFill>
                  <a:schemeClr val="accent3"/>
                </a:solidFill>
              </a:defRPr>
            </a:lvl3pPr>
            <a:lvl4pPr lvl="3" rtl="0">
              <a:spcBef>
                <a:spcPts val="0"/>
              </a:spcBef>
              <a:spcAft>
                <a:spcPts val="0"/>
              </a:spcAft>
              <a:buClr>
                <a:schemeClr val="accent3"/>
              </a:buClr>
              <a:buSzPts val="1800"/>
              <a:buNone/>
              <a:defRPr sz="2400">
                <a:solidFill>
                  <a:schemeClr val="accent3"/>
                </a:solidFill>
              </a:defRPr>
            </a:lvl4pPr>
            <a:lvl5pPr lvl="4" rtl="0">
              <a:spcBef>
                <a:spcPts val="0"/>
              </a:spcBef>
              <a:spcAft>
                <a:spcPts val="0"/>
              </a:spcAft>
              <a:buClr>
                <a:schemeClr val="accent3"/>
              </a:buClr>
              <a:buSzPts val="1800"/>
              <a:buNone/>
              <a:defRPr sz="2400">
                <a:solidFill>
                  <a:schemeClr val="accent3"/>
                </a:solidFill>
              </a:defRPr>
            </a:lvl5pPr>
            <a:lvl6pPr lvl="5" rtl="0">
              <a:spcBef>
                <a:spcPts val="0"/>
              </a:spcBef>
              <a:spcAft>
                <a:spcPts val="0"/>
              </a:spcAft>
              <a:buClr>
                <a:schemeClr val="accent3"/>
              </a:buClr>
              <a:buSzPts val="1800"/>
              <a:buNone/>
              <a:defRPr sz="2400">
                <a:solidFill>
                  <a:schemeClr val="accent3"/>
                </a:solidFill>
              </a:defRPr>
            </a:lvl6pPr>
            <a:lvl7pPr lvl="6" rtl="0">
              <a:spcBef>
                <a:spcPts val="0"/>
              </a:spcBef>
              <a:spcAft>
                <a:spcPts val="0"/>
              </a:spcAft>
              <a:buClr>
                <a:schemeClr val="accent3"/>
              </a:buClr>
              <a:buSzPts val="1800"/>
              <a:buNone/>
              <a:defRPr sz="2400">
                <a:solidFill>
                  <a:schemeClr val="accent3"/>
                </a:solidFill>
              </a:defRPr>
            </a:lvl7pPr>
            <a:lvl8pPr lvl="7" rtl="0">
              <a:spcBef>
                <a:spcPts val="0"/>
              </a:spcBef>
              <a:spcAft>
                <a:spcPts val="0"/>
              </a:spcAft>
              <a:buClr>
                <a:schemeClr val="accent3"/>
              </a:buClr>
              <a:buSzPts val="1800"/>
              <a:buNone/>
              <a:defRPr sz="2400">
                <a:solidFill>
                  <a:schemeClr val="accent3"/>
                </a:solidFill>
              </a:defRPr>
            </a:lvl8pPr>
            <a:lvl9pPr lvl="8" rtl="0">
              <a:spcBef>
                <a:spcPts val="0"/>
              </a:spcBef>
              <a:spcAft>
                <a:spcPts val="0"/>
              </a:spcAft>
              <a:buClr>
                <a:schemeClr val="accent3"/>
              </a:buClr>
              <a:buSzPts val="1800"/>
              <a:buNone/>
              <a:defRPr sz="2400">
                <a:solidFill>
                  <a:schemeClr val="accent3"/>
                </a:solidFill>
              </a:defRPr>
            </a:lvl9pPr>
          </a:lstStyle>
          <a:p>
            <a:endParaRPr/>
          </a:p>
        </p:txBody>
      </p:sp>
    </p:spTree>
    <p:extLst>
      <p:ext uri="{BB962C8B-B14F-4D97-AF65-F5344CB8AC3E}">
        <p14:creationId xmlns:p14="http://schemas.microsoft.com/office/powerpoint/2010/main" val="214961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4"/>
          <p:cNvSpPr/>
          <p:nvPr userDrawn="1"/>
        </p:nvSpPr>
        <p:spPr>
          <a:xfrm>
            <a:off x="0" y="-67"/>
            <a:ext cx="12192000" cy="6858000"/>
          </a:xfrm>
          <a:prstGeom prst="parallelogram">
            <a:avLst>
              <a:gd name="adj" fmla="val 55588"/>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4"/>
          <p:cNvSpPr txBox="1">
            <a:spLocks noGrp="1"/>
          </p:cNvSpPr>
          <p:nvPr>
            <p:ph type="body" idx="1"/>
          </p:nvPr>
        </p:nvSpPr>
        <p:spPr>
          <a:xfrm>
            <a:off x="3662600" y="1382933"/>
            <a:ext cx="4866800" cy="4092000"/>
          </a:xfrm>
          <a:prstGeom prst="rect">
            <a:avLst/>
          </a:prstGeom>
        </p:spPr>
        <p:txBody>
          <a:bodyPr spcFirstLastPara="1" wrap="square" lIns="0" tIns="0" rIns="0" bIns="0" anchor="ctr" anchorCtr="0">
            <a:noAutofit/>
          </a:bodyPr>
          <a:lstStyle>
            <a:lvl1pPr marL="609585" lvl="0" indent="-507987" algn="ctr" rtl="0">
              <a:spcBef>
                <a:spcPts val="8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1219170" lvl="1"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828754" lvl="2"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2438339" lvl="3"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3047924" lvl="4"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3657509" lvl="5"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4267093" lvl="6"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4876678" lvl="7"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5486263" lvl="8" indent="-507987"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4791200" y="507932"/>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0" name="Google Shape;30;p4"/>
          <p:cNvSpPr/>
          <p:nvPr/>
        </p:nvSpPr>
        <p:spPr>
          <a:xfrm>
            <a:off x="-215088" y="2893629"/>
            <a:ext cx="2255200" cy="24052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4"/>
          <p:cNvSpPr/>
          <p:nvPr/>
        </p:nvSpPr>
        <p:spPr>
          <a:xfrm>
            <a:off x="680071" y="1477924"/>
            <a:ext cx="2988400" cy="31876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4"/>
          <p:cNvSpPr/>
          <p:nvPr/>
        </p:nvSpPr>
        <p:spPr>
          <a:xfrm>
            <a:off x="1427691" y="712100"/>
            <a:ext cx="1257600" cy="1342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4"/>
          <p:cNvSpPr/>
          <p:nvPr/>
        </p:nvSpPr>
        <p:spPr>
          <a:xfrm>
            <a:off x="9744716" y="1086316"/>
            <a:ext cx="2326000" cy="24796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4"/>
          <p:cNvSpPr/>
          <p:nvPr/>
        </p:nvSpPr>
        <p:spPr>
          <a:xfrm>
            <a:off x="9026321" y="4226200"/>
            <a:ext cx="1646400" cy="1755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4"/>
          <p:cNvSpPr txBox="1"/>
          <p:nvPr/>
        </p:nvSpPr>
        <p:spPr>
          <a:xfrm>
            <a:off x="4791200" y="5678399"/>
            <a:ext cx="2609600" cy="671600"/>
          </a:xfrm>
          <a:prstGeom prst="rect">
            <a:avLst/>
          </a:prstGeom>
          <a:noFill/>
          <a:ln>
            <a:noFill/>
          </a:ln>
        </p:spPr>
        <p:txBody>
          <a:bodyPr spcFirstLastPara="1" wrap="square" lIns="0" tIns="0" rIns="0" bIns="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8000" b="1" i="0" u="none" strike="noStrike" kern="0" cap="none" spc="0" normalizeH="0" baseline="0" noProof="0">
                <a:ln>
                  <a:noFill/>
                </a:ln>
                <a:solidFill>
                  <a:srgbClr val="7FCA20"/>
                </a:solidFill>
                <a:effectLst/>
                <a:uLnTx/>
                <a:uFillTx/>
                <a:latin typeface="Merriweather"/>
                <a:ea typeface="Merriweather"/>
                <a:cs typeface="Merriweather"/>
                <a:sym typeface="Merriweather"/>
              </a:rPr>
              <a:t>”</a:t>
            </a:r>
            <a:endParaRPr kumimoji="0" sz="8000" b="1" i="0" u="none" strike="noStrike" kern="0" cap="none" spc="0" normalizeH="0" baseline="0" noProof="0">
              <a:ln>
                <a:noFill/>
              </a:ln>
              <a:solidFill>
                <a:srgbClr val="7FCA20"/>
              </a:solidFill>
              <a:effectLst/>
              <a:uLnTx/>
              <a:uFillTx/>
              <a:latin typeface="Merriweather"/>
              <a:ea typeface="Merriweather"/>
              <a:cs typeface="Merriweather"/>
              <a:sym typeface="Merriweather"/>
            </a:endParaRPr>
          </a:p>
        </p:txBody>
      </p:sp>
      <p:sp>
        <p:nvSpPr>
          <p:cNvPr id="36" name="Google Shape;36;p4"/>
          <p:cNvSpPr/>
          <p:nvPr/>
        </p:nvSpPr>
        <p:spPr>
          <a:xfrm>
            <a:off x="9566033" y="2692467"/>
            <a:ext cx="2376000" cy="25340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105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62413499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80" r:id="rId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19433" y="661167"/>
            <a:ext cx="8035600" cy="1084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1219433" y="2112567"/>
            <a:ext cx="9332800" cy="39996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Tree>
    <p:extLst>
      <p:ext uri="{BB962C8B-B14F-4D97-AF65-F5344CB8AC3E}">
        <p14:creationId xmlns:p14="http://schemas.microsoft.com/office/powerpoint/2010/main" val="1292023317"/>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hyperlink" Target="https://twitter.com/search?q=institute%20of%20child%20nutrition&amp;src=typd" TargetMode="External"/><Relationship Id="rId12"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tiff"/><Relationship Id="rId11" Type="http://schemas.openxmlformats.org/officeDocument/2006/relationships/hyperlink" Target="https://www.instagram.com/theicn/" TargetMode="External"/><Relationship Id="rId5" Type="http://schemas.openxmlformats.org/officeDocument/2006/relationships/hyperlink" Target="https://www.facebook.com/ichildnutrition/" TargetMode="External"/><Relationship Id="rId10"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hyperlink" Target="https://www.pinterest.com/theic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800608" y="1838903"/>
            <a:ext cx="5954800" cy="3810000"/>
          </a:xfrm>
          <a:prstGeom prst="rect">
            <a:avLst/>
          </a:prstGeom>
        </p:spPr>
        <p:txBody>
          <a:bodyPr spcFirstLastPara="1" wrap="square" lIns="0" tIns="0" rIns="0" bIns="0" anchor="t" anchorCtr="0">
            <a:noAutofit/>
          </a:bodyPr>
          <a:lstStyle/>
          <a:p>
            <a:pPr lvl="0"/>
            <a:r>
              <a:rPr lang="en-US" sz="5400" dirty="0">
                <a:solidFill>
                  <a:srgbClr val="002060"/>
                </a:solidFill>
                <a:latin typeface="+mj-lt"/>
              </a:rPr>
              <a:t>Record Keeping Basics for CACFP</a:t>
            </a:r>
            <a:endParaRPr sz="5400" dirty="0">
              <a:solidFill>
                <a:srgbClr val="002060"/>
              </a:solidFill>
              <a:latin typeface="+mj-lt"/>
            </a:endParaRPr>
          </a:p>
        </p:txBody>
      </p:sp>
      <p:sp>
        <p:nvSpPr>
          <p:cNvPr id="3" name="Rectangle 2"/>
          <p:cNvSpPr/>
          <p:nvPr/>
        </p:nvSpPr>
        <p:spPr>
          <a:xfrm>
            <a:off x="732097" y="4775746"/>
            <a:ext cx="2525050" cy="830997"/>
          </a:xfrm>
          <a:prstGeom prst="rect">
            <a:avLst/>
          </a:prstGeom>
        </p:spPr>
        <p:txBody>
          <a:bodyPr wrap="none">
            <a:spAutoFit/>
          </a:bodyPr>
          <a:lstStyle/>
          <a:p>
            <a:r>
              <a:rPr lang="en-US" sz="2400" b="1" dirty="0">
                <a:solidFill>
                  <a:srgbClr val="002060"/>
                </a:solidFill>
                <a:latin typeface="Calibri Light" panose="020F0302020204030204" pitchFamily="34" charset="0"/>
              </a:rPr>
              <a:t>CACFP </a:t>
            </a:r>
            <a:r>
              <a:rPr lang="en-US" sz="2400" b="1" dirty="0" err="1">
                <a:solidFill>
                  <a:srgbClr val="002060"/>
                </a:solidFill>
                <a:latin typeface="Calibri Light" panose="020F0302020204030204" pitchFamily="34" charset="0"/>
              </a:rPr>
              <a:t>iTrain</a:t>
            </a:r>
            <a:r>
              <a:rPr lang="en-US" sz="2400" b="1" dirty="0">
                <a:solidFill>
                  <a:srgbClr val="002060"/>
                </a:solidFill>
                <a:latin typeface="Calibri Light" panose="020F0302020204030204" pitchFamily="34" charset="0"/>
              </a:rPr>
              <a:t> </a:t>
            </a:r>
          </a:p>
          <a:p>
            <a:r>
              <a:rPr lang="en-US" sz="2400" b="1" dirty="0">
                <a:solidFill>
                  <a:srgbClr val="002060"/>
                </a:solidFill>
                <a:latin typeface="Calibri Light" panose="020F0302020204030204" pitchFamily="34" charset="0"/>
              </a:rPr>
              <a:t>Simple Lesson Plan</a:t>
            </a:r>
          </a:p>
        </p:txBody>
      </p:sp>
      <p:pic>
        <p:nvPicPr>
          <p:cNvPr id="4" name="Picture 3" descr="Institute of Child Nutrition Logo " title="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195" y="1069099"/>
            <a:ext cx="2390483" cy="430363"/>
          </a:xfrm>
          <a:prstGeom prst="rect">
            <a:avLst/>
          </a:prstGeom>
        </p:spPr>
      </p:pic>
    </p:spTree>
    <p:extLst>
      <p:ext uri="{BB962C8B-B14F-4D97-AF65-F5344CB8AC3E}">
        <p14:creationId xmlns:p14="http://schemas.microsoft.com/office/powerpoint/2010/main" val="291636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Participants Records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Enrollment and daily attendance records</a:t>
            </a:r>
          </a:p>
          <a:p>
            <a:r>
              <a:rPr lang="en-US" sz="2800" dirty="0">
                <a:latin typeface="+mj-lt"/>
              </a:rPr>
              <a:t>Method to capture attendance and participation separately is required</a:t>
            </a:r>
          </a:p>
          <a:p>
            <a:r>
              <a:rPr lang="en-US" sz="2800" dirty="0">
                <a:latin typeface="+mj-lt"/>
              </a:rPr>
              <a:t>Income Eligibility Statements (IES)</a:t>
            </a:r>
          </a:p>
        </p:txBody>
      </p:sp>
    </p:spTree>
    <p:extLst>
      <p:ext uri="{BB962C8B-B14F-4D97-AF65-F5344CB8AC3E}">
        <p14:creationId xmlns:p14="http://schemas.microsoft.com/office/powerpoint/2010/main" val="403630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Fiscal Management</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All sources of income </a:t>
            </a:r>
          </a:p>
          <a:p>
            <a:r>
              <a:rPr lang="en-US" sz="2800" dirty="0">
                <a:latin typeface="+mj-lt"/>
              </a:rPr>
              <a:t>All copies of submitted claims for reimbursement </a:t>
            </a:r>
          </a:p>
          <a:p>
            <a:r>
              <a:rPr lang="en-US" sz="2800" dirty="0">
                <a:latin typeface="+mj-lt"/>
              </a:rPr>
              <a:t>Receipts for all Program payments received from the SA</a:t>
            </a:r>
          </a:p>
          <a:p>
            <a:r>
              <a:rPr lang="en-US" sz="2800" dirty="0">
                <a:latin typeface="+mj-lt"/>
              </a:rPr>
              <a:t>Operating and administrative costs</a:t>
            </a:r>
          </a:p>
        </p:txBody>
      </p:sp>
    </p:spTree>
    <p:extLst>
      <p:ext uri="{BB962C8B-B14F-4D97-AF65-F5344CB8AC3E}">
        <p14:creationId xmlns:p14="http://schemas.microsoft.com/office/powerpoint/2010/main" val="275142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Training</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Required to provide annual training on Program requirements</a:t>
            </a:r>
          </a:p>
          <a:p>
            <a:pPr lvl="1"/>
            <a:r>
              <a:rPr lang="en-US" sz="2800" dirty="0">
                <a:latin typeface="+mj-lt"/>
              </a:rPr>
              <a:t>Records of training sessions staff must be maintained</a:t>
            </a:r>
          </a:p>
        </p:txBody>
      </p:sp>
    </p:spTree>
    <p:extLst>
      <p:ext uri="{BB962C8B-B14F-4D97-AF65-F5344CB8AC3E}">
        <p14:creationId xmlns:p14="http://schemas.microsoft.com/office/powerpoint/2010/main" val="25769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80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000" dirty="0">
                <a:solidFill>
                  <a:srgbClr val="002060"/>
                </a:solidFill>
                <a:latin typeface="+mj-lt"/>
              </a:rPr>
              <a:t>Four Categories of the CACFP Record Keeping</a:t>
            </a:r>
            <a:endParaRPr sz="40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178980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Conclusion</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dirty="0"/>
          </a:p>
        </p:txBody>
      </p:sp>
    </p:spTree>
    <p:extLst>
      <p:ext uri="{BB962C8B-B14F-4D97-AF65-F5344CB8AC3E}">
        <p14:creationId xmlns:p14="http://schemas.microsoft.com/office/powerpoint/2010/main" val="37350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solidFill>
                  <a:srgbClr val="002060"/>
                </a:solidFill>
                <a:latin typeface="+mj-lt"/>
              </a:rPr>
              <a:t>Lesson Conclusion </a:t>
            </a:r>
            <a:endParaRPr dirty="0">
              <a:solidFill>
                <a:srgbClr val="002060"/>
              </a:solidFill>
              <a:latin typeface="+mj-lt"/>
            </a:endParaRP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000" dirty="0">
                <a:latin typeface="+mj-lt"/>
              </a:rPr>
              <a:t>4 basic categories for record keeping:</a:t>
            </a:r>
          </a:p>
          <a:p>
            <a:pPr lvl="1"/>
            <a:r>
              <a:rPr lang="en-US" sz="2000" dirty="0">
                <a:latin typeface="+mj-lt"/>
              </a:rPr>
              <a:t>Meal service records</a:t>
            </a:r>
          </a:p>
          <a:p>
            <a:pPr lvl="1"/>
            <a:r>
              <a:rPr lang="en-US" sz="2000" dirty="0">
                <a:latin typeface="+mj-lt"/>
              </a:rPr>
              <a:t>Participant records</a:t>
            </a:r>
          </a:p>
          <a:p>
            <a:pPr lvl="1"/>
            <a:r>
              <a:rPr lang="en-US" sz="2000" dirty="0">
                <a:latin typeface="+mj-lt"/>
              </a:rPr>
              <a:t>Fiscal management records</a:t>
            </a:r>
          </a:p>
          <a:p>
            <a:pPr lvl="1"/>
            <a:r>
              <a:rPr lang="en-US" sz="2000" dirty="0">
                <a:latin typeface="+mj-lt"/>
              </a:rPr>
              <a:t>Training records</a:t>
            </a:r>
          </a:p>
        </p:txBody>
      </p:sp>
    </p:spTree>
    <p:extLst>
      <p:ext uri="{BB962C8B-B14F-4D97-AF65-F5344CB8AC3E}">
        <p14:creationId xmlns:p14="http://schemas.microsoft.com/office/powerpoint/2010/main" val="1235199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1"/>
          <p:cNvSpPr txBox="1">
            <a:spLocks noGrp="1"/>
          </p:cNvSpPr>
          <p:nvPr>
            <p:ph type="ctrTitle" idx="4294967295"/>
          </p:nvPr>
        </p:nvSpPr>
        <p:spPr>
          <a:xfrm>
            <a:off x="2446267" y="3838333"/>
            <a:ext cx="7299600" cy="1546400"/>
          </a:xfrm>
          <a:prstGeom prst="rect">
            <a:avLst/>
          </a:prstGeom>
        </p:spPr>
        <p:txBody>
          <a:bodyPr spcFirstLastPara="1" wrap="square" lIns="0" tIns="0" rIns="0" bIns="0" anchor="ctr" anchorCtr="0">
            <a:noAutofit/>
          </a:bodyPr>
          <a:lstStyle/>
          <a:p>
            <a:pPr algn="ctr"/>
            <a:r>
              <a:rPr lang="en" sz="6600" dirty="0">
                <a:solidFill>
                  <a:srgbClr val="002060"/>
                </a:solidFill>
                <a:latin typeface="+mj-lt"/>
              </a:rPr>
              <a:t>Activity</a:t>
            </a:r>
            <a:endParaRPr sz="6600" dirty="0">
              <a:solidFill>
                <a:srgbClr val="002060"/>
              </a:solidFill>
              <a:latin typeface="+mj-lt"/>
            </a:endParaRPr>
          </a:p>
        </p:txBody>
      </p:sp>
      <p:sp>
        <p:nvSpPr>
          <p:cNvPr id="199" name="Google Shape;199;p21"/>
          <p:cNvSpPr txBox="1">
            <a:spLocks noGrp="1"/>
          </p:cNvSpPr>
          <p:nvPr>
            <p:ph type="subTitle" idx="4294967295"/>
          </p:nvPr>
        </p:nvSpPr>
        <p:spPr>
          <a:xfrm>
            <a:off x="2446267" y="5158340"/>
            <a:ext cx="7299600" cy="1046400"/>
          </a:xfrm>
          <a:prstGeom prst="rect">
            <a:avLst/>
          </a:prstGeom>
        </p:spPr>
        <p:txBody>
          <a:bodyPr spcFirstLastPara="1" wrap="square" lIns="0" tIns="0" rIns="0" bIns="0" anchor="t" anchorCtr="0">
            <a:noAutofit/>
          </a:bodyPr>
          <a:lstStyle/>
          <a:p>
            <a:pPr marL="0" indent="0" algn="ctr">
              <a:spcBef>
                <a:spcPts val="800"/>
              </a:spcBef>
              <a:buNone/>
            </a:pPr>
            <a:r>
              <a:rPr lang="en-US" sz="4400" dirty="0">
                <a:solidFill>
                  <a:srgbClr val="002060"/>
                </a:solidFill>
                <a:latin typeface="+mj-lt"/>
              </a:rPr>
              <a:t>Speed Action Planning </a:t>
            </a:r>
            <a:endParaRPr sz="4400" dirty="0">
              <a:solidFill>
                <a:srgbClr val="002060"/>
              </a:solidFill>
              <a:latin typeface="+mj-lt"/>
            </a:endParaRPr>
          </a:p>
        </p:txBody>
      </p:sp>
      <p:sp>
        <p:nvSpPr>
          <p:cNvPr id="200" name="Google Shape;200;p21"/>
          <p:cNvSpPr/>
          <p:nvPr/>
        </p:nvSpPr>
        <p:spPr>
          <a:xfrm>
            <a:off x="6467948" y="3129904"/>
            <a:ext cx="413229" cy="39456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21"/>
          <p:cNvSpPr/>
          <p:nvPr/>
        </p:nvSpPr>
        <p:spPr>
          <a:xfrm rot="2466634">
            <a:off x="4380242" y="1257452"/>
            <a:ext cx="574116" cy="5481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10;p21"/>
          <p:cNvSpPr/>
          <p:nvPr/>
        </p:nvSpPr>
        <p:spPr>
          <a:xfrm rot="-1609681">
            <a:off x="5219864" y="1602338"/>
            <a:ext cx="413179" cy="3945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solidFill>
              <a:schemeClr val="tx1">
                <a:lumMod val="10000"/>
                <a:lumOff val="90000"/>
              </a:schemeClr>
            </a:solid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b="1" kern="0">
              <a:ln w="22225">
                <a:solidFill>
                  <a:srgbClr val="02C1D3"/>
                </a:solidFill>
                <a:prstDash val="solid"/>
              </a:ln>
              <a:solidFill>
                <a:srgbClr val="02C1D3">
                  <a:lumMod val="40000"/>
                  <a:lumOff val="60000"/>
                </a:srgbClr>
              </a:solidFill>
              <a:latin typeface="Arial"/>
              <a:cs typeface="Arial"/>
              <a:sym typeface="Arial"/>
            </a:endParaRPr>
          </a:p>
        </p:txBody>
      </p:sp>
      <p:sp>
        <p:nvSpPr>
          <p:cNvPr id="211" name="Google Shape;211;p21"/>
          <p:cNvSpPr/>
          <p:nvPr/>
        </p:nvSpPr>
        <p:spPr>
          <a:xfrm rot="2926628">
            <a:off x="7724934" y="1914888"/>
            <a:ext cx="309396" cy="2954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12;p21"/>
          <p:cNvSpPr/>
          <p:nvPr/>
        </p:nvSpPr>
        <p:spPr>
          <a:xfrm rot="-1608938">
            <a:off x="6437383" y="443774"/>
            <a:ext cx="278740" cy="26615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a:effectLst>
            <a:glow rad="63500">
              <a:schemeClr val="accent4">
                <a:satMod val="175000"/>
                <a:alpha val="40000"/>
              </a:schemeClr>
            </a:glo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 name="Google Shape;476;p40"/>
          <p:cNvGrpSpPr/>
          <p:nvPr/>
        </p:nvGrpSpPr>
        <p:grpSpPr>
          <a:xfrm>
            <a:off x="5896121" y="911668"/>
            <a:ext cx="1570519" cy="2030267"/>
            <a:chOff x="584925" y="922575"/>
            <a:chExt cx="415200" cy="502525"/>
          </a:xfrm>
          <a:solidFill>
            <a:schemeClr val="accent5"/>
          </a:solidFill>
        </p:grpSpPr>
        <p:sp>
          <p:nvSpPr>
            <p:cNvPr id="19" name="Google Shape;477;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0" name="Google Shape;478;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1" name="Google Shape;479;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grpSp>
        <p:nvGrpSpPr>
          <p:cNvPr id="22" name="Google Shape;510;p40"/>
          <p:cNvGrpSpPr/>
          <p:nvPr/>
        </p:nvGrpSpPr>
        <p:grpSpPr>
          <a:xfrm>
            <a:off x="4270798" y="2176087"/>
            <a:ext cx="1522937" cy="1348383"/>
            <a:chOff x="1922075" y="1629000"/>
            <a:chExt cx="437200" cy="437200"/>
          </a:xfrm>
          <a:solidFill>
            <a:schemeClr val="accent5"/>
          </a:solidFill>
        </p:grpSpPr>
        <p:sp>
          <p:nvSpPr>
            <p:cNvPr id="23" name="Google Shape;511;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sp>
          <p:nvSpPr>
            <p:cNvPr id="24" name="Google Shape;512;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chemeClr val="accent5"/>
              </a:solidFill>
            </a:ln>
          </p:spPr>
          <p:txBody>
            <a:bodyPr spcFirstLastPara="1" wrap="square" lIns="121900" tIns="121900" rIns="121900" bIns="121900" anchor="ctr" anchorCtr="0">
              <a:noAutofit/>
            </a:bodyPr>
            <a:lstStyle/>
            <a:p>
              <a:pPr defTabSz="1219170">
                <a:buClr>
                  <a:srgbClr val="000000"/>
                </a:buClr>
              </a:pPr>
              <a:endParaRPr sz="1867" kern="0">
                <a:solidFill>
                  <a:srgbClr val="061E3A"/>
                </a:solidFill>
                <a:latin typeface="Arial"/>
                <a:cs typeface="Arial"/>
                <a:sym typeface="Arial"/>
              </a:endParaRPr>
            </a:p>
          </p:txBody>
        </p:sp>
      </p:grpSp>
    </p:spTree>
    <p:extLst>
      <p:ext uri="{BB962C8B-B14F-4D97-AF65-F5344CB8AC3E}">
        <p14:creationId xmlns:p14="http://schemas.microsoft.com/office/powerpoint/2010/main" val="222848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Translucent image - Institute of Child Nutrition " title="Image"/>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247650"/>
            <a:ext cx="12192000" cy="7031664"/>
          </a:xfrm>
          <a:prstGeom prst="rect">
            <a:avLst/>
          </a:prstGeom>
          <a:solidFill>
            <a:schemeClr val="bg1"/>
          </a:solidFill>
        </p:spPr>
      </p:pic>
      <p:sp>
        <p:nvSpPr>
          <p:cNvPr id="4" name="Title 3"/>
          <p:cNvSpPr>
            <a:spLocks noGrp="1"/>
          </p:cNvSpPr>
          <p:nvPr>
            <p:ph type="title"/>
          </p:nvPr>
        </p:nvSpPr>
        <p:spPr>
          <a:xfrm>
            <a:off x="-66696" y="2722879"/>
            <a:ext cx="12191999" cy="1391921"/>
          </a:xfrm>
        </p:spPr>
        <p:txBody>
          <a:bodyPr>
            <a:normAutofit fontScale="90000"/>
          </a:bodyPr>
          <a:lstStyle/>
          <a:p>
            <a:pPr algn="ctr">
              <a:tabLst>
                <a:tab pos="6289675" algn="l"/>
              </a:tabLst>
            </a:pP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The University of Mississippi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School of Applied Sciences   </a:t>
            </a:r>
            <a:br>
              <a:rPr lang="en-US" sz="2700" i="0" dirty="0">
                <a:solidFill>
                  <a:srgbClr val="002060"/>
                </a:solidFill>
                <a:latin typeface="+mj-lt"/>
                <a:cs typeface="Arial" pitchFamily="34" charset="0"/>
              </a:rPr>
            </a:br>
            <a:r>
              <a:rPr lang="en-US" sz="2700" i="0" dirty="0">
                <a:solidFill>
                  <a:srgbClr val="002060"/>
                </a:solidFill>
                <a:latin typeface="+mj-lt"/>
                <a:cs typeface="Arial" pitchFamily="34" charset="0"/>
              </a:rPr>
              <a:t>www.theicn.org</a:t>
            </a:r>
            <a:r>
              <a:rPr lang="en-US" sz="2700" dirty="0">
                <a:solidFill>
                  <a:srgbClr val="002060"/>
                </a:solidFill>
                <a:latin typeface="+mj-lt"/>
                <a:cs typeface="Arial" pitchFamily="34" charset="0"/>
              </a:rPr>
              <a:t> </a:t>
            </a:r>
            <a:r>
              <a:rPr lang="en-US" sz="2700" dirty="0">
                <a:solidFill>
                  <a:srgbClr val="002060"/>
                </a:solidFill>
                <a:latin typeface="+mj-lt"/>
                <a:cs typeface="Arial" pitchFamily="34" charset="0"/>
                <a:sym typeface="Wingdings 2" panose="05020102010507070707" pitchFamily="18" charset="2"/>
              </a:rPr>
              <a:t></a:t>
            </a:r>
            <a:r>
              <a:rPr lang="en-US" sz="2700" dirty="0">
                <a:solidFill>
                  <a:srgbClr val="002060"/>
                </a:solidFill>
                <a:latin typeface="+mj-lt"/>
                <a:cs typeface="Arial" pitchFamily="34" charset="0"/>
              </a:rPr>
              <a:t> 800-321-3054 </a:t>
            </a:r>
            <a:br>
              <a:rPr lang="en-US" sz="2700" dirty="0">
                <a:solidFill>
                  <a:srgbClr val="002060"/>
                </a:solidFill>
                <a:latin typeface="+mj-lt"/>
                <a:cs typeface="Arial" pitchFamily="34" charset="0"/>
              </a:rPr>
            </a:br>
            <a:r>
              <a:rPr lang="en-US" sz="2700" dirty="0">
                <a:solidFill>
                  <a:srgbClr val="002060"/>
                </a:solidFill>
                <a:latin typeface="+mj-lt"/>
                <a:cs typeface="Arial" pitchFamily="34" charset="0"/>
              </a:rPr>
              <a:t>helpdesk@theicn.org </a:t>
            </a:r>
            <a:endParaRPr lang="en-US" sz="3200" i="0" dirty="0">
              <a:solidFill>
                <a:srgbClr val="002060"/>
              </a:solidFill>
              <a:latin typeface="+mj-lt"/>
              <a:cs typeface="Arial" pitchFamily="34" charset="0"/>
            </a:endParaRPr>
          </a:p>
        </p:txBody>
      </p:sp>
      <p:pic>
        <p:nvPicPr>
          <p:cNvPr id="5" name="Picture 4" descr="Institute of Child Nutrition Logo " title="Imag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 y="198311"/>
            <a:ext cx="3849345" cy="693004"/>
          </a:xfrm>
          <a:prstGeom prst="rect">
            <a:avLst/>
          </a:prstGeom>
        </p:spPr>
      </p:pic>
      <p:sp>
        <p:nvSpPr>
          <p:cNvPr id="7" name="Rectangle 6"/>
          <p:cNvSpPr/>
          <p:nvPr/>
        </p:nvSpPr>
        <p:spPr>
          <a:xfrm>
            <a:off x="754498" y="6128967"/>
            <a:ext cx="3076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facebook.com/ichildnutrition</a:t>
            </a:r>
          </a:p>
        </p:txBody>
      </p:sp>
      <p:pic>
        <p:nvPicPr>
          <p:cNvPr id="8" name="Picture 7" descr="Facebook " title="Logo">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7300" y="4911740"/>
            <a:ext cx="995387" cy="995853"/>
          </a:xfrm>
          <a:prstGeom prst="rect">
            <a:avLst/>
          </a:prstGeom>
        </p:spPr>
      </p:pic>
      <p:pic>
        <p:nvPicPr>
          <p:cNvPr id="9" name="Picture 2" descr="Twitter " title="Log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3086" y="4913415"/>
            <a:ext cx="1225255" cy="9958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99" y="6126286"/>
            <a:ext cx="18357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@ichildnutrition</a:t>
            </a:r>
          </a:p>
        </p:txBody>
      </p:sp>
      <p:pic>
        <p:nvPicPr>
          <p:cNvPr id="11" name="Picture 8" descr="Pinterest " title="Logo">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16434" y="4699976"/>
            <a:ext cx="1415918" cy="14159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143456" y="6126286"/>
            <a:ext cx="227337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pinterest.com/theicn</a:t>
            </a:r>
          </a:p>
        </p:txBody>
      </p:sp>
      <p:pic>
        <p:nvPicPr>
          <p:cNvPr id="13" name="Picture 10" descr="Instagram " title="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9754" y="4945667"/>
            <a:ext cx="1077184" cy="10771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435578" y="6126286"/>
            <a:ext cx="23823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instagram.com/theicn</a:t>
            </a:r>
          </a:p>
        </p:txBody>
      </p:sp>
      <p:sp>
        <p:nvSpPr>
          <p:cNvPr id="16" name="TextBox 15"/>
          <p:cNvSpPr txBox="1"/>
          <p:nvPr/>
        </p:nvSpPr>
        <p:spPr>
          <a:xfrm>
            <a:off x="28481" y="4338935"/>
            <a:ext cx="121919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Light" panose="020F0302020204030204"/>
                <a:ea typeface="+mn-ea"/>
                <a:cs typeface="Arial" panose="020B0604020202020204" pitchFamily="34" charset="0"/>
              </a:rPr>
              <a:t>Follow ICN on Social Media!</a:t>
            </a:r>
          </a:p>
        </p:txBody>
      </p:sp>
      <p:sp>
        <p:nvSpPr>
          <p:cNvPr id="15" name="Rectangle 14" descr="Blue rectangle at bottom of screen " title="Rectangle"/>
          <p:cNvSpPr/>
          <p:nvPr/>
        </p:nvSpPr>
        <p:spPr>
          <a:xfrm>
            <a:off x="0" y="6716829"/>
            <a:ext cx="12192000" cy="3657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403;p37"/>
          <p:cNvSpPr txBox="1">
            <a:spLocks/>
          </p:cNvSpPr>
          <p:nvPr/>
        </p:nvSpPr>
        <p:spPr>
          <a:xfrm>
            <a:off x="2292739" y="1088713"/>
            <a:ext cx="8173600" cy="1546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pPr marL="0" marR="0" lvl="0" indent="0" algn="ctr" defTabSz="914400" rtl="0" eaLnBrk="1" fontAlgn="auto" latinLnBrk="0" hangingPunct="1">
              <a:lnSpc>
                <a:spcPct val="90000"/>
              </a:lnSpc>
              <a:spcBef>
                <a:spcPts val="0"/>
              </a:spcBef>
              <a:spcAft>
                <a:spcPts val="0"/>
              </a:spcAft>
              <a:buClr>
                <a:srgbClr val="184880"/>
              </a:buClr>
              <a:buSzPts val="2000"/>
              <a:buFont typeface="Merriweather"/>
              <a:buNone/>
              <a:tabLst/>
              <a:defRPr/>
            </a:pPr>
            <a:r>
              <a:rPr kumimoji="0" lang="en-US" sz="7200" i="1" u="none" strike="noStrike" kern="0" cap="none" spc="0" normalizeH="0" baseline="0" noProof="0" dirty="0">
                <a:ln>
                  <a:noFill/>
                </a:ln>
                <a:solidFill>
                  <a:srgbClr val="002060"/>
                </a:solidFill>
                <a:effectLst/>
                <a:uLnTx/>
                <a:uFillTx/>
                <a:latin typeface="+mj-lt"/>
                <a:sym typeface="Merriweather"/>
              </a:rPr>
              <a:t>Thank You!</a:t>
            </a:r>
          </a:p>
        </p:txBody>
      </p:sp>
    </p:spTree>
    <p:extLst>
      <p:ext uri="{BB962C8B-B14F-4D97-AF65-F5344CB8AC3E}">
        <p14:creationId xmlns:p14="http://schemas.microsoft.com/office/powerpoint/2010/main" val="3298560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 sz="6600" dirty="0">
                <a:solidFill>
                  <a:schemeClr val="bg1"/>
                </a:solidFill>
                <a:latin typeface="+mj-lt"/>
              </a:rPr>
              <a:t>Introduction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r>
              <a:rPr lang="en-US" dirty="0">
                <a:solidFill>
                  <a:schemeClr val="bg1"/>
                </a:solidFill>
              </a:rPr>
              <a:t>Trainer and Participants’</a:t>
            </a:r>
          </a:p>
          <a:p>
            <a:pPr marL="0" indent="0"/>
            <a:r>
              <a:rPr lang="en-US" dirty="0">
                <a:solidFill>
                  <a:schemeClr val="bg1"/>
                </a:solidFill>
              </a:rPr>
              <a:t> Introductions</a:t>
            </a:r>
          </a:p>
          <a:p>
            <a:pPr marL="0" indent="0"/>
            <a:endParaRPr b="1" dirty="0">
              <a:solidFill>
                <a:schemeClr val="bg1"/>
              </a:solidFill>
            </a:endParaRPr>
          </a:p>
        </p:txBody>
      </p:sp>
    </p:spTree>
    <p:extLst>
      <p:ext uri="{BB962C8B-B14F-4D97-AF65-F5344CB8AC3E}">
        <p14:creationId xmlns:p14="http://schemas.microsoft.com/office/powerpoint/2010/main" val="123757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511358" y="1368867"/>
            <a:ext cx="7169285" cy="4120266"/>
          </a:xfrm>
          <a:prstGeom prst="rect">
            <a:avLst/>
          </a:prstGeom>
        </p:spPr>
        <p:txBody>
          <a:bodyPr spcFirstLastPara="1" wrap="square" lIns="0" tIns="0" rIns="0" bIns="0" anchor="ctr" anchorCtr="0">
            <a:noAutofit/>
          </a:bodyPr>
          <a:lstStyle/>
          <a:p>
            <a:pPr marL="0" indent="0">
              <a:buNone/>
            </a:pPr>
            <a:r>
              <a:rPr lang="en-US" sz="6600" b="1" dirty="0">
                <a:solidFill>
                  <a:srgbClr val="002060"/>
                </a:solidFill>
                <a:latin typeface="+mj-lt"/>
              </a:rPr>
              <a:t>Welcome!</a:t>
            </a:r>
          </a:p>
        </p:txBody>
      </p:sp>
    </p:spTree>
    <p:extLst>
      <p:ext uri="{BB962C8B-B14F-4D97-AF65-F5344CB8AC3E}">
        <p14:creationId xmlns:p14="http://schemas.microsoft.com/office/powerpoint/2010/main" val="38374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1;p17"/>
          <p:cNvSpPr txBox="1">
            <a:spLocks/>
          </p:cNvSpPr>
          <p:nvPr/>
        </p:nvSpPr>
        <p:spPr>
          <a:xfrm>
            <a:off x="1219433" y="2726676"/>
            <a:ext cx="10073197" cy="212688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1pPr>
            <a:lvl2pPr marR="0" lvl="1"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2pPr>
            <a:lvl3pPr marR="0" lvl="2"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3pPr>
            <a:lvl4pPr marR="0" lvl="3"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4pPr>
            <a:lvl5pPr marR="0" lvl="4"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5pPr>
            <a:lvl6pPr marR="0" lvl="5"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6pPr>
            <a:lvl7pPr marR="0" lvl="6"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7pPr>
            <a:lvl8pPr marR="0" lvl="7"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8pPr>
            <a:lvl9pPr marR="0" lvl="8" algn="l" rtl="0">
              <a:lnSpc>
                <a:spcPct val="90000"/>
              </a:lnSpc>
              <a:spcBef>
                <a:spcPts val="0"/>
              </a:spcBef>
              <a:spcAft>
                <a:spcPts val="0"/>
              </a:spcAft>
              <a:buClr>
                <a:schemeClr val="accent5"/>
              </a:buClr>
              <a:buSzPts val="2000"/>
              <a:buFont typeface="Merriweather"/>
              <a:buNone/>
              <a:defRPr sz="2000" b="1" i="0" u="none" strike="noStrike" cap="none">
                <a:solidFill>
                  <a:schemeClr val="accent5"/>
                </a:solidFill>
                <a:latin typeface="Merriweather"/>
                <a:ea typeface="Merriweather"/>
                <a:cs typeface="Merriweather"/>
                <a:sym typeface="Merriweather"/>
              </a:defRPr>
            </a:lvl9pPr>
          </a:lstStyle>
          <a:p>
            <a:r>
              <a:rPr lang="en-US" sz="5400" kern="0" dirty="0">
                <a:solidFill>
                  <a:srgbClr val="002060"/>
                </a:solidFill>
                <a:latin typeface="+mj-lt"/>
              </a:rPr>
              <a:t>When you hear record keeping basics, what comes to mind?</a:t>
            </a:r>
          </a:p>
        </p:txBody>
      </p:sp>
    </p:spTree>
    <p:extLst>
      <p:ext uri="{BB962C8B-B14F-4D97-AF65-F5344CB8AC3E}">
        <p14:creationId xmlns:p14="http://schemas.microsoft.com/office/powerpoint/2010/main" val="197955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2387600" y="2799484"/>
            <a:ext cx="7416800" cy="776400"/>
          </a:xfrm>
          <a:prstGeom prst="rect">
            <a:avLst/>
          </a:prstGeom>
        </p:spPr>
        <p:txBody>
          <a:bodyPr spcFirstLastPara="1" wrap="square" lIns="0" tIns="0" rIns="0" bIns="0" anchor="b" anchorCtr="0">
            <a:noAutofit/>
          </a:bodyPr>
          <a:lstStyle/>
          <a:p>
            <a:r>
              <a:rPr lang="en-US" sz="6600" dirty="0">
                <a:solidFill>
                  <a:schemeClr val="bg1"/>
                </a:solidFill>
                <a:latin typeface="+mj-lt"/>
              </a:rPr>
              <a:t>Overview </a:t>
            </a:r>
            <a:endParaRPr sz="6600" dirty="0">
              <a:solidFill>
                <a:schemeClr val="bg1"/>
              </a:solidFill>
              <a:latin typeface="+mj-lt"/>
            </a:endParaRPr>
          </a:p>
        </p:txBody>
      </p:sp>
      <p:sp>
        <p:nvSpPr>
          <p:cNvPr id="180" name="Google Shape;180;p18"/>
          <p:cNvSpPr txBox="1">
            <a:spLocks noGrp="1"/>
          </p:cNvSpPr>
          <p:nvPr>
            <p:ph type="subTitle" idx="1"/>
          </p:nvPr>
        </p:nvSpPr>
        <p:spPr>
          <a:xfrm>
            <a:off x="2387600" y="3704917"/>
            <a:ext cx="7416800" cy="353600"/>
          </a:xfrm>
          <a:prstGeom prst="rect">
            <a:avLst/>
          </a:prstGeom>
        </p:spPr>
        <p:txBody>
          <a:bodyPr spcFirstLastPara="1" wrap="square" lIns="0" tIns="0" rIns="0" bIns="0" anchor="t" anchorCtr="0">
            <a:noAutofit/>
          </a:bodyPr>
          <a:lstStyle/>
          <a:p>
            <a:pPr marL="0" indent="0"/>
            <a:endParaRPr b="1" dirty="0">
              <a:solidFill>
                <a:schemeClr val="bg1"/>
              </a:solidFill>
              <a:latin typeface="+mj-lt"/>
            </a:endParaRPr>
          </a:p>
        </p:txBody>
      </p:sp>
    </p:spTree>
    <p:extLst>
      <p:ext uri="{BB962C8B-B14F-4D97-AF65-F5344CB8AC3E}">
        <p14:creationId xmlns:p14="http://schemas.microsoft.com/office/powerpoint/2010/main" val="16651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3600" dirty="0">
                <a:solidFill>
                  <a:schemeClr val="tx1">
                    <a:lumMod val="75000"/>
                    <a:lumOff val="25000"/>
                  </a:schemeClr>
                </a:solidFill>
                <a:latin typeface="+mj-lt"/>
              </a:rPr>
              <a:t>Identify four common categories of records in the CACFP.</a:t>
            </a:r>
            <a:endParaRPr lang="en-US" sz="3600" dirty="0">
              <a:solidFill>
                <a:schemeClr val="tx1">
                  <a:lumMod val="75000"/>
                  <a:lumOff val="25000"/>
                </a:schemeClr>
              </a:solidFill>
            </a:endParaRPr>
          </a:p>
        </p:txBody>
      </p:sp>
      <p:sp>
        <p:nvSpPr>
          <p:cNvPr id="3" name="Title 2"/>
          <p:cNvSpPr>
            <a:spLocks noGrp="1"/>
          </p:cNvSpPr>
          <p:nvPr>
            <p:ph type="title"/>
          </p:nvPr>
        </p:nvSpPr>
        <p:spPr/>
        <p:txBody>
          <a:bodyPr/>
          <a:lstStyle/>
          <a:p>
            <a:r>
              <a:rPr lang="en-US" sz="4400" dirty="0"/>
              <a:t>Lesson Objective</a:t>
            </a:r>
            <a:endParaRPr lang="en-US" dirty="0"/>
          </a:p>
        </p:txBody>
      </p:sp>
    </p:spTree>
    <p:extLst>
      <p:ext uri="{BB962C8B-B14F-4D97-AF65-F5344CB8AC3E}">
        <p14:creationId xmlns:p14="http://schemas.microsoft.com/office/powerpoint/2010/main" val="1004523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Efficient Record Keeping</a:t>
            </a:r>
          </a:p>
        </p:txBody>
      </p:sp>
      <p:sp>
        <p:nvSpPr>
          <p:cNvPr id="192" name="Google Shape;192;p20"/>
          <p:cNvSpPr txBox="1">
            <a:spLocks noGrp="1"/>
          </p:cNvSpPr>
          <p:nvPr>
            <p:ph type="body" idx="1"/>
          </p:nvPr>
        </p:nvSpPr>
        <p:spPr>
          <a:xfrm>
            <a:off x="1219433" y="2112567"/>
            <a:ext cx="9195428" cy="3999600"/>
          </a:xfrm>
          <a:prstGeom prst="rect">
            <a:avLst/>
          </a:prstGeom>
        </p:spPr>
        <p:txBody>
          <a:bodyPr spcFirstLastPara="1" wrap="square" lIns="0" tIns="0" rIns="0" bIns="0" anchor="t" anchorCtr="0">
            <a:noAutofit/>
          </a:bodyPr>
          <a:lstStyle/>
          <a:p>
            <a:r>
              <a:rPr lang="en-US" dirty="0">
                <a:solidFill>
                  <a:schemeClr val="tx1"/>
                </a:solidFill>
                <a:latin typeface="+mj-lt"/>
              </a:rPr>
              <a:t>Must documents all payments received and all allowable costs </a:t>
            </a:r>
          </a:p>
          <a:p>
            <a:r>
              <a:rPr lang="en-US" dirty="0">
                <a:solidFill>
                  <a:schemeClr val="tx1"/>
                </a:solidFill>
                <a:latin typeface="+mj-lt"/>
              </a:rPr>
              <a:t>All records should be readily available upon request for review or audit</a:t>
            </a:r>
          </a:p>
          <a:p>
            <a:r>
              <a:rPr lang="en-US" dirty="0">
                <a:solidFill>
                  <a:schemeClr val="tx1"/>
                </a:solidFill>
                <a:latin typeface="+mj-lt"/>
              </a:rPr>
              <a:t>Maintained for a minimum of three years prior plus the current year </a:t>
            </a:r>
          </a:p>
          <a:p>
            <a:pPr lvl="1"/>
            <a:r>
              <a:rPr lang="en-US" dirty="0">
                <a:solidFill>
                  <a:schemeClr val="tx1"/>
                </a:solidFill>
                <a:latin typeface="+mj-lt"/>
              </a:rPr>
              <a:t>Or until any audits or investigations of that year’s records have been closed</a:t>
            </a:r>
          </a:p>
        </p:txBody>
      </p:sp>
    </p:spTree>
    <p:extLst>
      <p:ext uri="{BB962C8B-B14F-4D97-AF65-F5344CB8AC3E}">
        <p14:creationId xmlns:p14="http://schemas.microsoft.com/office/powerpoint/2010/main" val="15728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8035600" cy="1084000"/>
          </a:xfrm>
          <a:prstGeom prst="rect">
            <a:avLst/>
          </a:prstGeom>
        </p:spPr>
        <p:txBody>
          <a:bodyPr spcFirstLastPara="1" wrap="square" lIns="0" tIns="0" rIns="0" bIns="0" anchor="ctr" anchorCtr="0">
            <a:noAutofit/>
          </a:bodyPr>
          <a:lstStyle/>
          <a:p>
            <a:r>
              <a:rPr lang="en-US" dirty="0"/>
              <a:t>Types of Records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dirty="0">
                <a:latin typeface="+mj-lt"/>
              </a:rPr>
              <a:t>The CACFP requires five basic types of records. </a:t>
            </a:r>
          </a:p>
          <a:p>
            <a:pPr lvl="1"/>
            <a:r>
              <a:rPr lang="en-US" dirty="0">
                <a:latin typeface="+mj-lt"/>
              </a:rPr>
              <a:t>Meal service records</a:t>
            </a:r>
          </a:p>
          <a:p>
            <a:pPr lvl="1"/>
            <a:r>
              <a:rPr lang="en-US" dirty="0">
                <a:latin typeface="+mj-lt"/>
              </a:rPr>
              <a:t>Participant records</a:t>
            </a:r>
          </a:p>
          <a:p>
            <a:pPr lvl="1"/>
            <a:r>
              <a:rPr lang="en-US" dirty="0">
                <a:latin typeface="+mj-lt"/>
              </a:rPr>
              <a:t>Fiscal management records</a:t>
            </a:r>
          </a:p>
          <a:p>
            <a:pPr lvl="1"/>
            <a:r>
              <a:rPr lang="en-US" dirty="0">
                <a:latin typeface="+mj-lt"/>
              </a:rPr>
              <a:t>Training records</a:t>
            </a:r>
          </a:p>
          <a:p>
            <a:pPr lvl="1"/>
            <a:r>
              <a:rPr lang="en-US" dirty="0">
                <a:latin typeface="+mj-lt"/>
              </a:rPr>
              <a:t>State agency records</a:t>
            </a:r>
          </a:p>
          <a:p>
            <a:pPr lvl="2">
              <a:buFont typeface="Courier New" panose="02070309020205020404" pitchFamily="49" charset="0"/>
              <a:buChar char="o"/>
            </a:pPr>
            <a:r>
              <a:rPr lang="en-US" dirty="0">
                <a:latin typeface="+mj-lt"/>
              </a:rPr>
              <a:t>Always refer to your State agency or sponsoring organization for additional record keeping requirements. </a:t>
            </a:r>
          </a:p>
        </p:txBody>
      </p:sp>
    </p:spTree>
    <p:extLst>
      <p:ext uri="{BB962C8B-B14F-4D97-AF65-F5344CB8AC3E}">
        <p14:creationId xmlns:p14="http://schemas.microsoft.com/office/powerpoint/2010/main" val="152936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19433" y="661167"/>
            <a:ext cx="7364730" cy="1084000"/>
          </a:xfrm>
          <a:prstGeom prst="rect">
            <a:avLst/>
          </a:prstGeom>
        </p:spPr>
        <p:txBody>
          <a:bodyPr spcFirstLastPara="1" wrap="square" lIns="0" tIns="0" rIns="0" bIns="0" anchor="ctr" anchorCtr="0">
            <a:noAutofit/>
          </a:bodyPr>
          <a:lstStyle/>
          <a:p>
            <a:r>
              <a:rPr lang="en-US" dirty="0"/>
              <a:t>Meal Service Records</a:t>
            </a:r>
          </a:p>
        </p:txBody>
      </p:sp>
      <p:sp>
        <p:nvSpPr>
          <p:cNvPr id="192" name="Google Shape;192;p20"/>
          <p:cNvSpPr txBox="1">
            <a:spLocks noGrp="1"/>
          </p:cNvSpPr>
          <p:nvPr>
            <p:ph type="body" idx="1"/>
          </p:nvPr>
        </p:nvSpPr>
        <p:spPr>
          <a:xfrm>
            <a:off x="1219433" y="2112567"/>
            <a:ext cx="9332800" cy="3999600"/>
          </a:xfrm>
          <a:prstGeom prst="rect">
            <a:avLst/>
          </a:prstGeom>
        </p:spPr>
        <p:txBody>
          <a:bodyPr spcFirstLastPara="1" wrap="square" lIns="0" tIns="0" rIns="0" bIns="0" anchor="t" anchorCtr="0">
            <a:noAutofit/>
          </a:bodyPr>
          <a:lstStyle/>
          <a:p>
            <a:r>
              <a:rPr lang="en-US" sz="2800" dirty="0">
                <a:latin typeface="+mj-lt"/>
              </a:rPr>
              <a:t>Support the claim for reimbursement</a:t>
            </a:r>
          </a:p>
          <a:p>
            <a:r>
              <a:rPr lang="en-US" sz="2800" dirty="0">
                <a:latin typeface="+mj-lt"/>
              </a:rPr>
              <a:t>Meal count records</a:t>
            </a:r>
          </a:p>
          <a:p>
            <a:r>
              <a:rPr lang="en-US" sz="2800" dirty="0">
                <a:latin typeface="+mj-lt"/>
              </a:rPr>
              <a:t>Menus showing that the meal pattern requirements were met</a:t>
            </a:r>
          </a:p>
          <a:p>
            <a:r>
              <a:rPr lang="en-US" sz="2800" dirty="0">
                <a:latin typeface="+mj-lt"/>
              </a:rPr>
              <a:t>Attendance record</a:t>
            </a:r>
          </a:p>
          <a:p>
            <a:endParaRPr lang="en-US" sz="2800" dirty="0">
              <a:latin typeface="+mj-lt"/>
            </a:endParaRPr>
          </a:p>
        </p:txBody>
      </p:sp>
    </p:spTree>
    <p:extLst>
      <p:ext uri="{BB962C8B-B14F-4D97-AF65-F5344CB8AC3E}">
        <p14:creationId xmlns:p14="http://schemas.microsoft.com/office/powerpoint/2010/main" val="2670514726"/>
      </p:ext>
    </p:extLst>
  </p:cSld>
  <p:clrMapOvr>
    <a:masterClrMapping/>
  </p:clrMapOvr>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4E37AA8E3D2C45BC50162E7E7DAD24" ma:contentTypeVersion="11" ma:contentTypeDescription="Create a new document." ma:contentTypeScope="" ma:versionID="a8f08e611e9f0f27d67f12fc0996828a">
  <xsd:schema xmlns:xsd="http://www.w3.org/2001/XMLSchema" xmlns:xs="http://www.w3.org/2001/XMLSchema" xmlns:p="http://schemas.microsoft.com/office/2006/metadata/properties" xmlns:ns3="399f57f5-dbed-4c34-9a36-43547801a8b1" xmlns:ns4="8988bec7-c4f2-4046-ad18-3a82420eb3eb" targetNamespace="http://schemas.microsoft.com/office/2006/metadata/properties" ma:root="true" ma:fieldsID="f69ce6b05a5e907364143177af6ab716" ns3:_="" ns4:_="">
    <xsd:import namespace="399f57f5-dbed-4c34-9a36-43547801a8b1"/>
    <xsd:import namespace="8988bec7-c4f2-4046-ad18-3a82420eb3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f57f5-dbed-4c34-9a36-43547801a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88bec7-c4f2-4046-ad18-3a82420eb3e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F97B2E-70FC-4232-8A2D-B96F6A7F8113}">
  <ds:schemaRefs>
    <ds:schemaRef ds:uri="http://schemas.microsoft.com/sharepoint/v3/contenttype/forms"/>
  </ds:schemaRefs>
</ds:datastoreItem>
</file>

<file path=customXml/itemProps2.xml><?xml version="1.0" encoding="utf-8"?>
<ds:datastoreItem xmlns:ds="http://schemas.openxmlformats.org/officeDocument/2006/customXml" ds:itemID="{88C5DB4A-886A-4E21-8AEC-6187AFF130ED}">
  <ds:schemaRefs>
    <ds:schemaRef ds:uri="http://purl.org/dc/term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399f57f5-dbed-4c34-9a36-43547801a8b1"/>
    <ds:schemaRef ds:uri="8988bec7-c4f2-4046-ad18-3a82420eb3eb"/>
    <ds:schemaRef ds:uri="http://purl.org/dc/dcmitype/"/>
    <ds:schemaRef ds:uri="http://purl.org/dc/elements/1.1/"/>
  </ds:schemaRefs>
</ds:datastoreItem>
</file>

<file path=customXml/itemProps3.xml><?xml version="1.0" encoding="utf-8"?>
<ds:datastoreItem xmlns:ds="http://schemas.openxmlformats.org/officeDocument/2006/customXml" ds:itemID="{FAF37B2C-F9DA-4683-81E0-B3C6E8112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f57f5-dbed-4c34-9a36-43547801a8b1"/>
    <ds:schemaRef ds:uri="8988bec7-c4f2-4046-ad18-3a82420eb3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2538</TotalTime>
  <Words>1366</Words>
  <Application>Microsoft Macintosh PowerPoint</Application>
  <PresentationFormat>Widescreen</PresentationFormat>
  <Paragraphs>100</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Courier New</vt:lpstr>
      <vt:lpstr>IBM Plex Sans</vt:lpstr>
      <vt:lpstr>IBM Plex Sans Light</vt:lpstr>
      <vt:lpstr>Merriweather</vt:lpstr>
      <vt:lpstr>Surrey template</vt:lpstr>
      <vt:lpstr>1_Surrey template</vt:lpstr>
      <vt:lpstr>Record Keeping Basics for CACFP</vt:lpstr>
      <vt:lpstr>Introduction  </vt:lpstr>
      <vt:lpstr>PowerPoint Presentation</vt:lpstr>
      <vt:lpstr>PowerPoint Presentation</vt:lpstr>
      <vt:lpstr>Overview </vt:lpstr>
      <vt:lpstr>Lesson Objective</vt:lpstr>
      <vt:lpstr>Efficient Record Keeping</vt:lpstr>
      <vt:lpstr>Types of Records</vt:lpstr>
      <vt:lpstr>Meal Service Records</vt:lpstr>
      <vt:lpstr>Participants Records</vt:lpstr>
      <vt:lpstr>Fiscal Management</vt:lpstr>
      <vt:lpstr>Training</vt:lpstr>
      <vt:lpstr>Activity</vt:lpstr>
      <vt:lpstr>Conclusion</vt:lpstr>
      <vt:lpstr>Lesson Conclusion </vt:lpstr>
      <vt:lpstr>Activity</vt:lpstr>
      <vt:lpstr> The University of Mississippi   School of Applied Sciences    www.theicn.org  800-321-3054  helpdesk@theicn.org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for Serving Meals  Family Style in the CACFP</dc:title>
  <dc:creator>TC CO</dc:creator>
  <cp:lastModifiedBy>Breanna Tutor</cp:lastModifiedBy>
  <cp:revision>86</cp:revision>
  <dcterms:created xsi:type="dcterms:W3CDTF">2020-05-13T17:38:08Z</dcterms:created>
  <dcterms:modified xsi:type="dcterms:W3CDTF">2021-11-10T16:21:34Z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0x010100444E37AA8E3D2C45BC50162E7E7DAD24</vt:lpwstr>
  </property>
</Properties>
</file>