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6"/>
  </p:notesMasterIdLst>
  <p:sldIdLst>
    <p:sldId id="289" r:id="rId6"/>
    <p:sldId id="257" r:id="rId7"/>
    <p:sldId id="259" r:id="rId8"/>
    <p:sldId id="293" r:id="rId9"/>
    <p:sldId id="261" r:id="rId10"/>
    <p:sldId id="294" r:id="rId11"/>
    <p:sldId id="262" r:id="rId12"/>
    <p:sldId id="301" r:id="rId13"/>
    <p:sldId id="263" r:id="rId14"/>
    <p:sldId id="284" r:id="rId15"/>
    <p:sldId id="302" r:id="rId16"/>
    <p:sldId id="285" r:id="rId17"/>
    <p:sldId id="295" r:id="rId18"/>
    <p:sldId id="296" r:id="rId19"/>
    <p:sldId id="297" r:id="rId20"/>
    <p:sldId id="267" r:id="rId21"/>
    <p:sldId id="291" r:id="rId22"/>
    <p:sldId id="265" r:id="rId23"/>
    <p:sldId id="286"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WALLS" initials="SW" lastIdx="2" clrIdx="0">
    <p:extLst>
      <p:ext uri="{19B8F6BF-5375-455C-9EA6-DF929625EA0E}">
        <p15:presenceInfo xmlns:p15="http://schemas.microsoft.com/office/powerpoint/2012/main" userId="S::swmartin@olemiss.edu::bff738a1-0dc7-490e-9a98-fdeeac8f7ede" providerId="AD"/>
      </p:ext>
    </p:extLst>
  </p:cmAuthor>
  <p:cmAuthor id="2" name="HENRIETTA HENDERSON" initials="HH" lastIdx="2" clrIdx="1">
    <p:extLst>
      <p:ext uri="{19B8F6BF-5375-455C-9EA6-DF929625EA0E}">
        <p15:presenceInfo xmlns:p15="http://schemas.microsoft.com/office/powerpoint/2012/main" userId="S::hhenders@olemiss.edu::56a1cc24-d293-4785-a0a6-1d6a75d73248" providerId="AD"/>
      </p:ext>
    </p:extLst>
  </p:cmAuthor>
  <p:cmAuthor id="3" name="kimmac@olemiss.edu" initials="k" lastIdx="2" clrIdx="2">
    <p:extLst>
      <p:ext uri="{19B8F6BF-5375-455C-9EA6-DF929625EA0E}">
        <p15:presenceInfo xmlns:p15="http://schemas.microsoft.com/office/powerpoint/2012/main" userId="kimmac@olemiss.edu" providerId="None"/>
      </p:ext>
    </p:extLst>
  </p:cmAuthor>
  <p:cmAuthor id="4" name="LUTINA COCHRAN" initials="LC" lastIdx="4" clrIdx="3">
    <p:extLst>
      <p:ext uri="{19B8F6BF-5375-455C-9EA6-DF929625EA0E}">
        <p15:presenceInfo xmlns:p15="http://schemas.microsoft.com/office/powerpoint/2012/main" userId="S::lcochran@olemiss.edu::bebe4141-ceae-4bef-8575-c2de6bfac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9" dt="2021-05-13T14:03:21.382"/>
    <p1510:client id="{04D04549-14F3-A01B-47AB-CC171D1797FA}" v="54" dt="2021-05-13T17:26:58.996"/>
    <p1510:client id="{AEDB276A-81CC-35EA-D728-9F6041171600}" v="24" dt="2021-05-11T15:54:17.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WALLS" userId="S::swmartin@olemiss.edu::bff738a1-0dc7-490e-9a98-fdeeac8f7ede" providerId="AD" clId="Web-{00000000-0000-0000-0000-000000000000}"/>
    <pc:docChg chg="modSld">
      <pc:chgData name="SHARON WALLS" userId="S::swmartin@olemiss.edu::bff738a1-0dc7-490e-9a98-fdeeac8f7ede" providerId="AD" clId="Web-{00000000-0000-0000-0000-000000000000}" dt="2021-05-10T20:45:11.338" v="17"/>
      <pc:docMkLst>
        <pc:docMk/>
      </pc:docMkLst>
      <pc:sldChg chg="modSp addCm">
        <pc:chgData name="SHARON WALLS" userId="S::swmartin@olemiss.edu::bff738a1-0dc7-490e-9a98-fdeeac8f7ede" providerId="AD" clId="Web-{00000000-0000-0000-0000-000000000000}" dt="2021-05-10T20:35:46.734" v="10" actId="20577"/>
        <pc:sldMkLst>
          <pc:docMk/>
          <pc:sldMk cId="2670514726" sldId="284"/>
        </pc:sldMkLst>
        <pc:spChg chg="mod">
          <ac:chgData name="SHARON WALLS" userId="S::swmartin@olemiss.edu::bff738a1-0dc7-490e-9a98-fdeeac8f7ede" providerId="AD" clId="Web-{00000000-0000-0000-0000-000000000000}" dt="2021-05-10T20:35:46.734" v="10" actId="20577"/>
          <ac:spMkLst>
            <pc:docMk/>
            <pc:sldMk cId="2670514726" sldId="284"/>
            <ac:spMk id="192" creationId="{00000000-0000-0000-0000-000000000000}"/>
          </ac:spMkLst>
        </pc:spChg>
      </pc:sldChg>
      <pc:sldChg chg="addCm">
        <pc:chgData name="SHARON WALLS" userId="S::swmartin@olemiss.edu::bff738a1-0dc7-490e-9a98-fdeeac8f7ede" providerId="AD" clId="Web-{00000000-0000-0000-0000-000000000000}" dt="2021-05-10T20:45:11.338" v="17"/>
        <pc:sldMkLst>
          <pc:docMk/>
          <pc:sldMk cId="2916363633" sldId="289"/>
        </pc:sldMkLst>
      </pc:sldChg>
      <pc:sldChg chg="modSp">
        <pc:chgData name="SHARON WALLS" userId="S::swmartin@olemiss.edu::bff738a1-0dc7-490e-9a98-fdeeac8f7ede" providerId="AD" clId="Web-{00000000-0000-0000-0000-000000000000}" dt="2021-05-10T20:38:17.295" v="14" actId="20577"/>
        <pc:sldMkLst>
          <pc:docMk/>
          <pc:sldMk cId="2600534923" sldId="295"/>
        </pc:sldMkLst>
        <pc:spChg chg="mod">
          <ac:chgData name="SHARON WALLS" userId="S::swmartin@olemiss.edu::bff738a1-0dc7-490e-9a98-fdeeac8f7ede" providerId="AD" clId="Web-{00000000-0000-0000-0000-000000000000}" dt="2021-05-10T20:38:17.295" v="14" actId="20577"/>
          <ac:spMkLst>
            <pc:docMk/>
            <pc:sldMk cId="2600534923" sldId="295"/>
            <ac:spMk id="2" creationId="{00000000-0000-0000-0000-000000000000}"/>
          </ac:spMkLst>
        </pc:spChg>
      </pc:sldChg>
      <pc:sldChg chg="modSp">
        <pc:chgData name="SHARON WALLS" userId="S::swmartin@olemiss.edu::bff738a1-0dc7-490e-9a98-fdeeac8f7ede" providerId="AD" clId="Web-{00000000-0000-0000-0000-000000000000}" dt="2021-05-10T20:39:01.857" v="16" actId="20577"/>
        <pc:sldMkLst>
          <pc:docMk/>
          <pc:sldMk cId="217348326" sldId="296"/>
        </pc:sldMkLst>
        <pc:spChg chg="mod">
          <ac:chgData name="SHARON WALLS" userId="S::swmartin@olemiss.edu::bff738a1-0dc7-490e-9a98-fdeeac8f7ede" providerId="AD" clId="Web-{00000000-0000-0000-0000-000000000000}" dt="2021-05-10T20:39:01.857" v="16" actId="20577"/>
          <ac:spMkLst>
            <pc:docMk/>
            <pc:sldMk cId="217348326" sldId="296"/>
            <ac:spMk id="2" creationId="{00000000-0000-0000-0000-000000000000}"/>
          </ac:spMkLst>
        </pc:spChg>
      </pc:sldChg>
      <pc:sldChg chg="modSp">
        <pc:chgData name="SHARON WALLS" userId="S::swmartin@olemiss.edu::bff738a1-0dc7-490e-9a98-fdeeac8f7ede" providerId="AD" clId="Web-{00000000-0000-0000-0000-000000000000}" dt="2021-05-10T20:33:20.454" v="4" actId="20577"/>
        <pc:sldMkLst>
          <pc:docMk/>
          <pc:sldMk cId="1466020170" sldId="301"/>
        </pc:sldMkLst>
        <pc:spChg chg="mod">
          <ac:chgData name="SHARON WALLS" userId="S::swmartin@olemiss.edu::bff738a1-0dc7-490e-9a98-fdeeac8f7ede" providerId="AD" clId="Web-{00000000-0000-0000-0000-000000000000}" dt="2021-05-10T20:33:20.454" v="4" actId="20577"/>
          <ac:spMkLst>
            <pc:docMk/>
            <pc:sldMk cId="1466020170" sldId="301"/>
            <ac:spMk id="192" creationId="{00000000-0000-0000-0000-000000000000}"/>
          </ac:spMkLst>
        </pc:spChg>
      </pc:sldChg>
    </pc:docChg>
  </pc:docChgLst>
  <pc:docChgLst>
    <pc:chgData name="kimmac@olemiss.edu" userId="S::kimmac@olemiss.edu::8c17c272-5c0f-40d2-9304-68e8a8ee3c13" providerId="AD" clId="Web-{00000000-0000-0000-0000-000000000000}"/>
    <pc:docChg chg="">
      <pc:chgData name="kimmac@olemiss.edu" userId="S::kimmac@olemiss.edu::8c17c272-5c0f-40d2-9304-68e8a8ee3c13" providerId="AD" clId="Web-{00000000-0000-0000-0000-000000000000}" dt="2021-05-13T14:03:21.382" v="0"/>
      <pc:docMkLst>
        <pc:docMk/>
      </pc:docMkLst>
      <pc:sldChg chg="delCm">
        <pc:chgData name="kimmac@olemiss.edu" userId="S::kimmac@olemiss.edu::8c17c272-5c0f-40d2-9304-68e8a8ee3c13" providerId="AD" clId="Web-{00000000-0000-0000-0000-000000000000}" dt="2021-05-13T14:03:21.382" v="0"/>
        <pc:sldMkLst>
          <pc:docMk/>
          <pc:sldMk cId="1004523315" sldId="294"/>
        </pc:sldMkLst>
      </pc:sldChg>
    </pc:docChg>
  </pc:docChgLst>
  <pc:docChgLst>
    <pc:chgData name="LUTINA COCHRAN" userId="S::lcochran@olemiss.edu::bebe4141-ceae-4bef-8575-c2de6bfac159" providerId="AD" clId="Web-{04D04549-14F3-A01B-47AB-CC171D1797FA}"/>
    <pc:docChg chg="modSld">
      <pc:chgData name="LUTINA COCHRAN" userId="S::lcochran@olemiss.edu::bebe4141-ceae-4bef-8575-c2de6bfac159" providerId="AD" clId="Web-{04D04549-14F3-A01B-47AB-CC171D1797FA}" dt="2021-05-13T17:26:58.996" v="52" actId="20577"/>
      <pc:docMkLst>
        <pc:docMk/>
      </pc:docMkLst>
      <pc:sldChg chg="addCm">
        <pc:chgData name="LUTINA COCHRAN" userId="S::lcochran@olemiss.edu::bebe4141-ceae-4bef-8575-c2de6bfac159" providerId="AD" clId="Web-{04D04549-14F3-A01B-47AB-CC171D1797FA}" dt="2021-05-13T16:56:13.407" v="0"/>
        <pc:sldMkLst>
          <pc:docMk/>
          <pc:sldMk cId="1572890057" sldId="262"/>
        </pc:sldMkLst>
      </pc:sldChg>
      <pc:sldChg chg="addCm">
        <pc:chgData name="LUTINA COCHRAN" userId="S::lcochran@olemiss.edu::bebe4141-ceae-4bef-8575-c2de6bfac159" providerId="AD" clId="Web-{04D04549-14F3-A01B-47AB-CC171D1797FA}" dt="2021-05-13T16:57:05.564" v="1"/>
        <pc:sldMkLst>
          <pc:docMk/>
          <pc:sldMk cId="1529364267" sldId="263"/>
        </pc:sldMkLst>
      </pc:sldChg>
      <pc:sldChg chg="modSp">
        <pc:chgData name="LUTINA COCHRAN" userId="S::lcochran@olemiss.edu::bebe4141-ceae-4bef-8575-c2de6bfac159" providerId="AD" clId="Web-{04D04549-14F3-A01B-47AB-CC171D1797FA}" dt="2021-05-13T17:26:58.996" v="52" actId="20577"/>
        <pc:sldMkLst>
          <pc:docMk/>
          <pc:sldMk cId="1235199628" sldId="265"/>
        </pc:sldMkLst>
        <pc:spChg chg="mod">
          <ac:chgData name="LUTINA COCHRAN" userId="S::lcochran@olemiss.edu::bebe4141-ceae-4bef-8575-c2de6bfac159" providerId="AD" clId="Web-{04D04549-14F3-A01B-47AB-CC171D1797FA}" dt="2021-05-13T17:26:58.996" v="52" actId="20577"/>
          <ac:spMkLst>
            <pc:docMk/>
            <pc:sldMk cId="1235199628" sldId="265"/>
            <ac:spMk id="192" creationId="{00000000-0000-0000-0000-000000000000}"/>
          </ac:spMkLst>
        </pc:spChg>
      </pc:sldChg>
      <pc:sldChg chg="addCm">
        <pc:chgData name="LUTINA COCHRAN" userId="S::lcochran@olemiss.edu::bebe4141-ceae-4bef-8575-c2de6bfac159" providerId="AD" clId="Web-{04D04549-14F3-A01B-47AB-CC171D1797FA}" dt="2021-05-13T16:57:20.345" v="2"/>
        <pc:sldMkLst>
          <pc:docMk/>
          <pc:sldMk cId="2649816468" sldId="285"/>
        </pc:sldMkLst>
      </pc:sldChg>
      <pc:sldChg chg="modSp addCm">
        <pc:chgData name="LUTINA COCHRAN" userId="S::lcochran@olemiss.edu::bebe4141-ceae-4bef-8575-c2de6bfac159" providerId="AD" clId="Web-{04D04549-14F3-A01B-47AB-CC171D1797FA}" dt="2021-05-13T16:59:58.830" v="26" actId="20577"/>
        <pc:sldMkLst>
          <pc:docMk/>
          <pc:sldMk cId="2618804701" sldId="297"/>
        </pc:sldMkLst>
        <pc:spChg chg="mod">
          <ac:chgData name="LUTINA COCHRAN" userId="S::lcochran@olemiss.edu::bebe4141-ceae-4bef-8575-c2de6bfac159" providerId="AD" clId="Web-{04D04549-14F3-A01B-47AB-CC171D1797FA}" dt="2021-05-13T16:59:58.830" v="26" actId="20577"/>
          <ac:spMkLst>
            <pc:docMk/>
            <pc:sldMk cId="2618804701" sldId="297"/>
            <ac:spMk id="2" creationId="{00000000-0000-0000-0000-000000000000}"/>
          </ac:spMkLst>
        </pc:spChg>
      </pc:sldChg>
    </pc:docChg>
  </pc:docChgLst>
  <pc:docChgLst>
    <pc:chgData name="HENRIETTA HENDERSON" userId="S::hhenders@olemiss.edu::56a1cc24-d293-4785-a0a6-1d6a75d73248" providerId="AD" clId="Web-{AEDB276A-81CC-35EA-D728-9F6041171600}"/>
    <pc:docChg chg="modSld">
      <pc:chgData name="HENRIETTA HENDERSON" userId="S::hhenders@olemiss.edu::56a1cc24-d293-4785-a0a6-1d6a75d73248" providerId="AD" clId="Web-{AEDB276A-81CC-35EA-D728-9F6041171600}" dt="2021-05-11T15:54:17.560" v="23"/>
      <pc:docMkLst>
        <pc:docMk/>
      </pc:docMkLst>
      <pc:sldChg chg="addCm">
        <pc:chgData name="HENRIETTA HENDERSON" userId="S::hhenders@olemiss.edu::56a1cc24-d293-4785-a0a6-1d6a75d73248" providerId="AD" clId="Web-{AEDB276A-81CC-35EA-D728-9F6041171600}" dt="2021-05-11T15:54:17.560" v="23"/>
        <pc:sldMkLst>
          <pc:docMk/>
          <pc:sldMk cId="2916363633" sldId="289"/>
        </pc:sldMkLst>
      </pc:sldChg>
      <pc:sldChg chg="modSp">
        <pc:chgData name="HENRIETTA HENDERSON" userId="S::hhenders@olemiss.edu::56a1cc24-d293-4785-a0a6-1d6a75d73248" providerId="AD" clId="Web-{AEDB276A-81CC-35EA-D728-9F6041171600}" dt="2021-05-11T15:30:31.423" v="16" actId="1076"/>
        <pc:sldMkLst>
          <pc:docMk/>
          <pc:sldMk cId="1979555453" sldId="293"/>
        </pc:sldMkLst>
        <pc:spChg chg="mod">
          <ac:chgData name="HENRIETTA HENDERSON" userId="S::hhenders@olemiss.edu::56a1cc24-d293-4785-a0a6-1d6a75d73248" providerId="AD" clId="Web-{AEDB276A-81CC-35EA-D728-9F6041171600}" dt="2021-05-11T15:30:31.423" v="16" actId="1076"/>
          <ac:spMkLst>
            <pc:docMk/>
            <pc:sldMk cId="1979555453" sldId="293"/>
            <ac:spMk id="4" creationId="{00000000-0000-0000-0000-000000000000}"/>
          </ac:spMkLst>
        </pc:spChg>
      </pc:sldChg>
      <pc:sldChg chg="addCm">
        <pc:chgData name="HENRIETTA HENDERSON" userId="S::hhenders@olemiss.edu::56a1cc24-d293-4785-a0a6-1d6a75d73248" providerId="AD" clId="Web-{AEDB276A-81CC-35EA-D728-9F6041171600}" dt="2021-05-11T15:52:09.167" v="17"/>
        <pc:sldMkLst>
          <pc:docMk/>
          <pc:sldMk cId="1004523315" sldId="294"/>
        </pc:sldMkLst>
      </pc:sldChg>
      <pc:sldChg chg="modSp">
        <pc:chgData name="HENRIETTA HENDERSON" userId="S::hhenders@olemiss.edu::56a1cc24-d293-4785-a0a6-1d6a75d73248" providerId="AD" clId="Web-{AEDB276A-81CC-35EA-D728-9F6041171600}" dt="2021-05-11T15:52:39.855" v="18"/>
        <pc:sldMkLst>
          <pc:docMk/>
          <pc:sldMk cId="2600534923" sldId="295"/>
        </pc:sldMkLst>
        <pc:spChg chg="mod">
          <ac:chgData name="HENRIETTA HENDERSON" userId="S::hhenders@olemiss.edu::56a1cc24-d293-4785-a0a6-1d6a75d73248" providerId="AD" clId="Web-{AEDB276A-81CC-35EA-D728-9F6041171600}" dt="2021-05-11T15:52:39.855" v="18"/>
          <ac:spMkLst>
            <pc:docMk/>
            <pc:sldMk cId="2600534923" sldId="295"/>
            <ac:spMk id="2" creationId="{00000000-0000-0000-0000-000000000000}"/>
          </ac:spMkLst>
        </pc:spChg>
      </pc:sldChg>
      <pc:sldChg chg="modSp">
        <pc:chgData name="HENRIETTA HENDERSON" userId="S::hhenders@olemiss.edu::56a1cc24-d293-4785-a0a6-1d6a75d73248" providerId="AD" clId="Web-{AEDB276A-81CC-35EA-D728-9F6041171600}" dt="2021-05-11T15:53:00.058" v="21"/>
        <pc:sldMkLst>
          <pc:docMk/>
          <pc:sldMk cId="217348326" sldId="296"/>
        </pc:sldMkLst>
        <pc:spChg chg="mod">
          <ac:chgData name="HENRIETTA HENDERSON" userId="S::hhenders@olemiss.edu::56a1cc24-d293-4785-a0a6-1d6a75d73248" providerId="AD" clId="Web-{AEDB276A-81CC-35EA-D728-9F6041171600}" dt="2021-05-11T15:53:00.058" v="21"/>
          <ac:spMkLst>
            <pc:docMk/>
            <pc:sldMk cId="217348326" sldId="296"/>
            <ac:spMk id="2" creationId="{00000000-0000-0000-0000-000000000000}"/>
          </ac:spMkLst>
        </pc:spChg>
      </pc:sldChg>
      <pc:sldChg chg="modSp">
        <pc:chgData name="HENRIETTA HENDERSON" userId="S::hhenders@olemiss.edu::56a1cc24-d293-4785-a0a6-1d6a75d73248" providerId="AD" clId="Web-{AEDB276A-81CC-35EA-D728-9F6041171600}" dt="2021-05-11T15:53:08.933" v="22"/>
        <pc:sldMkLst>
          <pc:docMk/>
          <pc:sldMk cId="2618804701" sldId="297"/>
        </pc:sldMkLst>
        <pc:spChg chg="mod">
          <ac:chgData name="HENRIETTA HENDERSON" userId="S::hhenders@olemiss.edu::56a1cc24-d293-4785-a0a6-1d6a75d73248" providerId="AD" clId="Web-{AEDB276A-81CC-35EA-D728-9F6041171600}" dt="2021-05-11T15:53:08.933" v="22"/>
          <ac:spMkLst>
            <pc:docMk/>
            <pc:sldMk cId="2618804701" sldId="29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9CEC-59FE-4B42-83F1-29CC519D6DD2}"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90CF-0330-4AB8-AF1A-40C6E902CA58}" type="slidenum">
              <a:rPr lang="en-US" smtClean="0"/>
              <a:t>‹#›</a:t>
            </a:fld>
            <a:endParaRPr lang="en-US"/>
          </a:p>
        </p:txBody>
      </p:sp>
    </p:spTree>
    <p:extLst>
      <p:ext uri="{BB962C8B-B14F-4D97-AF65-F5344CB8AC3E}">
        <p14:creationId xmlns:p14="http://schemas.microsoft.com/office/powerpoint/2010/main" val="42792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Let us say that last week you purchased infant formula from Grocery Store A for $300; and this week, you are shopping at Grocery Store B.  They have the same amount of infant formula for $325.  This would be a reasonable price because you can compare it to your knowledge of a previous, similar purchase.  If this same amount of formula were $600 instead of $325, then this would not be considered reasonable.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Another example is you need to purchase a range oven. Your local store has it for $800, and the closest store is 65 miles away but the range costs $700. Although lower in cost, it is likely not reasonable when you factor in the distance.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Although price comparison is not required, always consider ways to be more economical. For example, we might want to consider buying items that are non-perishable in larger quantities (canned food items) and those that are perishable (eggs and dairy) in smaller quantities. </a:t>
            </a:r>
            <a:endParaRPr/>
          </a:p>
        </p:txBody>
      </p:sp>
    </p:spTree>
    <p:extLst>
      <p:ext uri="{BB962C8B-B14F-4D97-AF65-F5344CB8AC3E}">
        <p14:creationId xmlns:p14="http://schemas.microsoft.com/office/powerpoint/2010/main" val="41151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Let us say that last week you purchased infant formula from Grocery Store A for $300; and this week, you are shopping at Grocery Store B.  They have the same amount of infant formula for $325.  This would be a reasonable price because you can compare it to your knowledge of a previous, similar purchase.  If this same amount of formula were $600 instead of $325, then this would not be considered reasonable.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Another example is you need to purchase a range oven. Your local store has it for $800, and the closest store is 65 miles away but the range costs $700. Although lower in cost, it is likely not reasonable when you factor in the distance.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Although price comparison is not required, always consider ways to be more economical. For example, we might want to consider buying items that are non-perishable in larger quantities (canned food items) and those that are perishable (eggs and dairy) in smaller quantities. </a:t>
            </a:r>
            <a:endParaRPr/>
          </a:p>
        </p:txBody>
      </p:sp>
    </p:spTree>
    <p:extLst>
      <p:ext uri="{BB962C8B-B14F-4D97-AF65-F5344CB8AC3E}">
        <p14:creationId xmlns:p14="http://schemas.microsoft.com/office/powerpoint/2010/main" val="64016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Share core content: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second standard calls for you to Share the Wealth. This means you must purchase from various sources to ensure everyone will have the opportunity to earn your business. In other words, you cannot make all purchases from one vendor; you must rotate purchases from all qualified vendors equally.  It would be best to keep a list of stores that are available in the area.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However, if you are unable to share the wealth because there is only one store in your area, it may not be reasonable to drive a long distance to purchase goods. In this case, contact your State agency for guidance. </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12</a:t>
            </a:fld>
            <a:endParaRPr lang="en-US"/>
          </a:p>
        </p:txBody>
      </p:sp>
    </p:spTree>
    <p:extLst>
      <p:ext uri="{BB962C8B-B14F-4D97-AF65-F5344CB8AC3E}">
        <p14:creationId xmlns:p14="http://schemas.microsoft.com/office/powerpoint/2010/main" val="225755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Suppose you need to purchase fresh tomatoes, milk, and cleaning supplies. You purchase the fresh tomatoes form the local farmer’s market, milk from the local grocery store and paper products from a local discount store. This is an example of Sharing the Wealth. You have given several different vendors your business.    </a:t>
            </a:r>
          </a:p>
        </p:txBody>
      </p:sp>
      <p:sp>
        <p:nvSpPr>
          <p:cNvPr id="4" name="Slide Number Placeholder 3"/>
          <p:cNvSpPr>
            <a:spLocks noGrp="1"/>
          </p:cNvSpPr>
          <p:nvPr>
            <p:ph type="sldNum" sz="quarter" idx="10"/>
          </p:nvPr>
        </p:nvSpPr>
        <p:spPr/>
        <p:txBody>
          <a:bodyPr/>
          <a:lstStyle/>
          <a:p>
            <a:fld id="{884190CF-0330-4AB8-AF1A-40C6E902CA58}" type="slidenum">
              <a:rPr lang="en-US" smtClean="0"/>
              <a:t>13</a:t>
            </a:fld>
            <a:endParaRPr lang="en-US"/>
          </a:p>
        </p:txBody>
      </p:sp>
    </p:spTree>
    <p:extLst>
      <p:ext uri="{BB962C8B-B14F-4D97-AF65-F5344CB8AC3E}">
        <p14:creationId xmlns:p14="http://schemas.microsoft.com/office/powerpoint/2010/main" val="97716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Share core content: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last standard calls for you to document each purchase by keeping all receipts. Maintain this information on file in order to demonstrate that you have met the requirements of reasonable price and spreading the wealth.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You must keep records for at least three years. Receipts should include the vendor’s name, address, and date of purchase, items, amount, and unit price. Your State may require additional documentation requirements. Always refer to your State agency or other regulatory agency to determine the latest requirements before making purchases.   </a:t>
            </a:r>
          </a:p>
        </p:txBody>
      </p:sp>
      <p:sp>
        <p:nvSpPr>
          <p:cNvPr id="4" name="Slide Number Placeholder 3"/>
          <p:cNvSpPr>
            <a:spLocks noGrp="1"/>
          </p:cNvSpPr>
          <p:nvPr>
            <p:ph type="sldNum" sz="quarter" idx="10"/>
          </p:nvPr>
        </p:nvSpPr>
        <p:spPr/>
        <p:txBody>
          <a:bodyPr/>
          <a:lstStyle/>
          <a:p>
            <a:fld id="{884190CF-0330-4AB8-AF1A-40C6E902CA58}" type="slidenum">
              <a:rPr lang="en-US" smtClean="0"/>
              <a:t>14</a:t>
            </a:fld>
            <a:endParaRPr lang="en-US"/>
          </a:p>
        </p:txBody>
      </p:sp>
    </p:spTree>
    <p:extLst>
      <p:ext uri="{BB962C8B-B14F-4D97-AF65-F5344CB8AC3E}">
        <p14:creationId xmlns:p14="http://schemas.microsoft.com/office/powerpoint/2010/main" val="84070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Share core content: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Suppose you have just returned from a shopping trip where you purchased fresh tomatoes, milk, and cleaning supplies. You take the receipts from each separate transaction and file them away in a binder or hanging file folder. You might consider what organization style works best for you. You could keep receipts together by type of purchase (fresh produce, milk/dairy, etc.) or you might want to organize receipts by month. Whatever system works best for you is what is important.</a:t>
            </a:r>
          </a:p>
        </p:txBody>
      </p:sp>
      <p:sp>
        <p:nvSpPr>
          <p:cNvPr id="4" name="Slide Number Placeholder 3"/>
          <p:cNvSpPr>
            <a:spLocks noGrp="1"/>
          </p:cNvSpPr>
          <p:nvPr>
            <p:ph type="sldNum" sz="quarter" idx="10"/>
          </p:nvPr>
        </p:nvSpPr>
        <p:spPr/>
        <p:txBody>
          <a:bodyPr/>
          <a:lstStyle/>
          <a:p>
            <a:fld id="{884190CF-0330-4AB8-AF1A-40C6E902CA58}" type="slidenum">
              <a:rPr lang="en-US" smtClean="0"/>
              <a:t>15</a:t>
            </a:fld>
            <a:endParaRPr lang="en-US"/>
          </a:p>
        </p:txBody>
      </p:sp>
    </p:spTree>
    <p:extLst>
      <p:ext uri="{BB962C8B-B14F-4D97-AF65-F5344CB8AC3E}">
        <p14:creationId xmlns:p14="http://schemas.microsoft.com/office/powerpoint/2010/main" val="381065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Activity: Making Micro-Purchases                                                                              Time:  5-10 minutes</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Purpose: </a:t>
            </a:r>
            <a:r>
              <a:rPr lang="en-US" sz="1200" kern="1200">
                <a:solidFill>
                  <a:schemeClr val="tx1"/>
                </a:solidFill>
                <a:effectLst/>
                <a:latin typeface="+mn-lt"/>
                <a:ea typeface="+mn-ea"/>
                <a:cs typeface="+mn-cs"/>
              </a:rPr>
              <a:t>The purpose of this activity is to recall and apply the three standards for making micro-purchasing.</a:t>
            </a:r>
          </a:p>
          <a:p>
            <a:pPr lvl="0"/>
            <a:r>
              <a:rPr lang="en-US" sz="1200" b="1" kern="1200">
                <a:solidFill>
                  <a:schemeClr val="tx1"/>
                </a:solidFill>
                <a:effectLst/>
                <a:latin typeface="+mn-lt"/>
                <a:ea typeface="+mn-ea"/>
                <a:cs typeface="+mn-cs"/>
              </a:rPr>
              <a:t>Materials Needed: </a:t>
            </a:r>
            <a:r>
              <a:rPr lang="en-US" sz="1200" kern="1200">
                <a:solidFill>
                  <a:schemeClr val="tx1"/>
                </a:solidFill>
                <a:effectLst/>
                <a:latin typeface="+mn-lt"/>
                <a:ea typeface="+mn-ea"/>
                <a:cs typeface="+mn-cs"/>
              </a:rPr>
              <a:t>Micro-Purchasing worksheet and pencils</a:t>
            </a:r>
          </a:p>
          <a:p>
            <a:pPr lvl="0"/>
            <a:r>
              <a:rPr lang="en-US" sz="1200" b="1" kern="1200">
                <a:solidFill>
                  <a:schemeClr val="tx1"/>
                </a:solidFill>
                <a:effectLst/>
                <a:latin typeface="+mn-lt"/>
                <a:ea typeface="+mn-ea"/>
                <a:cs typeface="+mn-cs"/>
              </a:rPr>
              <a:t>Instructions: </a:t>
            </a:r>
            <a:r>
              <a:rPr lang="en-US" sz="1200" kern="1200">
                <a:solidFill>
                  <a:schemeClr val="tx1"/>
                </a:solidFill>
                <a:effectLst/>
                <a:latin typeface="+mn-lt"/>
                <a:ea typeface="+mn-ea"/>
                <a:cs typeface="+mn-cs"/>
              </a:rPr>
              <a:t>Distribute the Micro-Purchasing Worksheet. Read the following to the participants:  Shawn is a child care director at a mid-size facility. On the 3rd of each month, he purchases all food and supplies from a single grocery store. He believes each purchase averages $10,519, but he is not certain because he has misplaced the four receipts. Sadly, Shawn is not following the requirements for micro purchasing. Instruction participants to get into groups and discuss some things he could do differently to meet the micro-purchasing standards. Then, list those actions on the worksheet. Allow groups 5 minutes to discuss this scenario. Then, ask each group to share their responses. All responses should relate to the following three standards: Purchasing from multiple sources, spend less than $10,000 per transaction, maintain documentation for each purchase and source.  </a:t>
            </a:r>
          </a:p>
        </p:txBody>
      </p:sp>
    </p:spTree>
    <p:extLst>
      <p:ext uri="{BB962C8B-B14F-4D97-AF65-F5344CB8AC3E}">
        <p14:creationId xmlns:p14="http://schemas.microsoft.com/office/powerpoint/2010/main" val="127306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15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a:solidFill>
                  <a:schemeClr val="tx1"/>
                </a:solidFill>
                <a:effectLst/>
                <a:latin typeface="+mn-lt"/>
                <a:ea typeface="+mn-ea"/>
                <a:cs typeface="+mn-cs"/>
              </a:rPr>
              <a:t>Remember to always follow the three standards to ensure your micro-purchases comply with the regulations: Standard 1: The price paid must be reasonable. Standard 2: You must purchase from various sources to ensure everyone will have the opportunity to earn your business.  Standard 3: You must document to ensure compliance.</a:t>
            </a:r>
          </a:p>
        </p:txBody>
      </p:sp>
    </p:spTree>
    <p:extLst>
      <p:ext uri="{BB962C8B-B14F-4D97-AF65-F5344CB8AC3E}">
        <p14:creationId xmlns:p14="http://schemas.microsoft.com/office/powerpoint/2010/main" val="204848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4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37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B264-D7E8-4926-88CB-12B959917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2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8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4</a:t>
            </a:fld>
            <a:endParaRPr lang="en-US"/>
          </a:p>
        </p:txBody>
      </p:sp>
    </p:spTree>
    <p:extLst>
      <p:ext uri="{BB962C8B-B14F-4D97-AF65-F5344CB8AC3E}">
        <p14:creationId xmlns:p14="http://schemas.microsoft.com/office/powerpoint/2010/main" val="18814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a:solidFill>
                  <a:schemeClr val="tx1"/>
                </a:solidFill>
                <a:effectLst/>
                <a:latin typeface="+mn-lt"/>
                <a:ea typeface="+mn-ea"/>
                <a:cs typeface="+mn-cs"/>
              </a:rPr>
              <a:t>Micro-purchasing is a procurement method for buying goods and services using federal child nutrition dollars. This method is one of the easiest and most common for those operating the Child and Adult Care Food Program (CACFP). It typically allows for minimum documentation and less administrative burden when compared to other procurement methods.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Throughout this training, you will learn about three standards for using the micro-purchasing method to purchase goods and services. Being aware of these standards will allow you to make the best use of federal funds while meeting program requirements in your CACFP setting.</a:t>
            </a:r>
          </a:p>
        </p:txBody>
      </p:sp>
    </p:spTree>
    <p:extLst>
      <p:ext uri="{BB962C8B-B14F-4D97-AF65-F5344CB8AC3E}">
        <p14:creationId xmlns:p14="http://schemas.microsoft.com/office/powerpoint/2010/main" val="39699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6</a:t>
            </a:fld>
            <a:endParaRPr lang="en-US"/>
          </a:p>
        </p:txBody>
      </p:sp>
    </p:spTree>
    <p:extLst>
      <p:ext uri="{BB962C8B-B14F-4D97-AF65-F5344CB8AC3E}">
        <p14:creationId xmlns:p14="http://schemas.microsoft.com/office/powerpoint/2010/main" val="320090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Federal regulations, micro-purchase is defined as a purchase of goods or services using simplified acquisition procedures, the aggregate amount of which does not exceed the micro-purchase threshold of $10,000.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other words, a micro-purchase is a single transaction that costs $10,000 or below. Another way to look at this is if you purchase a number of items at one time and the total is less than $10,000, this is considered a micro-purchase.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threshold is set by the Federal government, and it can be found in 7CFR 200.320(a) of the Code of Federal Regulations. It’s important to note, States may set a lower threshold than $10,000. Always check with your State agency or other regulatory agency to determine the latest requirements before making purchases.   </a:t>
            </a:r>
          </a:p>
        </p:txBody>
      </p:sp>
    </p:spTree>
    <p:extLst>
      <p:ext uri="{BB962C8B-B14F-4D97-AF65-F5344CB8AC3E}">
        <p14:creationId xmlns:p14="http://schemas.microsoft.com/office/powerpoint/2010/main" val="21227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Let us explore some examples of micro-purchasing. Suppose you need copy paper and ink cartridges to print menus.  You purchase these items at a local office supply store and the total amount of your purchase is $150.  This purchase is an example of a micro-purchase.  You spent less than $10,000 in a single transaction.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In the same day, you also needed cleaning supplies and napkins.  You purchase the cleaning supplies and napkins for $200.  This purchase would is also an example of a micro-purchase because you spent less than $10,000 in this transaction. </a:t>
            </a:r>
          </a:p>
        </p:txBody>
      </p:sp>
    </p:spTree>
    <p:extLst>
      <p:ext uri="{BB962C8B-B14F-4D97-AF65-F5344CB8AC3E}">
        <p14:creationId xmlns:p14="http://schemas.microsoft.com/office/powerpoint/2010/main" val="389477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first standard for micro-purchases is that they must be reasonably priced. There are a number of ways to determine the reasonableness of a price. Some examples include comparing prices to previous purchases, applying personal knowledge of the item when determining reasonableness, and comparing similar items being purchased. It is best practice to consider the most economical approach when making purchases.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States may also determine other measures for determining reasonableness of a price. </a:t>
            </a:r>
            <a:endParaRPr/>
          </a:p>
        </p:txBody>
      </p:sp>
    </p:spTree>
    <p:extLst>
      <p:ext uri="{BB962C8B-B14F-4D97-AF65-F5344CB8AC3E}">
        <p14:creationId xmlns:p14="http://schemas.microsoft.com/office/powerpoint/2010/main" val="319952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709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solidFill>
                  <a:srgbClr val="002060"/>
                </a:solidFill>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Calibri Light" panose="020F03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extLst>
      <p:ext uri="{BB962C8B-B14F-4D97-AF65-F5344CB8AC3E}">
        <p14:creationId xmlns:p14="http://schemas.microsoft.com/office/powerpoint/2010/main" val="21053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418255" y="-24499"/>
            <a:ext cx="8358488"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61;p6"/>
          <p:cNvSpPr/>
          <p:nvPr/>
        </p:nvSpPr>
        <p:spPr>
          <a:xfrm>
            <a:off x="4228773" y="3429000"/>
            <a:ext cx="24088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a:off x="3891459" y="0"/>
            <a:ext cx="44292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defTabSz="1219170">
              <a:buClr>
                <a:srgbClr val="000000"/>
              </a:buClr>
            </a:pPr>
            <a:fld id="{00000000-1234-1234-1234-123412341234}" type="slidenum">
              <a:rPr lang="en" sz="1867" kern="0" smtClean="0">
                <a:solidFill>
                  <a:srgbClr val="000000"/>
                </a:solidFill>
                <a:cs typeface="Arial"/>
                <a:sym typeface="Arial"/>
              </a:rPr>
              <a:pPr algn="r" defTabSz="1219170">
                <a:buClr>
                  <a:srgbClr val="000000"/>
                </a:buClr>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226491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2645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67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grpSp>
        <p:nvGrpSpPr>
          <p:cNvPr id="144" name="Google Shape;144;p13"/>
          <p:cNvGrpSpPr/>
          <p:nvPr/>
        </p:nvGrpSpPr>
        <p:grpSpPr>
          <a:xfrm>
            <a:off x="-418255" y="-24499"/>
            <a:ext cx="182372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Google Shape;148;p13"/>
          <p:cNvGrpSpPr/>
          <p:nvPr/>
        </p:nvGrpSpPr>
        <p:grpSpPr>
          <a:xfrm>
            <a:off x="9980523" y="2340468"/>
            <a:ext cx="37744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59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3600">
                <a:solidFill>
                  <a:srgbClr val="002060"/>
                </a:solidFill>
                <a:latin typeface="+mj-lt"/>
              </a:defRPr>
            </a:lvl1pPr>
            <a:lvl2pPr marL="1219170" lvl="1" indent="-507987" rtl="0">
              <a:spcBef>
                <a:spcPts val="0"/>
              </a:spcBef>
              <a:spcAft>
                <a:spcPts val="0"/>
              </a:spcAft>
              <a:buSzPts val="2400"/>
              <a:buChar char="╺"/>
              <a:defRPr sz="3600"/>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lang="en-US" dirty="0">
              <a:latin typeface="+mj-lt"/>
            </a:endParaRPr>
          </a:p>
          <a:p>
            <a:pPr lvl="1"/>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mj-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36895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55669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250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3600">
                <a:solidFill>
                  <a:srgbClr val="002060"/>
                </a:solidFill>
                <a:latin typeface="+mj-lt"/>
              </a:defRPr>
            </a:lvl1pPr>
            <a:lvl2pPr>
              <a:defRPr sz="3600">
                <a:solidFill>
                  <a:srgbClr val="002060"/>
                </a:solidFill>
                <a:latin typeface="+mj-lt"/>
              </a:defRPr>
            </a:lvl2pPr>
            <a:lvl3pPr>
              <a:defRPr sz="3600">
                <a:solidFill>
                  <a:srgbClr val="002060"/>
                </a:solidFill>
                <a:latin typeface="+mj-lt"/>
              </a:defRPr>
            </a:lvl3pPr>
            <a:lvl4pPr>
              <a:defRPr sz="3600">
                <a:solidFill>
                  <a:srgbClr val="002060"/>
                </a:solidFill>
                <a:latin typeface="+mj-lt"/>
              </a:defRPr>
            </a:lvl4pPr>
            <a:lvl5pPr>
              <a:defRPr sz="3600">
                <a:solidFill>
                  <a:srgbClr val="002060"/>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D08FC6-BFD7-4AAC-BEE9-B1A786AB7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80243-72B9-4BA5-931B-407527281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55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10868751"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5056561" y="2134567"/>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6971101" y="-19289"/>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962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1496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05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6241349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8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2920233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twitter.com/search?q=institute%20of%20child%20nutrition&amp;src=typd" TargetMode="External"/><Relationship Id="rId12"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hyperlink" Target="https://www.instagram.com/theicn/" TargetMode="External"/><Relationship Id="rId5" Type="http://schemas.openxmlformats.org/officeDocument/2006/relationships/hyperlink" Target="https://www.facebook.com/ichildnutrition/"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pinterest.com/theic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800608" y="1838903"/>
            <a:ext cx="5954800" cy="3810000"/>
          </a:xfrm>
          <a:prstGeom prst="rect">
            <a:avLst/>
          </a:prstGeom>
        </p:spPr>
        <p:txBody>
          <a:bodyPr spcFirstLastPara="1" wrap="square" lIns="0" tIns="0" rIns="0" bIns="0" anchor="t" anchorCtr="0">
            <a:noAutofit/>
          </a:bodyPr>
          <a:lstStyle/>
          <a:p>
            <a:pPr lvl="0"/>
            <a:r>
              <a:rPr lang="en-US" sz="5400">
                <a:solidFill>
                  <a:srgbClr val="002060"/>
                </a:solidFill>
                <a:latin typeface="+mj-lt"/>
              </a:rPr>
              <a:t>Micro-Purchasing in the CACFP</a:t>
            </a:r>
            <a:endParaRPr sz="5400">
              <a:solidFill>
                <a:srgbClr val="002060"/>
              </a:solidFill>
              <a:latin typeface="+mj-lt"/>
            </a:endParaRPr>
          </a:p>
        </p:txBody>
      </p:sp>
      <p:sp>
        <p:nvSpPr>
          <p:cNvPr id="3" name="Rectangle 2"/>
          <p:cNvSpPr/>
          <p:nvPr/>
        </p:nvSpPr>
        <p:spPr>
          <a:xfrm>
            <a:off x="732097" y="4775746"/>
            <a:ext cx="2595582" cy="830997"/>
          </a:xfrm>
          <a:prstGeom prst="rect">
            <a:avLst/>
          </a:prstGeom>
        </p:spPr>
        <p:txBody>
          <a:bodyPr wrap="none">
            <a:spAutoFit/>
          </a:bodyPr>
          <a:lstStyle/>
          <a:p>
            <a:r>
              <a:rPr lang="en-US" sz="2400" b="1" dirty="0">
                <a:solidFill>
                  <a:srgbClr val="002060"/>
                </a:solidFill>
                <a:latin typeface="Calibri Light" panose="020F0302020204030204" pitchFamily="34" charset="0"/>
              </a:rPr>
              <a:t>CACFP </a:t>
            </a:r>
            <a:r>
              <a:rPr lang="en-US" sz="2400" b="1" dirty="0" err="1">
                <a:solidFill>
                  <a:srgbClr val="002060"/>
                </a:solidFill>
                <a:latin typeface="Calibri Light" panose="020F0302020204030204" pitchFamily="34" charset="0"/>
              </a:rPr>
              <a:t>iTrain</a:t>
            </a:r>
            <a:r>
              <a:rPr lang="en-US" sz="2400" b="1" dirty="0">
                <a:solidFill>
                  <a:srgbClr val="002060"/>
                </a:solidFill>
                <a:latin typeface="Calibri Light" panose="020F0302020204030204" pitchFamily="34" charset="0"/>
              </a:rPr>
              <a:t> </a:t>
            </a:r>
          </a:p>
          <a:p>
            <a:r>
              <a:rPr lang="en-US" sz="2400" b="1" dirty="0">
                <a:solidFill>
                  <a:srgbClr val="002060"/>
                </a:solidFill>
                <a:latin typeface="Calibri Light" panose="020F0302020204030204" pitchFamily="34" charset="0"/>
              </a:rPr>
              <a:t>Simple Lesson Plan </a:t>
            </a:r>
          </a:p>
        </p:txBody>
      </p:sp>
      <p:pic>
        <p:nvPicPr>
          <p:cNvPr id="4" name="Picture 3" descr="Institute of Child Nutrition Logo " title="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95" y="1069099"/>
            <a:ext cx="2390483" cy="430363"/>
          </a:xfrm>
          <a:prstGeom prst="rect">
            <a:avLst/>
          </a:prstGeom>
        </p:spPr>
      </p:pic>
    </p:spTree>
    <p:extLst>
      <p:ext uri="{BB962C8B-B14F-4D97-AF65-F5344CB8AC3E}">
        <p14:creationId xmlns:p14="http://schemas.microsoft.com/office/powerpoint/2010/main" val="29163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a:t>Reasonable Price Examples</a:t>
            </a:r>
          </a:p>
        </p:txBody>
      </p:sp>
      <p:sp>
        <p:nvSpPr>
          <p:cNvPr id="192" name="Google Shape;192;p20"/>
          <p:cNvSpPr txBox="1">
            <a:spLocks noGrp="1"/>
          </p:cNvSpPr>
          <p:nvPr>
            <p:ph type="body" idx="1"/>
          </p:nvPr>
        </p:nvSpPr>
        <p:spPr>
          <a:xfrm>
            <a:off x="1219433" y="2112567"/>
            <a:ext cx="9332800" cy="4553704"/>
          </a:xfrm>
          <a:prstGeom prst="rect">
            <a:avLst/>
          </a:prstGeom>
        </p:spPr>
        <p:txBody>
          <a:bodyPr spcFirstLastPara="1" wrap="square" lIns="0" tIns="0" rIns="0" bIns="0" anchor="t" anchorCtr="0">
            <a:noAutofit/>
          </a:bodyPr>
          <a:lstStyle/>
          <a:p>
            <a:pPr marL="608965" indent="-507365"/>
            <a:r>
              <a:rPr lang="en-US" sz="2000" dirty="0">
                <a:latin typeface="+mj-lt"/>
              </a:rPr>
              <a:t>Let us say that last week you purchased infant formula from Grocery Store A for $300; and this week, you are shopping at Grocery Store B. They have the same amount of infant formula for $325. This would be a reasonable price because you can compare it to your knowledge of a previous, similar purchase. If this same amount of formula were $600 instead of $325, then this would not be considered reasonable.   </a:t>
            </a:r>
            <a:endParaRPr lang="en-US" dirty="0"/>
          </a:p>
        </p:txBody>
      </p:sp>
    </p:spTree>
    <p:extLst>
      <p:ext uri="{BB962C8B-B14F-4D97-AF65-F5344CB8AC3E}">
        <p14:creationId xmlns:p14="http://schemas.microsoft.com/office/powerpoint/2010/main" val="267051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a:t>Reasonable Price Examples</a:t>
            </a:r>
          </a:p>
        </p:txBody>
      </p:sp>
      <p:sp>
        <p:nvSpPr>
          <p:cNvPr id="192" name="Google Shape;192;p20"/>
          <p:cNvSpPr txBox="1">
            <a:spLocks noGrp="1"/>
          </p:cNvSpPr>
          <p:nvPr>
            <p:ph type="body" idx="1"/>
          </p:nvPr>
        </p:nvSpPr>
        <p:spPr>
          <a:xfrm>
            <a:off x="1219433" y="2112567"/>
            <a:ext cx="9332800" cy="4553704"/>
          </a:xfrm>
          <a:prstGeom prst="rect">
            <a:avLst/>
          </a:prstGeom>
        </p:spPr>
        <p:txBody>
          <a:bodyPr spcFirstLastPara="1" wrap="square" lIns="0" tIns="0" rIns="0" bIns="0" anchor="t" anchorCtr="0">
            <a:noAutofit/>
          </a:bodyPr>
          <a:lstStyle/>
          <a:p>
            <a:pPr marL="608965" indent="-507365"/>
            <a:r>
              <a:rPr lang="en-US" sz="2000" dirty="0">
                <a:latin typeface="+mj-lt"/>
              </a:rPr>
              <a:t>Another example is you need to purchase a range oven. Your local store has it for $800, and the closest store is 65 miles away but the range costs $700. Although lower in cost, it is likely not reasonable when you factor in the distance.  </a:t>
            </a:r>
          </a:p>
        </p:txBody>
      </p:sp>
    </p:spTree>
    <p:extLst>
      <p:ext uri="{BB962C8B-B14F-4D97-AF65-F5344CB8AC3E}">
        <p14:creationId xmlns:p14="http://schemas.microsoft.com/office/powerpoint/2010/main" val="273092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7"/>
            <a:ext cx="9332800" cy="4706104"/>
          </a:xfrm>
        </p:spPr>
        <p:txBody>
          <a:bodyPr/>
          <a:lstStyle/>
          <a:p>
            <a:r>
              <a:rPr lang="en-US" sz="2500" dirty="0">
                <a:latin typeface="+mj-lt"/>
              </a:rPr>
              <a:t>Standard 2: Share the </a:t>
            </a:r>
            <a:r>
              <a:rPr lang="en-US" sz="2500" dirty="0"/>
              <a:t>W</a:t>
            </a:r>
            <a:r>
              <a:rPr lang="en-US" sz="2500" dirty="0">
                <a:latin typeface="+mj-lt"/>
              </a:rPr>
              <a:t>ealth</a:t>
            </a:r>
          </a:p>
          <a:p>
            <a:pPr lvl="1"/>
            <a:r>
              <a:rPr lang="en-US" sz="2500" dirty="0">
                <a:latin typeface="+mj-lt"/>
              </a:rPr>
              <a:t>You must purchase from various sources to ensure everyone will have the opportunity to earn your business. </a:t>
            </a:r>
          </a:p>
          <a:p>
            <a:pPr lvl="1"/>
            <a:r>
              <a:rPr lang="en-US" sz="2500" dirty="0">
                <a:latin typeface="+mj-lt"/>
              </a:rPr>
              <a:t>You cannot make all purchases from one vendor; you must rotate purchases from all qualified vendors equally.  </a:t>
            </a:r>
          </a:p>
        </p:txBody>
      </p:sp>
      <p:sp>
        <p:nvSpPr>
          <p:cNvPr id="3" name="Title 2"/>
          <p:cNvSpPr>
            <a:spLocks noGrp="1"/>
          </p:cNvSpPr>
          <p:nvPr>
            <p:ph type="title"/>
          </p:nvPr>
        </p:nvSpPr>
        <p:spPr/>
        <p:txBody>
          <a:bodyPr/>
          <a:lstStyle/>
          <a:p>
            <a:r>
              <a:rPr lang="en-US" kern="1200">
                <a:solidFill>
                  <a:schemeClr val="tx1"/>
                </a:solidFill>
              </a:rPr>
              <a:t>Standard 2: Share the Wealth</a:t>
            </a:r>
          </a:p>
        </p:txBody>
      </p:sp>
    </p:spTree>
    <p:extLst>
      <p:ext uri="{BB962C8B-B14F-4D97-AF65-F5344CB8AC3E}">
        <p14:creationId xmlns:p14="http://schemas.microsoft.com/office/powerpoint/2010/main" val="264981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6"/>
            <a:ext cx="9332800" cy="4524207"/>
          </a:xfrm>
        </p:spPr>
        <p:txBody>
          <a:bodyPr/>
          <a:lstStyle/>
          <a:p>
            <a:pPr marL="608965" indent="-507365"/>
            <a:r>
              <a:rPr lang="en-US" sz="3200" dirty="0">
                <a:latin typeface="Calibri Light"/>
                <a:cs typeface="Calibri Light"/>
              </a:rPr>
              <a:t>Suppose you need to purchase fresh tomatoes, milk, and cleaning supplies. </a:t>
            </a:r>
          </a:p>
          <a:p>
            <a:pPr marL="608965" indent="-507365"/>
            <a:r>
              <a:rPr lang="en-US" sz="3200" dirty="0">
                <a:latin typeface="Calibri Light"/>
                <a:cs typeface="Calibri Light"/>
              </a:rPr>
              <a:t>You purchase fresh tomatoes from the local farmer’s market, milk from the local grocery store, and paper products from a local discount store. </a:t>
            </a:r>
          </a:p>
        </p:txBody>
      </p:sp>
      <p:sp>
        <p:nvSpPr>
          <p:cNvPr id="3" name="Title 2"/>
          <p:cNvSpPr>
            <a:spLocks noGrp="1"/>
          </p:cNvSpPr>
          <p:nvPr>
            <p:ph type="title"/>
          </p:nvPr>
        </p:nvSpPr>
        <p:spPr/>
        <p:txBody>
          <a:bodyPr/>
          <a:lstStyle/>
          <a:p>
            <a:r>
              <a:rPr lang="en-US"/>
              <a:t>Share the Wealth Example </a:t>
            </a:r>
          </a:p>
        </p:txBody>
      </p:sp>
    </p:spTree>
    <p:extLst>
      <p:ext uri="{BB962C8B-B14F-4D97-AF65-F5344CB8AC3E}">
        <p14:creationId xmlns:p14="http://schemas.microsoft.com/office/powerpoint/2010/main" val="260053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332800" cy="4344218"/>
          </a:xfrm>
        </p:spPr>
        <p:txBody>
          <a:bodyPr/>
          <a:lstStyle/>
          <a:p>
            <a:pPr marL="608965" indent="-507365"/>
            <a:r>
              <a:rPr lang="en-US" sz="2700" dirty="0">
                <a:latin typeface="Calibri Light"/>
                <a:cs typeface="Calibri Light"/>
              </a:rPr>
              <a:t>Standard 3: Document each purchase by keeping all receipts. </a:t>
            </a:r>
          </a:p>
          <a:p>
            <a:pPr marL="608965" indent="-507365"/>
            <a:r>
              <a:rPr lang="en-US" sz="2700" dirty="0">
                <a:latin typeface="Calibri Light"/>
                <a:cs typeface="Calibri Light"/>
              </a:rPr>
              <a:t>Maintain information on file to demonstrate you have met the requirements of reasonable price and spreading the wealth. </a:t>
            </a:r>
          </a:p>
          <a:p>
            <a:pPr marL="1218565" lvl="1" indent="-507365"/>
            <a:r>
              <a:rPr lang="en-US" sz="2700" dirty="0">
                <a:solidFill>
                  <a:srgbClr val="002060"/>
                </a:solidFill>
                <a:latin typeface="Calibri Light"/>
                <a:cs typeface="Calibri Light"/>
              </a:rPr>
              <a:t>Must keep records for at least three years</a:t>
            </a:r>
          </a:p>
          <a:p>
            <a:pPr marL="1218565" lvl="1" indent="-507365"/>
            <a:r>
              <a:rPr lang="en-US" sz="2700" dirty="0">
                <a:solidFill>
                  <a:srgbClr val="002060"/>
                </a:solidFill>
                <a:latin typeface="Calibri Light"/>
                <a:cs typeface="Calibri Light"/>
              </a:rPr>
              <a:t>Receipts should include the vendor’s name, address, date of purchase, items, amount, and unit price. </a:t>
            </a:r>
          </a:p>
          <a:p>
            <a:pPr marL="608965" indent="-507365"/>
            <a:r>
              <a:rPr lang="en-US" sz="2700" dirty="0">
                <a:latin typeface="Calibri Light"/>
                <a:cs typeface="Calibri Light"/>
              </a:rPr>
              <a:t>Your State may require additional documentation requirements. </a:t>
            </a:r>
          </a:p>
        </p:txBody>
      </p:sp>
      <p:sp>
        <p:nvSpPr>
          <p:cNvPr id="3" name="Title 2"/>
          <p:cNvSpPr>
            <a:spLocks noGrp="1"/>
          </p:cNvSpPr>
          <p:nvPr>
            <p:ph type="title"/>
          </p:nvPr>
        </p:nvSpPr>
        <p:spPr/>
        <p:txBody>
          <a:bodyPr/>
          <a:lstStyle/>
          <a:p>
            <a:r>
              <a:rPr lang="en-US"/>
              <a:t>Standard 3: Documentation</a:t>
            </a:r>
          </a:p>
        </p:txBody>
      </p:sp>
    </p:spTree>
    <p:extLst>
      <p:ext uri="{BB962C8B-B14F-4D97-AF65-F5344CB8AC3E}">
        <p14:creationId xmlns:p14="http://schemas.microsoft.com/office/powerpoint/2010/main" val="21734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332800" cy="4344218"/>
          </a:xfrm>
        </p:spPr>
        <p:txBody>
          <a:bodyPr/>
          <a:lstStyle/>
          <a:p>
            <a:pPr marL="608965" indent="-507365"/>
            <a:r>
              <a:rPr lang="en-US" sz="2800" dirty="0">
                <a:cs typeface="Calibri Light"/>
              </a:rPr>
              <a:t>File </a:t>
            </a:r>
            <a:r>
              <a:rPr lang="en-US" sz="2800" dirty="0">
                <a:latin typeface="Calibri Light"/>
                <a:cs typeface="Calibri Light"/>
              </a:rPr>
              <a:t>receipts from each transaction in a binder or hanging file folder </a:t>
            </a:r>
          </a:p>
          <a:p>
            <a:pPr marL="608965" indent="-507365">
              <a:lnSpc>
                <a:spcPct val="114999"/>
              </a:lnSpc>
              <a:buClr>
                <a:srgbClr val="7FCA20"/>
              </a:buClr>
            </a:pPr>
            <a:r>
              <a:rPr lang="en-US" sz="2800" dirty="0">
                <a:solidFill>
                  <a:srgbClr val="061E3A"/>
                </a:solidFill>
                <a:latin typeface="Calibri Light"/>
                <a:cs typeface="Calibri Light"/>
              </a:rPr>
              <a:t>Consider what organization style works best </a:t>
            </a:r>
            <a:endParaRPr lang="en-US" dirty="0"/>
          </a:p>
          <a:p>
            <a:pPr marL="1218565" lvl="1" indent="-507365"/>
            <a:r>
              <a:rPr lang="en-US" sz="2800" dirty="0">
                <a:latin typeface="Calibri Light"/>
                <a:cs typeface="Calibri Light"/>
              </a:rPr>
              <a:t>File receipts together by type of purchase (fresh produce, milk/dairy, etc.) </a:t>
            </a:r>
          </a:p>
          <a:p>
            <a:pPr marL="1218565" lvl="1" indent="-507365">
              <a:lnSpc>
                <a:spcPct val="114999"/>
              </a:lnSpc>
            </a:pPr>
            <a:r>
              <a:rPr lang="en-US" sz="2800" dirty="0">
                <a:latin typeface="Calibri Light"/>
                <a:cs typeface="Calibri Light"/>
              </a:rPr>
              <a:t>Organize receipts by month</a:t>
            </a:r>
            <a:endParaRPr lang="en-US" dirty="0"/>
          </a:p>
        </p:txBody>
      </p:sp>
      <p:sp>
        <p:nvSpPr>
          <p:cNvPr id="3" name="Title 2"/>
          <p:cNvSpPr>
            <a:spLocks noGrp="1"/>
          </p:cNvSpPr>
          <p:nvPr>
            <p:ph type="title"/>
          </p:nvPr>
        </p:nvSpPr>
        <p:spPr/>
        <p:txBody>
          <a:bodyPr/>
          <a:lstStyle/>
          <a:p>
            <a:r>
              <a:rPr lang="en-US"/>
              <a:t>Documentation Example</a:t>
            </a:r>
          </a:p>
        </p:txBody>
      </p:sp>
    </p:spTree>
    <p:extLst>
      <p:ext uri="{BB962C8B-B14F-4D97-AF65-F5344CB8AC3E}">
        <p14:creationId xmlns:p14="http://schemas.microsoft.com/office/powerpoint/2010/main" val="261880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a:solidFill>
                  <a:srgbClr val="002060"/>
                </a:solidFill>
                <a:latin typeface="+mj-lt"/>
              </a:rPr>
              <a:t>Activity</a:t>
            </a:r>
            <a:endParaRPr sz="800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000">
                <a:solidFill>
                  <a:srgbClr val="002060"/>
                </a:solidFill>
                <a:latin typeface="+mj-lt"/>
              </a:rPr>
              <a:t>Making Micro-Purchases </a:t>
            </a:r>
            <a:endParaRPr sz="400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178980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a:solidFill>
                  <a:schemeClr val="bg1"/>
                </a:solidFill>
                <a:latin typeface="+mj-lt"/>
              </a:rPr>
              <a:t>Conclusion</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a:p>
        </p:txBody>
      </p:sp>
    </p:spTree>
    <p:extLst>
      <p:ext uri="{BB962C8B-B14F-4D97-AF65-F5344CB8AC3E}">
        <p14:creationId xmlns:p14="http://schemas.microsoft.com/office/powerpoint/2010/main" val="37350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a:solidFill>
                  <a:srgbClr val="002060"/>
                </a:solidFill>
                <a:latin typeface="+mj-lt"/>
              </a:rPr>
              <a:t>Lesson Conclusion </a:t>
            </a:r>
            <a:endParaRPr>
              <a:solidFill>
                <a:srgbClr val="002060"/>
              </a:solidFill>
              <a:latin typeface="+mj-lt"/>
            </a:endParaRP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pPr marL="608965" indent="-507365"/>
            <a:r>
              <a:rPr lang="en-US" sz="2800" dirty="0"/>
              <a:t>Always follow the three standards to ensure your micro-purchases comply with the regulations</a:t>
            </a:r>
            <a:r>
              <a:rPr lang="en-US" sz="2800" dirty="0">
                <a:latin typeface="+mj-lt"/>
              </a:rPr>
              <a:t>:</a:t>
            </a:r>
            <a:r>
              <a:rPr lang="en-US" sz="2800" dirty="0"/>
              <a:t> </a:t>
            </a:r>
            <a:endParaRPr lang="en-US"/>
          </a:p>
          <a:p>
            <a:pPr marL="1218565" lvl="1" indent="-507365">
              <a:lnSpc>
                <a:spcPct val="114999"/>
              </a:lnSpc>
            </a:pPr>
            <a:r>
              <a:rPr lang="en-US" sz="2800" dirty="0">
                <a:latin typeface="+mj-lt"/>
              </a:rPr>
              <a:t>Standard 1: The price paid must be reasonable. </a:t>
            </a:r>
            <a:endParaRPr lang="en-US"/>
          </a:p>
          <a:p>
            <a:pPr marL="1218565" lvl="1" indent="-507365">
              <a:lnSpc>
                <a:spcPct val="114999"/>
              </a:lnSpc>
            </a:pPr>
            <a:r>
              <a:rPr lang="en-US" sz="2800" dirty="0">
                <a:latin typeface="+mj-lt"/>
              </a:rPr>
              <a:t>Standard 2: You must purchase from various sources to ensure everyone will have the opportunity to earn your business.  </a:t>
            </a:r>
            <a:endParaRPr lang="en-US"/>
          </a:p>
          <a:p>
            <a:pPr marL="1218565" lvl="1" indent="-507365">
              <a:lnSpc>
                <a:spcPct val="114999"/>
              </a:lnSpc>
              <a:buClr>
                <a:srgbClr val="02C1D3"/>
              </a:buClr>
            </a:pPr>
            <a:r>
              <a:rPr lang="en-US" sz="2800" dirty="0">
                <a:solidFill>
                  <a:srgbClr val="061E3A"/>
                </a:solidFill>
                <a:latin typeface="+mj-lt"/>
              </a:rPr>
              <a:t>Standard 3: You must document to ensure compliance.</a:t>
            </a:r>
            <a:endParaRPr lang="en-US">
              <a:solidFill>
                <a:srgbClr val="061E3A"/>
              </a:solidFill>
            </a:endParaRPr>
          </a:p>
        </p:txBody>
      </p:sp>
    </p:spTree>
    <p:extLst>
      <p:ext uri="{BB962C8B-B14F-4D97-AF65-F5344CB8AC3E}">
        <p14:creationId xmlns:p14="http://schemas.microsoft.com/office/powerpoint/2010/main" val="123519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a:solidFill>
                  <a:srgbClr val="002060"/>
                </a:solidFill>
                <a:latin typeface="+mj-lt"/>
              </a:rPr>
              <a:t>Activity</a:t>
            </a:r>
            <a:endParaRPr sz="660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a:solidFill>
                  <a:srgbClr val="002060"/>
                </a:solidFill>
                <a:latin typeface="+mj-lt"/>
              </a:rPr>
              <a:t>Speed Action Planning </a:t>
            </a:r>
            <a:endParaRPr sz="440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222848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a:solidFill>
                  <a:schemeClr val="bg1"/>
                </a:solidFill>
                <a:latin typeface="+mj-lt"/>
              </a:rPr>
              <a:t>Introduction  </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r>
              <a:rPr lang="en-US">
                <a:solidFill>
                  <a:schemeClr val="bg1"/>
                </a:solidFill>
              </a:rPr>
              <a:t>Trainer and Participants’</a:t>
            </a:r>
          </a:p>
          <a:p>
            <a:pPr marL="0" indent="0"/>
            <a:r>
              <a:rPr lang="en-US">
                <a:solidFill>
                  <a:schemeClr val="bg1"/>
                </a:solidFill>
              </a:rPr>
              <a:t> Introductions</a:t>
            </a:r>
          </a:p>
          <a:p>
            <a:pPr marL="0" indent="0"/>
            <a:endParaRPr b="1">
              <a:solidFill>
                <a:schemeClr val="bg1"/>
              </a:solidFill>
            </a:endParaRPr>
          </a:p>
        </p:txBody>
      </p:sp>
    </p:spTree>
    <p:extLst>
      <p:ext uri="{BB962C8B-B14F-4D97-AF65-F5344CB8AC3E}">
        <p14:creationId xmlns:p14="http://schemas.microsoft.com/office/powerpoint/2010/main" val="123757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Translucent image - Institute of Child Nutrition " title="Image"/>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47650"/>
            <a:ext cx="12192000" cy="7031664"/>
          </a:xfrm>
          <a:prstGeom prst="rect">
            <a:avLst/>
          </a:prstGeom>
          <a:solidFill>
            <a:schemeClr val="bg1"/>
          </a:solidFill>
        </p:spPr>
      </p:pic>
      <p:sp>
        <p:nvSpPr>
          <p:cNvPr id="4" name="Title 3"/>
          <p:cNvSpPr>
            <a:spLocks noGrp="1"/>
          </p:cNvSpPr>
          <p:nvPr>
            <p:ph type="title"/>
          </p:nvPr>
        </p:nvSpPr>
        <p:spPr>
          <a:xfrm>
            <a:off x="-66696" y="2722879"/>
            <a:ext cx="12191999" cy="1391921"/>
          </a:xfrm>
        </p:spPr>
        <p:txBody>
          <a:bodyPr>
            <a:normAutofit fontScale="90000"/>
          </a:bodyPr>
          <a:lstStyle/>
          <a:p>
            <a:pPr algn="ctr">
              <a:tabLst>
                <a:tab pos="6289675" algn="l"/>
              </a:tabLst>
            </a:pP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The University of Mississippi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School of Applied Sciences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www.theicn.org</a:t>
            </a:r>
            <a:r>
              <a:rPr lang="en-US" sz="2700" dirty="0">
                <a:solidFill>
                  <a:srgbClr val="002060"/>
                </a:solidFill>
                <a:latin typeface="+mj-lt"/>
                <a:cs typeface="Arial" pitchFamily="34" charset="0"/>
              </a:rPr>
              <a:t> </a:t>
            </a:r>
            <a:r>
              <a:rPr lang="en-US" sz="2700" dirty="0">
                <a:solidFill>
                  <a:schemeClr val="accent1"/>
                </a:solidFill>
                <a:latin typeface="+mj-lt"/>
                <a:cs typeface="Arial" pitchFamily="34" charset="0"/>
                <a:sym typeface="Wingdings 2" panose="05020102010507070707" pitchFamily="18" charset="2"/>
              </a:rPr>
              <a:t></a:t>
            </a:r>
            <a:r>
              <a:rPr lang="en-US" sz="2700" dirty="0">
                <a:solidFill>
                  <a:srgbClr val="002060"/>
                </a:solidFill>
                <a:latin typeface="+mj-lt"/>
                <a:cs typeface="Arial" pitchFamily="34" charset="0"/>
              </a:rPr>
              <a:t> 800-321-3054 </a:t>
            </a:r>
            <a:br>
              <a:rPr lang="en-US" sz="2700" dirty="0">
                <a:solidFill>
                  <a:srgbClr val="002060"/>
                </a:solidFill>
                <a:latin typeface="+mj-lt"/>
                <a:cs typeface="Arial" pitchFamily="34" charset="0"/>
              </a:rPr>
            </a:br>
            <a:r>
              <a:rPr lang="en-US" sz="2700" dirty="0">
                <a:solidFill>
                  <a:srgbClr val="002060"/>
                </a:solidFill>
                <a:latin typeface="+mj-lt"/>
                <a:cs typeface="Arial" pitchFamily="34" charset="0"/>
              </a:rPr>
              <a:t>helpdesk@theicn.org </a:t>
            </a:r>
            <a:endParaRPr lang="en-US" sz="3200" i="0" dirty="0">
              <a:solidFill>
                <a:srgbClr val="002060"/>
              </a:solidFill>
              <a:latin typeface="+mj-lt"/>
              <a:cs typeface="Arial" pitchFamily="34" charset="0"/>
            </a:endParaRPr>
          </a:p>
        </p:txBody>
      </p:sp>
      <p:pic>
        <p:nvPicPr>
          <p:cNvPr id="5" name="Picture 4" descr="Institute of Child Nutrition Logo " title="Imag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73" y="198311"/>
            <a:ext cx="3849345" cy="693004"/>
          </a:xfrm>
          <a:prstGeom prst="rect">
            <a:avLst/>
          </a:prstGeom>
        </p:spPr>
      </p:pic>
      <p:sp>
        <p:nvSpPr>
          <p:cNvPr id="7" name="Rectangle 6"/>
          <p:cNvSpPr/>
          <p:nvPr/>
        </p:nvSpPr>
        <p:spPr>
          <a:xfrm>
            <a:off x="754498" y="6128967"/>
            <a:ext cx="307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facebook.com/ichildnutrition</a:t>
            </a:r>
          </a:p>
        </p:txBody>
      </p:sp>
      <p:pic>
        <p:nvPicPr>
          <p:cNvPr id="8" name="Picture 7" descr="Facebook " title="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300" y="4911740"/>
            <a:ext cx="995387" cy="995853"/>
          </a:xfrm>
          <a:prstGeom prst="rect">
            <a:avLst/>
          </a:prstGeom>
        </p:spPr>
      </p:pic>
      <p:pic>
        <p:nvPicPr>
          <p:cNvPr id="9" name="Picture 2" descr="Twitter " title="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3086" y="4913415"/>
            <a:ext cx="1225255" cy="995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99" y="6126286"/>
            <a:ext cx="1835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@ichildnutrition</a:t>
            </a:r>
          </a:p>
        </p:txBody>
      </p:sp>
      <p:pic>
        <p:nvPicPr>
          <p:cNvPr id="11" name="Picture 8" descr="Pinterest " title="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434" y="4699976"/>
            <a:ext cx="1415918" cy="14159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3456" y="6126286"/>
            <a:ext cx="22733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pinterest.com/theicn</a:t>
            </a:r>
          </a:p>
        </p:txBody>
      </p:sp>
      <p:pic>
        <p:nvPicPr>
          <p:cNvPr id="13" name="Picture 10" descr="Instagram " title="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9754" y="4945667"/>
            <a:ext cx="1077184" cy="1077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35578" y="6126286"/>
            <a:ext cx="23823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instagram.com/theicn</a:t>
            </a:r>
          </a:p>
        </p:txBody>
      </p:sp>
      <p:sp>
        <p:nvSpPr>
          <p:cNvPr id="16" name="TextBox 15"/>
          <p:cNvSpPr txBox="1"/>
          <p:nvPr/>
        </p:nvSpPr>
        <p:spPr>
          <a:xfrm>
            <a:off x="28481" y="4338935"/>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Light" panose="020F0302020204030204"/>
                <a:ea typeface="+mn-ea"/>
                <a:cs typeface="Arial" panose="020B0604020202020204" pitchFamily="34" charset="0"/>
              </a:rPr>
              <a:t>Follow ICN on Social Media!</a:t>
            </a:r>
          </a:p>
        </p:txBody>
      </p:sp>
      <p:sp>
        <p:nvSpPr>
          <p:cNvPr id="15" name="Rectangle 14" descr="Blue rectangle at bottom of screen " title="Rectangle"/>
          <p:cNvSpPr/>
          <p:nvPr/>
        </p:nvSpPr>
        <p:spPr>
          <a:xfrm>
            <a:off x="0" y="6716829"/>
            <a:ext cx="12192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403;p37"/>
          <p:cNvSpPr txBox="1">
            <a:spLocks/>
          </p:cNvSpPr>
          <p:nvPr/>
        </p:nvSpPr>
        <p:spPr>
          <a:xfrm>
            <a:off x="2292739" y="1088713"/>
            <a:ext cx="8173600" cy="1546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marL="0" marR="0" lvl="0" indent="0" algn="ctr" defTabSz="914400" rtl="0" eaLnBrk="1" fontAlgn="auto" latinLnBrk="0" hangingPunct="1">
              <a:lnSpc>
                <a:spcPct val="90000"/>
              </a:lnSpc>
              <a:spcBef>
                <a:spcPts val="0"/>
              </a:spcBef>
              <a:spcAft>
                <a:spcPts val="0"/>
              </a:spcAft>
              <a:buClr>
                <a:srgbClr val="184880"/>
              </a:buClr>
              <a:buSzPts val="2000"/>
              <a:buFont typeface="Merriweather"/>
              <a:buNone/>
              <a:tabLst/>
              <a:defRPr/>
            </a:pPr>
            <a:r>
              <a:rPr kumimoji="0" lang="en-US" sz="7200" i="1" u="none" strike="noStrike" kern="0" cap="none" spc="0" normalizeH="0" baseline="0" noProof="0">
                <a:ln>
                  <a:noFill/>
                </a:ln>
                <a:solidFill>
                  <a:srgbClr val="002060"/>
                </a:solidFill>
                <a:effectLst/>
                <a:uLnTx/>
                <a:uFillTx/>
                <a:latin typeface="+mj-lt"/>
                <a:sym typeface="Merriweather"/>
              </a:rPr>
              <a:t>Thank You!</a:t>
            </a:r>
          </a:p>
        </p:txBody>
      </p:sp>
    </p:spTree>
    <p:extLst>
      <p:ext uri="{BB962C8B-B14F-4D97-AF65-F5344CB8AC3E}">
        <p14:creationId xmlns:p14="http://schemas.microsoft.com/office/powerpoint/2010/main" val="329856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11358" y="1368867"/>
            <a:ext cx="7169285" cy="4120266"/>
          </a:xfrm>
          <a:prstGeom prst="rect">
            <a:avLst/>
          </a:prstGeom>
        </p:spPr>
        <p:txBody>
          <a:bodyPr spcFirstLastPara="1" wrap="square" lIns="0" tIns="0" rIns="0" bIns="0" anchor="ctr" anchorCtr="0">
            <a:noAutofit/>
          </a:bodyPr>
          <a:lstStyle/>
          <a:p>
            <a:pPr marL="0" indent="0">
              <a:buNone/>
            </a:pPr>
            <a:r>
              <a:rPr lang="en-US" sz="6600" b="1">
                <a:solidFill>
                  <a:srgbClr val="002060"/>
                </a:solidFill>
                <a:latin typeface="+mj-lt"/>
              </a:rPr>
              <a:t>Welcome!</a:t>
            </a:r>
          </a:p>
        </p:txBody>
      </p:sp>
    </p:spTree>
    <p:extLst>
      <p:ext uri="{BB962C8B-B14F-4D97-AF65-F5344CB8AC3E}">
        <p14:creationId xmlns:p14="http://schemas.microsoft.com/office/powerpoint/2010/main" val="38374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1;p17"/>
          <p:cNvSpPr txBox="1">
            <a:spLocks/>
          </p:cNvSpPr>
          <p:nvPr/>
        </p:nvSpPr>
        <p:spPr>
          <a:xfrm>
            <a:off x="1084240" y="2185902"/>
            <a:ext cx="10220680" cy="249559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r>
              <a:rPr lang="en-US" sz="4400" kern="0" dirty="0">
                <a:solidFill>
                  <a:srgbClr val="002060"/>
                </a:solidFill>
                <a:latin typeface="+mj-lt"/>
              </a:rPr>
              <a:t>When you hear the term micro-purchase, what comes to mind? </a:t>
            </a:r>
          </a:p>
        </p:txBody>
      </p:sp>
      <p:sp>
        <p:nvSpPr>
          <p:cNvPr id="3" name="Title 2"/>
          <p:cNvSpPr>
            <a:spLocks noGrp="1"/>
          </p:cNvSpPr>
          <p:nvPr>
            <p:ph type="title"/>
          </p:nvPr>
        </p:nvSpPr>
        <p:spPr>
          <a:xfrm>
            <a:off x="1219433" y="661167"/>
            <a:ext cx="8035600" cy="1084000"/>
          </a:xfrm>
        </p:spPr>
        <p:txBody>
          <a:bodyPr/>
          <a:lstStyle/>
          <a:p>
            <a:r>
              <a:rPr lang="en-US" dirty="0"/>
              <a:t>Review Current Knowledge </a:t>
            </a:r>
          </a:p>
        </p:txBody>
      </p:sp>
    </p:spTree>
    <p:extLst>
      <p:ext uri="{BB962C8B-B14F-4D97-AF65-F5344CB8AC3E}">
        <p14:creationId xmlns:p14="http://schemas.microsoft.com/office/powerpoint/2010/main" val="197955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US" sz="6600">
                <a:solidFill>
                  <a:schemeClr val="bg1"/>
                </a:solidFill>
                <a:latin typeface="+mj-lt"/>
              </a:rPr>
              <a:t>Overview </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b="1">
              <a:solidFill>
                <a:schemeClr val="bg1"/>
              </a:solidFill>
              <a:latin typeface="+mj-lt"/>
            </a:endParaRPr>
          </a:p>
        </p:txBody>
      </p:sp>
    </p:spTree>
    <p:extLst>
      <p:ext uri="{BB962C8B-B14F-4D97-AF65-F5344CB8AC3E}">
        <p14:creationId xmlns:p14="http://schemas.microsoft.com/office/powerpoint/2010/main" val="16651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t>Apply </a:t>
            </a:r>
            <a:r>
              <a:rPr lang="en-US" sz="3600">
                <a:latin typeface="+mj-lt"/>
              </a:rPr>
              <a:t>the </a:t>
            </a:r>
            <a:r>
              <a:rPr lang="en-US" sz="3600" dirty="0">
                <a:latin typeface="+mj-lt"/>
              </a:rPr>
              <a:t>three standards for using the micro-purchasing method when procuring goods and services in the CACFP.</a:t>
            </a:r>
            <a:endParaRPr lang="en-US" sz="3600" dirty="0"/>
          </a:p>
        </p:txBody>
      </p:sp>
      <p:sp>
        <p:nvSpPr>
          <p:cNvPr id="3" name="Title 2"/>
          <p:cNvSpPr>
            <a:spLocks noGrp="1"/>
          </p:cNvSpPr>
          <p:nvPr>
            <p:ph type="title"/>
          </p:nvPr>
        </p:nvSpPr>
        <p:spPr/>
        <p:txBody>
          <a:bodyPr/>
          <a:lstStyle/>
          <a:p>
            <a:r>
              <a:rPr lang="en-US" sz="4400" dirty="0"/>
              <a:t>Lesson Objective</a:t>
            </a:r>
            <a:endParaRPr lang="en-US" dirty="0"/>
          </a:p>
        </p:txBody>
      </p:sp>
    </p:spTree>
    <p:extLst>
      <p:ext uri="{BB962C8B-B14F-4D97-AF65-F5344CB8AC3E}">
        <p14:creationId xmlns:p14="http://schemas.microsoft.com/office/powerpoint/2010/main" val="10045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a:t>Micro-Purchases</a:t>
            </a:r>
          </a:p>
        </p:txBody>
      </p:sp>
      <p:sp>
        <p:nvSpPr>
          <p:cNvPr id="192" name="Google Shape;192;p20"/>
          <p:cNvSpPr txBox="1">
            <a:spLocks noGrp="1"/>
          </p:cNvSpPr>
          <p:nvPr>
            <p:ph type="body" idx="1"/>
          </p:nvPr>
        </p:nvSpPr>
        <p:spPr>
          <a:xfrm>
            <a:off x="1219432" y="2112567"/>
            <a:ext cx="9355161" cy="4627446"/>
          </a:xfrm>
          <a:prstGeom prst="rect">
            <a:avLst/>
          </a:prstGeom>
        </p:spPr>
        <p:txBody>
          <a:bodyPr spcFirstLastPara="1" wrap="square" lIns="0" tIns="0" rIns="0" bIns="0" anchor="t" anchorCtr="0">
            <a:noAutofit/>
          </a:bodyPr>
          <a:lstStyle/>
          <a:p>
            <a:r>
              <a:rPr lang="en-US" sz="2500" dirty="0">
                <a:latin typeface="+mj-lt"/>
              </a:rPr>
              <a:t>A purchase of goods or services using simplified acquisition procedures, the aggregate amount of which does not exceed the micro-purchase threshold of $10,000. </a:t>
            </a:r>
          </a:p>
          <a:p>
            <a:pPr lvl="1"/>
            <a:r>
              <a:rPr lang="en-US" sz="2500" dirty="0">
                <a:solidFill>
                  <a:srgbClr val="002060"/>
                </a:solidFill>
                <a:latin typeface="+mj-lt"/>
              </a:rPr>
              <a:t>States may set a threshold lower than $10,000. Always check with your State agency or other regulatory agency to determine the latest requirements before making purchases. </a:t>
            </a:r>
          </a:p>
        </p:txBody>
      </p:sp>
    </p:spTree>
    <p:extLst>
      <p:ext uri="{BB962C8B-B14F-4D97-AF65-F5344CB8AC3E}">
        <p14:creationId xmlns:p14="http://schemas.microsoft.com/office/powerpoint/2010/main" val="15728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a:t>Micro-Purchase Examples</a:t>
            </a:r>
          </a:p>
        </p:txBody>
      </p:sp>
      <p:sp>
        <p:nvSpPr>
          <p:cNvPr id="192" name="Google Shape;192;p20"/>
          <p:cNvSpPr txBox="1">
            <a:spLocks noGrp="1"/>
          </p:cNvSpPr>
          <p:nvPr>
            <p:ph type="body" idx="1"/>
          </p:nvPr>
        </p:nvSpPr>
        <p:spPr>
          <a:xfrm>
            <a:off x="1219433" y="2112566"/>
            <a:ext cx="9195428" cy="4509459"/>
          </a:xfrm>
          <a:prstGeom prst="rect">
            <a:avLst/>
          </a:prstGeom>
        </p:spPr>
        <p:txBody>
          <a:bodyPr spcFirstLastPara="1" wrap="square" lIns="0" tIns="0" rIns="0" bIns="0" anchor="t" anchorCtr="0">
            <a:noAutofit/>
          </a:bodyPr>
          <a:lstStyle/>
          <a:p>
            <a:pPr marL="608965" indent="-507365"/>
            <a:r>
              <a:rPr lang="en-US" sz="2800" dirty="0">
                <a:solidFill>
                  <a:schemeClr val="tx1"/>
                </a:solidFill>
              </a:rPr>
              <a:t>You purchase copy paper and ink cartridges at a local office supply store to print menus and the total of your purchase is $150. </a:t>
            </a:r>
            <a:endParaRPr lang="en-US" sz="2800" dirty="0"/>
          </a:p>
          <a:p>
            <a:pPr marL="608965" indent="-507365"/>
            <a:r>
              <a:rPr lang="en-US" sz="2800" dirty="0">
                <a:solidFill>
                  <a:schemeClr val="tx1"/>
                </a:solidFill>
              </a:rPr>
              <a:t>You purchase the cleaning supplies and napkins for $200.  </a:t>
            </a:r>
          </a:p>
          <a:p>
            <a:pPr marL="101600" indent="0">
              <a:buNone/>
            </a:pPr>
            <a:endParaRPr lang="en-US" dirty="0">
              <a:solidFill>
                <a:schemeClr val="tx1"/>
              </a:solidFill>
              <a:latin typeface="+mj-lt"/>
            </a:endParaRPr>
          </a:p>
          <a:p>
            <a:pPr marL="608965" indent="-507365"/>
            <a:endParaRPr lang="en-US" sz="1800" dirty="0">
              <a:solidFill>
                <a:schemeClr val="tx1"/>
              </a:solidFill>
              <a:latin typeface="+mj-lt"/>
            </a:endParaRPr>
          </a:p>
        </p:txBody>
      </p:sp>
    </p:spTree>
    <p:extLst>
      <p:ext uri="{BB962C8B-B14F-4D97-AF65-F5344CB8AC3E}">
        <p14:creationId xmlns:p14="http://schemas.microsoft.com/office/powerpoint/2010/main" val="146602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a:t>Standard 1:  Reasonable Price</a:t>
            </a:r>
          </a:p>
        </p:txBody>
      </p:sp>
      <p:sp>
        <p:nvSpPr>
          <p:cNvPr id="192" name="Google Shape;192;p20"/>
          <p:cNvSpPr txBox="1">
            <a:spLocks noGrp="1"/>
          </p:cNvSpPr>
          <p:nvPr>
            <p:ph type="body" idx="1"/>
          </p:nvPr>
        </p:nvSpPr>
        <p:spPr>
          <a:xfrm>
            <a:off x="1219433" y="2112567"/>
            <a:ext cx="9332800" cy="4317730"/>
          </a:xfrm>
          <a:prstGeom prst="rect">
            <a:avLst/>
          </a:prstGeom>
        </p:spPr>
        <p:txBody>
          <a:bodyPr spcFirstLastPara="1" wrap="square" lIns="0" tIns="0" rIns="0" bIns="0" anchor="t" anchorCtr="0">
            <a:noAutofit/>
          </a:bodyPr>
          <a:lstStyle/>
          <a:p>
            <a:r>
              <a:rPr lang="en-US" sz="2500" dirty="0">
                <a:latin typeface="+mj-lt"/>
              </a:rPr>
              <a:t>Standard 1: They must be reasonably priced.</a:t>
            </a:r>
          </a:p>
          <a:p>
            <a:pPr lvl="1"/>
            <a:r>
              <a:rPr lang="en-US" sz="2500" dirty="0">
                <a:solidFill>
                  <a:srgbClr val="002060"/>
                </a:solidFill>
                <a:latin typeface="+mj-lt"/>
              </a:rPr>
              <a:t>Examples: </a:t>
            </a:r>
          </a:p>
          <a:p>
            <a:pPr lvl="2">
              <a:buFont typeface="Wingdings" panose="05000000000000000000" pitchFamily="2" charset="2"/>
              <a:buChar char="§"/>
            </a:pPr>
            <a:r>
              <a:rPr lang="en-US" sz="2000" dirty="0">
                <a:solidFill>
                  <a:srgbClr val="002060"/>
                </a:solidFill>
                <a:latin typeface="+mj-lt"/>
              </a:rPr>
              <a:t>comparing prices to previous purchases</a:t>
            </a:r>
          </a:p>
          <a:p>
            <a:pPr lvl="2">
              <a:buFont typeface="Wingdings" panose="05000000000000000000" pitchFamily="2" charset="2"/>
              <a:buChar char="§"/>
            </a:pPr>
            <a:r>
              <a:rPr lang="en-US" sz="2000" dirty="0">
                <a:solidFill>
                  <a:srgbClr val="002060"/>
                </a:solidFill>
                <a:latin typeface="+mj-lt"/>
              </a:rPr>
              <a:t>applying personal knowledge of the item when determining reasonableness</a:t>
            </a:r>
          </a:p>
          <a:p>
            <a:pPr lvl="2">
              <a:buFont typeface="Wingdings" panose="05000000000000000000" pitchFamily="2" charset="2"/>
              <a:buChar char="§"/>
            </a:pPr>
            <a:r>
              <a:rPr lang="en-US" sz="2000" dirty="0">
                <a:solidFill>
                  <a:srgbClr val="002060"/>
                </a:solidFill>
                <a:latin typeface="+mj-lt"/>
              </a:rPr>
              <a:t>comparing similar items being purchased</a:t>
            </a:r>
          </a:p>
          <a:p>
            <a:pPr lvl="1"/>
            <a:r>
              <a:rPr lang="en-US" sz="2500" dirty="0">
                <a:solidFill>
                  <a:srgbClr val="002060"/>
                </a:solidFill>
                <a:latin typeface="+mj-lt"/>
              </a:rPr>
              <a:t>It is best practice to consider the most economical approach when making purchases.  </a:t>
            </a:r>
          </a:p>
        </p:txBody>
      </p:sp>
    </p:spTree>
    <p:extLst>
      <p:ext uri="{BB962C8B-B14F-4D97-AF65-F5344CB8AC3E}">
        <p14:creationId xmlns:p14="http://schemas.microsoft.com/office/powerpoint/2010/main" val="1529364267"/>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4E37AA8E3D2C45BC50162E7E7DAD24" ma:contentTypeVersion="11" ma:contentTypeDescription="Create a new document." ma:contentTypeScope="" ma:versionID="a8f08e611e9f0f27d67f12fc0996828a">
  <xsd:schema xmlns:xsd="http://www.w3.org/2001/XMLSchema" xmlns:xs="http://www.w3.org/2001/XMLSchema" xmlns:p="http://schemas.microsoft.com/office/2006/metadata/properties" xmlns:ns3="399f57f5-dbed-4c34-9a36-43547801a8b1" xmlns:ns4="8988bec7-c4f2-4046-ad18-3a82420eb3eb" targetNamespace="http://schemas.microsoft.com/office/2006/metadata/properties" ma:root="true" ma:fieldsID="f69ce6b05a5e907364143177af6ab716" ns3:_="" ns4:_="">
    <xsd:import namespace="399f57f5-dbed-4c34-9a36-43547801a8b1"/>
    <xsd:import namespace="8988bec7-c4f2-4046-ad18-3a82420eb3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57f5-dbed-4c34-9a36-43547801a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8bec7-c4f2-4046-ad18-3a82420eb3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F37B2C-F9DA-4683-81E0-B3C6E811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f57f5-dbed-4c34-9a36-43547801a8b1"/>
    <ds:schemaRef ds:uri="8988bec7-c4f2-4046-ad18-3a82420eb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C5DB4A-886A-4E21-8AEC-6187AFF130ED}">
  <ds:schemaRefs>
    <ds:schemaRef ds:uri="http://purl.org/dc/dcmitype/"/>
    <ds:schemaRef ds:uri="8988bec7-c4f2-4046-ad18-3a82420eb3eb"/>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399f57f5-dbed-4c34-9a36-43547801a8b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3F97B2E-70FC-4232-8A2D-B96F6A7F8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TotalTime>
  <Words>2130</Words>
  <Application>Microsoft Macintosh PowerPoint</Application>
  <PresentationFormat>Widescreen</PresentationFormat>
  <Paragraphs>117</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IBM Plex Sans</vt:lpstr>
      <vt:lpstr>IBM Plex Sans Light</vt:lpstr>
      <vt:lpstr>Merriweather</vt:lpstr>
      <vt:lpstr>Wingdings</vt:lpstr>
      <vt:lpstr>Surrey template</vt:lpstr>
      <vt:lpstr>1_Surrey template</vt:lpstr>
      <vt:lpstr>Micro-Purchasing in the CACFP</vt:lpstr>
      <vt:lpstr>Introduction  </vt:lpstr>
      <vt:lpstr>PowerPoint Presentation</vt:lpstr>
      <vt:lpstr>Review Current Knowledge </vt:lpstr>
      <vt:lpstr>Overview </vt:lpstr>
      <vt:lpstr>Lesson Objective</vt:lpstr>
      <vt:lpstr>Micro-Purchases</vt:lpstr>
      <vt:lpstr>Micro-Purchase Examples</vt:lpstr>
      <vt:lpstr>Standard 1:  Reasonable Price</vt:lpstr>
      <vt:lpstr>Reasonable Price Examples</vt:lpstr>
      <vt:lpstr>Reasonable Price Examples</vt:lpstr>
      <vt:lpstr>Standard 2: Share the Wealth</vt:lpstr>
      <vt:lpstr>Share the Wealth Example </vt:lpstr>
      <vt:lpstr>Standard 3: Documentation</vt:lpstr>
      <vt:lpstr>Documentation Example</vt:lpstr>
      <vt:lpstr>Activity</vt:lpstr>
      <vt:lpstr>Conclusion</vt:lpstr>
      <vt:lpstr>Lesson Conclusion </vt:lpstr>
      <vt:lpstr>Activity</vt:lpstr>
      <vt:lpstr> The University of Mississippi   School of Applied Sciences    www.theicn.org  800-321-3054  helpdesk@theicn.org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Serving Meals  Family Style in the CACFP</dc:title>
  <dc:creator>TC CO</dc:creator>
  <cp:lastModifiedBy>Breanna Tutor</cp:lastModifiedBy>
  <cp:revision>47</cp:revision>
  <dcterms:created xsi:type="dcterms:W3CDTF">2020-05-13T17:38:08Z</dcterms:created>
  <dcterms:modified xsi:type="dcterms:W3CDTF">2021-11-03T15:51:23Z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0x010100444E37AA8E3D2C45BC50162E7E7DAD24</vt:lpwstr>
  </property>
</Properties>
</file>