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20"/>
  </p:notesMasterIdLst>
  <p:sldIdLst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80" r:id="rId11"/>
    <p:sldId id="281" r:id="rId12"/>
    <p:sldId id="282" r:id="rId13"/>
    <p:sldId id="283" r:id="rId14"/>
    <p:sldId id="276" r:id="rId15"/>
    <p:sldId id="277" r:id="rId16"/>
    <p:sldId id="278" r:id="rId17"/>
    <p:sldId id="279" r:id="rId18"/>
    <p:sldId id="26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C319B76-8FE0-4D06-9771-13EDEDF342EB}">
          <p14:sldIdLst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80"/>
            <p14:sldId id="281"/>
            <p14:sldId id="282"/>
            <p14:sldId id="283"/>
            <p14:sldId id="276"/>
            <p14:sldId id="277"/>
            <p14:sldId id="278"/>
            <p14:sldId id="279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NRIETTA HENDERSON" initials="HH" lastIdx="1" clrIdx="0">
    <p:extLst>
      <p:ext uri="{19B8F6BF-5375-455C-9EA6-DF929625EA0E}">
        <p15:presenceInfo xmlns:p15="http://schemas.microsoft.com/office/powerpoint/2012/main" userId="S::hhenders@olemiss.edu::56a1cc24-d293-4785-a0a6-1d6a75d73248" providerId="AD"/>
      </p:ext>
    </p:extLst>
  </p:cmAuthor>
  <p:cmAuthor id="2" name="SHARON WALLS" initials="SW" lastIdx="1" clrIdx="1">
    <p:extLst>
      <p:ext uri="{19B8F6BF-5375-455C-9EA6-DF929625EA0E}">
        <p15:presenceInfo xmlns:p15="http://schemas.microsoft.com/office/powerpoint/2012/main" userId="S::swmartin@olemiss.edu::bff738a1-0dc7-490e-9a98-fdeeac8f7ede" providerId="AD"/>
      </p:ext>
    </p:extLst>
  </p:cmAuthor>
  <p:cmAuthor id="3" name="kimmac@olemiss.edu" initials="k" lastIdx="3" clrIdx="2">
    <p:extLst>
      <p:ext uri="{19B8F6BF-5375-455C-9EA6-DF929625EA0E}">
        <p15:presenceInfo xmlns:p15="http://schemas.microsoft.com/office/powerpoint/2012/main" userId="kimmac@olemiss.ed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00000-0000-0000-0000-000000000000}" v="5" dt="2021-05-06T21:38:46.720"/>
    <p1510:client id="{2E544407-F1D7-FBF3-2210-95EC8A6C5E0C}" v="3" dt="2021-05-06T16:10:10.402"/>
    <p1510:client id="{848C1338-0E37-A4FF-7B36-E52786FBC0B2}" v="3" dt="2021-05-06T14:08:38.5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RIETTA HENDERSON" userId="S::hhenders@olemiss.edu::56a1cc24-d293-4785-a0a6-1d6a75d73248" providerId="AD" clId="Web-{848C1338-0E37-A4FF-7B36-E52786FBC0B2}"/>
    <pc:docChg chg="modSld">
      <pc:chgData name="HENRIETTA HENDERSON" userId="S::hhenders@olemiss.edu::56a1cc24-d293-4785-a0a6-1d6a75d73248" providerId="AD" clId="Web-{848C1338-0E37-A4FF-7B36-E52786FBC0B2}" dt="2021-05-06T14:08:38.594" v="2"/>
      <pc:docMkLst>
        <pc:docMk/>
      </pc:docMkLst>
      <pc:sldChg chg="addCm">
        <pc:chgData name="HENRIETTA HENDERSON" userId="S::hhenders@olemiss.edu::56a1cc24-d293-4785-a0a6-1d6a75d73248" providerId="AD" clId="Web-{848C1338-0E37-A4FF-7B36-E52786FBC0B2}" dt="2021-05-06T14:08:38.594" v="2"/>
        <pc:sldMkLst>
          <pc:docMk/>
          <pc:sldMk cId="658182805" sldId="268"/>
        </pc:sldMkLst>
      </pc:sldChg>
      <pc:sldChg chg="modSp">
        <pc:chgData name="HENRIETTA HENDERSON" userId="S::hhenders@olemiss.edu::56a1cc24-d293-4785-a0a6-1d6a75d73248" providerId="AD" clId="Web-{848C1338-0E37-A4FF-7B36-E52786FBC0B2}" dt="2021-05-06T13:48:30.567" v="1" actId="20577"/>
        <pc:sldMkLst>
          <pc:docMk/>
          <pc:sldMk cId="893102740" sldId="280"/>
        </pc:sldMkLst>
        <pc:spChg chg="mod">
          <ac:chgData name="HENRIETTA HENDERSON" userId="S::hhenders@olemiss.edu::56a1cc24-d293-4785-a0a6-1d6a75d73248" providerId="AD" clId="Web-{848C1338-0E37-A4FF-7B36-E52786FBC0B2}" dt="2021-05-06T13:48:30.567" v="1" actId="20577"/>
          <ac:spMkLst>
            <pc:docMk/>
            <pc:sldMk cId="893102740" sldId="280"/>
            <ac:spMk id="2" creationId="{00000000-0000-0000-0000-000000000000}"/>
          </ac:spMkLst>
        </pc:spChg>
      </pc:sldChg>
    </pc:docChg>
  </pc:docChgLst>
  <pc:docChgLst>
    <pc:chgData name="SHARON WALLS" userId="S::swmartin@olemiss.edu::bff738a1-0dc7-490e-9a98-fdeeac8f7ede" providerId="AD" clId="Web-{2E544407-F1D7-FBF3-2210-95EC8A6C5E0C}"/>
    <pc:docChg chg="modSld">
      <pc:chgData name="SHARON WALLS" userId="S::swmartin@olemiss.edu::bff738a1-0dc7-490e-9a98-fdeeac8f7ede" providerId="AD" clId="Web-{2E544407-F1D7-FBF3-2210-95EC8A6C5E0C}" dt="2021-05-06T16:10:10.402" v="2"/>
      <pc:docMkLst>
        <pc:docMk/>
      </pc:docMkLst>
      <pc:sldChg chg="addCm">
        <pc:chgData name="SHARON WALLS" userId="S::swmartin@olemiss.edu::bff738a1-0dc7-490e-9a98-fdeeac8f7ede" providerId="AD" clId="Web-{2E544407-F1D7-FBF3-2210-95EC8A6C5E0C}" dt="2021-05-06T16:10:10.402" v="2"/>
        <pc:sldMkLst>
          <pc:docMk/>
          <pc:sldMk cId="658182805" sldId="268"/>
        </pc:sldMkLst>
      </pc:sldChg>
      <pc:sldChg chg="modSp">
        <pc:chgData name="SHARON WALLS" userId="S::swmartin@olemiss.edu::bff738a1-0dc7-490e-9a98-fdeeac8f7ede" providerId="AD" clId="Web-{2E544407-F1D7-FBF3-2210-95EC8A6C5E0C}" dt="2021-05-06T15:39:39.912" v="1" actId="20577"/>
        <pc:sldMkLst>
          <pc:docMk/>
          <pc:sldMk cId="2863727855" sldId="271"/>
        </pc:sldMkLst>
        <pc:spChg chg="mod">
          <ac:chgData name="SHARON WALLS" userId="S::swmartin@olemiss.edu::bff738a1-0dc7-490e-9a98-fdeeac8f7ede" providerId="AD" clId="Web-{2E544407-F1D7-FBF3-2210-95EC8A6C5E0C}" dt="2021-05-06T15:39:39.912" v="1" actId="20577"/>
          <ac:spMkLst>
            <pc:docMk/>
            <pc:sldMk cId="2863727855" sldId="271"/>
            <ac:spMk id="4" creationId="{00000000-0000-0000-0000-000000000000}"/>
          </ac:spMkLst>
        </pc:spChg>
      </pc:sldChg>
    </pc:docChg>
  </pc:docChgLst>
  <pc:docChgLst>
    <pc:chgData name="kimmac@olemiss.edu" userId="S::kimmac@olemiss.edu::8c17c272-5c0f-40d2-9304-68e8a8ee3c13" providerId="AD" clId="Web-{00000000-0000-0000-0000-000000000000}"/>
    <pc:docChg chg="modSld">
      <pc:chgData name="kimmac@olemiss.edu" userId="S::kimmac@olemiss.edu::8c17c272-5c0f-40d2-9304-68e8a8ee3c13" providerId="AD" clId="Web-{00000000-0000-0000-0000-000000000000}" dt="2021-05-06T21:38:46.658" v="1" actId="20577"/>
      <pc:docMkLst>
        <pc:docMk/>
      </pc:docMkLst>
      <pc:sldChg chg="modSp">
        <pc:chgData name="kimmac@olemiss.edu" userId="S::kimmac@olemiss.edu::8c17c272-5c0f-40d2-9304-68e8a8ee3c13" providerId="AD" clId="Web-{00000000-0000-0000-0000-000000000000}" dt="2021-05-06T21:32:25.045" v="0" actId="20577"/>
        <pc:sldMkLst>
          <pc:docMk/>
          <pc:sldMk cId="937957488" sldId="262"/>
        </pc:sldMkLst>
        <pc:spChg chg="mod">
          <ac:chgData name="kimmac@olemiss.edu" userId="S::kimmac@olemiss.edu::8c17c272-5c0f-40d2-9304-68e8a8ee3c13" providerId="AD" clId="Web-{00000000-0000-0000-0000-000000000000}" dt="2021-05-06T21:32:25.045" v="0" actId="20577"/>
          <ac:spMkLst>
            <pc:docMk/>
            <pc:sldMk cId="937957488" sldId="262"/>
            <ac:spMk id="4" creationId="{00000000-0000-0000-0000-000000000000}"/>
          </ac:spMkLst>
        </pc:spChg>
      </pc:sldChg>
      <pc:sldChg chg="modSp">
        <pc:chgData name="kimmac@olemiss.edu" userId="S::kimmac@olemiss.edu::8c17c272-5c0f-40d2-9304-68e8a8ee3c13" providerId="AD" clId="Web-{00000000-0000-0000-0000-000000000000}" dt="2021-05-06T21:38:46.658" v="1" actId="20577"/>
        <pc:sldMkLst>
          <pc:docMk/>
          <pc:sldMk cId="2863727855" sldId="271"/>
        </pc:sldMkLst>
        <pc:spChg chg="mod">
          <ac:chgData name="kimmac@olemiss.edu" userId="S::kimmac@olemiss.edu::8c17c272-5c0f-40d2-9304-68e8a8ee3c13" providerId="AD" clId="Web-{00000000-0000-0000-0000-000000000000}" dt="2021-05-06T21:38:46.658" v="1" actId="20577"/>
          <ac:spMkLst>
            <pc:docMk/>
            <pc:sldMk cId="2863727855" sldId="271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A02E2-4DC0-42B0-9ECD-3D84C20BEDDF}" type="datetimeFigureOut">
              <a:rPr lang="en-US" smtClean="0"/>
              <a:t>11/2/21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86E07-8A50-4EFC-B68F-523056160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27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6760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8562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1793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2956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2420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6063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8246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334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06B264-D7E8-4926-88CB-12B959917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11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>
            <a:off x="-1129488" y="712101"/>
            <a:ext cx="14058189" cy="4586729"/>
            <a:chOff x="-847116" y="591225"/>
            <a:chExt cx="10543642" cy="3440047"/>
          </a:xfrm>
        </p:grpSpPr>
        <p:sp>
          <p:nvSpPr>
            <p:cNvPr id="16" name="Google Shape;16;p3"/>
            <p:cNvSpPr/>
            <p:nvPr/>
          </p:nvSpPr>
          <p:spPr>
            <a:xfrm>
              <a:off x="278002" y="1752528"/>
              <a:ext cx="7944569" cy="1803781"/>
            </a:xfrm>
            <a:prstGeom prst="parallelogram">
              <a:avLst>
                <a:gd name="adj" fmla="val 5499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-847116" y="2227372"/>
              <a:ext cx="1691400" cy="1803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7113129" y="1325881"/>
              <a:ext cx="1691507" cy="1803781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-175747" y="1165593"/>
              <a:ext cx="2241448" cy="2390699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384968" y="591225"/>
              <a:ext cx="943237" cy="1006433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7442811" y="2959969"/>
              <a:ext cx="559354" cy="59633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8354027" y="961274"/>
              <a:ext cx="1342500" cy="14316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2387600" y="2799484"/>
            <a:ext cx="7416800" cy="77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2387600" y="3704917"/>
            <a:ext cx="7416800" cy="35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54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5"/>
          <p:cNvGrpSpPr/>
          <p:nvPr/>
        </p:nvGrpSpPr>
        <p:grpSpPr>
          <a:xfrm>
            <a:off x="-418254" y="-24499"/>
            <a:ext cx="10014644" cy="2182673"/>
            <a:chOff x="-313691" y="-18375"/>
            <a:chExt cx="7510983" cy="1637005"/>
          </a:xfrm>
        </p:grpSpPr>
        <p:sp>
          <p:nvSpPr>
            <p:cNvPr id="39" name="Google Shape;39;p5"/>
            <p:cNvSpPr/>
            <p:nvPr/>
          </p:nvSpPr>
          <p:spPr>
            <a:xfrm>
              <a:off x="256376" y="499825"/>
              <a:ext cx="6692400" cy="804900"/>
            </a:xfrm>
            <a:prstGeom prst="parallelogram">
              <a:avLst>
                <a:gd name="adj" fmla="val 5499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6442492" y="30945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6589606" y="1038628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" name="Google Shape;45;p5"/>
          <p:cNvGrpSpPr/>
          <p:nvPr/>
        </p:nvGrpSpPr>
        <p:grpSpPr>
          <a:xfrm>
            <a:off x="9980523" y="2340468"/>
            <a:ext cx="3774400" cy="4517696"/>
            <a:chOff x="7485392" y="1755351"/>
            <a:chExt cx="2830800" cy="3388272"/>
          </a:xfrm>
        </p:grpSpPr>
        <p:sp>
          <p:nvSpPr>
            <p:cNvPr id="46" name="Google Shape;46;p5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8" name="Google Shape;48;p5"/>
          <p:cNvSpPr txBox="1">
            <a:spLocks noGrp="1"/>
          </p:cNvSpPr>
          <p:nvPr>
            <p:ph type="body" idx="1"/>
          </p:nvPr>
        </p:nvSpPr>
        <p:spPr>
          <a:xfrm>
            <a:off x="1219433" y="2112567"/>
            <a:ext cx="9332800" cy="399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▰"/>
              <a:defRPr sz="400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╺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╺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╺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 dirty="0"/>
          </a:p>
        </p:txBody>
      </p:sp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1219433" y="661167"/>
            <a:ext cx="8035600" cy="10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4400">
                <a:solidFill>
                  <a:srgbClr val="002060"/>
                </a:solidFill>
                <a:latin typeface="Calibri Light" panose="020F03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2680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-10400" y="-16266"/>
            <a:ext cx="8331067" cy="6889233"/>
          </a:xfrm>
          <a:custGeom>
            <a:avLst/>
            <a:gdLst/>
            <a:ahLst/>
            <a:cxnLst/>
            <a:rect l="l" t="t" r="r" b="b"/>
            <a:pathLst>
              <a:path w="249932" h="206677" extrusionOk="0">
                <a:moveTo>
                  <a:pt x="134610" y="206677"/>
                </a:moveTo>
                <a:lnTo>
                  <a:pt x="249932" y="0"/>
                </a:lnTo>
                <a:lnTo>
                  <a:pt x="312" y="176"/>
                </a:lnTo>
                <a:lnTo>
                  <a:pt x="0" y="20654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grpSp>
        <p:nvGrpSpPr>
          <p:cNvPr id="53" name="Google Shape;53;p6"/>
          <p:cNvGrpSpPr/>
          <p:nvPr/>
        </p:nvGrpSpPr>
        <p:grpSpPr>
          <a:xfrm>
            <a:off x="-418255" y="-24499"/>
            <a:ext cx="8358488" cy="2182673"/>
            <a:chOff x="-313691" y="-18375"/>
            <a:chExt cx="6268866" cy="1637005"/>
          </a:xfrm>
        </p:grpSpPr>
        <p:sp>
          <p:nvSpPr>
            <p:cNvPr id="54" name="Google Shape;54;p6"/>
            <p:cNvSpPr/>
            <p:nvPr/>
          </p:nvSpPr>
          <p:spPr>
            <a:xfrm>
              <a:off x="256375" y="499825"/>
              <a:ext cx="5698800" cy="804900"/>
            </a:xfrm>
            <a:prstGeom prst="parallelogram">
              <a:avLst>
                <a:gd name="adj" fmla="val 5499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;p6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7;p6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8" name="Google Shape;58;p6"/>
          <p:cNvGrpSpPr/>
          <p:nvPr/>
        </p:nvGrpSpPr>
        <p:grpSpPr>
          <a:xfrm>
            <a:off x="11171551" y="4763643"/>
            <a:ext cx="1749812" cy="2094404"/>
            <a:chOff x="7485392" y="1755351"/>
            <a:chExt cx="2830800" cy="3388272"/>
          </a:xfrm>
        </p:grpSpPr>
        <p:sp>
          <p:nvSpPr>
            <p:cNvPr id="59" name="Google Shape;59;p6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60;p6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" name="Google Shape;61;p6"/>
          <p:cNvSpPr/>
          <p:nvPr/>
        </p:nvSpPr>
        <p:spPr>
          <a:xfrm>
            <a:off x="4228773" y="3429000"/>
            <a:ext cx="2408800" cy="3443600"/>
          </a:xfrm>
          <a:prstGeom prst="parallelogram">
            <a:avLst>
              <a:gd name="adj" fmla="val 79448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62;p6"/>
          <p:cNvSpPr/>
          <p:nvPr/>
        </p:nvSpPr>
        <p:spPr>
          <a:xfrm>
            <a:off x="3891459" y="0"/>
            <a:ext cx="4429200" cy="6333200"/>
          </a:xfrm>
          <a:prstGeom prst="parallelogram">
            <a:avLst>
              <a:gd name="adj" fmla="val 79448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1219433" y="661167"/>
            <a:ext cx="5212000" cy="10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1219433" y="2112567"/>
            <a:ext cx="3307600" cy="399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▰"/>
              <a:defRPr sz="2667">
                <a:solidFill>
                  <a:srgbClr val="002060"/>
                </a:solidFill>
              </a:defRPr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SzPts val="2000"/>
              <a:buChar char="╺"/>
              <a:defRPr sz="2667"/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SzPts val="2000"/>
              <a:buChar char="╺"/>
              <a:defRPr sz="2667"/>
            </a:lvl3pPr>
            <a:lvl4pPr marL="2438339" lvl="3" indent="-474121" rtl="0">
              <a:spcBef>
                <a:spcPts val="0"/>
              </a:spcBef>
              <a:spcAft>
                <a:spcPts val="0"/>
              </a:spcAft>
              <a:buSzPts val="2000"/>
              <a:buChar char="╺"/>
              <a:defRPr sz="2667"/>
            </a:lvl4pPr>
            <a:lvl5pPr marL="3047924" lvl="4" indent="-4741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 dirty="0"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11593033" y="6333133"/>
            <a:ext cx="5992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algn="r"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7985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ark">
  <p:cSld name="Title only - Dark">
    <p:bg>
      <p:bgPr>
        <a:gradFill>
          <a:gsLst>
            <a:gs pos="0">
              <a:schemeClr val="accent6"/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0"/>
          <p:cNvGrpSpPr/>
          <p:nvPr/>
        </p:nvGrpSpPr>
        <p:grpSpPr>
          <a:xfrm>
            <a:off x="-418254" y="-24499"/>
            <a:ext cx="10014644" cy="2182673"/>
            <a:chOff x="-313691" y="-18375"/>
            <a:chExt cx="7510983" cy="1637005"/>
          </a:xfrm>
        </p:grpSpPr>
        <p:sp>
          <p:nvSpPr>
            <p:cNvPr id="112" name="Google Shape;112;p10"/>
            <p:cNvSpPr/>
            <p:nvPr/>
          </p:nvSpPr>
          <p:spPr>
            <a:xfrm>
              <a:off x="256376" y="499825"/>
              <a:ext cx="6692400" cy="804900"/>
            </a:xfrm>
            <a:prstGeom prst="parallelogram">
              <a:avLst>
                <a:gd name="adj" fmla="val 5499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0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0"/>
            <p:cNvSpPr/>
            <p:nvPr/>
          </p:nvSpPr>
          <p:spPr>
            <a:xfrm>
              <a:off x="6442492" y="30945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0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0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0"/>
            <p:cNvSpPr/>
            <p:nvPr/>
          </p:nvSpPr>
          <p:spPr>
            <a:xfrm>
              <a:off x="6589606" y="1038628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8" name="Google Shape;118;p10"/>
          <p:cNvGrpSpPr/>
          <p:nvPr/>
        </p:nvGrpSpPr>
        <p:grpSpPr>
          <a:xfrm>
            <a:off x="9980523" y="2340468"/>
            <a:ext cx="3774400" cy="4517696"/>
            <a:chOff x="7485392" y="1755351"/>
            <a:chExt cx="2830800" cy="3388272"/>
          </a:xfrm>
        </p:grpSpPr>
        <p:sp>
          <p:nvSpPr>
            <p:cNvPr id="119" name="Google Shape;119;p10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0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1" name="Google Shape;121;p10"/>
          <p:cNvSpPr txBox="1">
            <a:spLocks noGrp="1"/>
          </p:cNvSpPr>
          <p:nvPr>
            <p:ph type="title"/>
          </p:nvPr>
        </p:nvSpPr>
        <p:spPr>
          <a:xfrm>
            <a:off x="1219433" y="661167"/>
            <a:ext cx="8035600" cy="10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4400">
                <a:solidFill>
                  <a:schemeClr val="l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9165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White" type="blank">
  <p:cSld name="Blank - White"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12"/>
          <p:cNvGrpSpPr/>
          <p:nvPr/>
        </p:nvGrpSpPr>
        <p:grpSpPr>
          <a:xfrm>
            <a:off x="-418255" y="-24499"/>
            <a:ext cx="1823720" cy="2182673"/>
            <a:chOff x="-313691" y="-18375"/>
            <a:chExt cx="1367790" cy="1637005"/>
          </a:xfrm>
        </p:grpSpPr>
        <p:sp>
          <p:nvSpPr>
            <p:cNvPr id="136" name="Google Shape;136;p12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2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2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9" name="Google Shape;139;p12"/>
          <p:cNvGrpSpPr/>
          <p:nvPr/>
        </p:nvGrpSpPr>
        <p:grpSpPr>
          <a:xfrm>
            <a:off x="9980523" y="2340468"/>
            <a:ext cx="3774400" cy="4517696"/>
            <a:chOff x="7485392" y="1755351"/>
            <a:chExt cx="2830800" cy="3388272"/>
          </a:xfrm>
        </p:grpSpPr>
        <p:sp>
          <p:nvSpPr>
            <p:cNvPr id="140" name="Google Shape;140;p12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2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1016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">
  <p:cSld name="Blank - Dark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13"/>
          <p:cNvGrpSpPr/>
          <p:nvPr/>
        </p:nvGrpSpPr>
        <p:grpSpPr>
          <a:xfrm>
            <a:off x="-418255" y="-24499"/>
            <a:ext cx="1823720" cy="2182673"/>
            <a:chOff x="-313691" y="-18375"/>
            <a:chExt cx="1367790" cy="1637005"/>
          </a:xfrm>
        </p:grpSpPr>
        <p:sp>
          <p:nvSpPr>
            <p:cNvPr id="145" name="Google Shape;145;p13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8" name="Google Shape;148;p13"/>
          <p:cNvGrpSpPr/>
          <p:nvPr/>
        </p:nvGrpSpPr>
        <p:grpSpPr>
          <a:xfrm>
            <a:off x="9980523" y="2340468"/>
            <a:ext cx="3774400" cy="4517696"/>
            <a:chOff x="7485392" y="1755351"/>
            <a:chExt cx="2830800" cy="3388272"/>
          </a:xfrm>
        </p:grpSpPr>
        <p:sp>
          <p:nvSpPr>
            <p:cNvPr id="149" name="Google Shape;149;p13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290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 userDrawn="1"/>
        </p:nvSpPr>
        <p:spPr>
          <a:xfrm>
            <a:off x="0" y="-67"/>
            <a:ext cx="12192000" cy="6858000"/>
          </a:xfrm>
          <a:prstGeom prst="parallelogram">
            <a:avLst>
              <a:gd name="adj" fmla="val 5558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3662600" y="1382933"/>
            <a:ext cx="4866800" cy="409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507987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▰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1219170" lvl="1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╺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828754" lvl="2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╺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2438339" lvl="3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╺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3047924" lvl="4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○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3657509" lvl="5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■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4267093" lvl="6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●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4876678" lvl="7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○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5486263" lvl="8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■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/>
          <p:nvPr/>
        </p:nvSpPr>
        <p:spPr>
          <a:xfrm>
            <a:off x="4791200" y="507932"/>
            <a:ext cx="2609600" cy="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8000" b="1" i="0" u="none" strike="noStrike" kern="0" cap="none" spc="0" normalizeH="0" baseline="0" noProof="0">
                <a:ln>
                  <a:noFill/>
                </a:ln>
                <a:solidFill>
                  <a:srgbClr val="7FCA20"/>
                </a:solidFill>
                <a:effectLst/>
                <a:uLnTx/>
                <a:uFillTx/>
                <a:latin typeface="Merriweather"/>
                <a:ea typeface="Merriweather"/>
                <a:cs typeface="Merriweather"/>
                <a:sym typeface="Merriweather"/>
              </a:rPr>
              <a:t>“</a:t>
            </a:r>
            <a:endParaRPr kumimoji="0" sz="8000" b="1" i="0" u="none" strike="noStrike" kern="0" cap="none" spc="0" normalizeH="0" baseline="0" noProof="0">
              <a:ln>
                <a:noFill/>
              </a:ln>
              <a:solidFill>
                <a:srgbClr val="7FCA20"/>
              </a:solidFill>
              <a:effectLst/>
              <a:uLnTx/>
              <a:uFillTx/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-215088" y="2893629"/>
            <a:ext cx="2255200" cy="24052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680071" y="1477924"/>
            <a:ext cx="2988400" cy="31876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1427691" y="712100"/>
            <a:ext cx="1257600" cy="13420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9744716" y="1086316"/>
            <a:ext cx="2326000" cy="24796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4"/>
          <p:cNvSpPr/>
          <p:nvPr/>
        </p:nvSpPr>
        <p:spPr>
          <a:xfrm>
            <a:off x="9026321" y="4226200"/>
            <a:ext cx="1646400" cy="17556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4"/>
          <p:cNvSpPr txBox="1"/>
          <p:nvPr/>
        </p:nvSpPr>
        <p:spPr>
          <a:xfrm>
            <a:off x="4791200" y="5678399"/>
            <a:ext cx="2609600" cy="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8000" b="1" i="0" u="none" strike="noStrike" kern="0" cap="none" spc="0" normalizeH="0" baseline="0" noProof="0">
                <a:ln>
                  <a:noFill/>
                </a:ln>
                <a:solidFill>
                  <a:srgbClr val="7FCA20"/>
                </a:solidFill>
                <a:effectLst/>
                <a:uLnTx/>
                <a:uFillTx/>
                <a:latin typeface="Merriweather"/>
                <a:ea typeface="Merriweather"/>
                <a:cs typeface="Merriweather"/>
                <a:sym typeface="Merriweather"/>
              </a:rPr>
              <a:t>”</a:t>
            </a:r>
            <a:endParaRPr kumimoji="0" sz="8000" b="1" i="0" u="none" strike="noStrike" kern="0" cap="none" spc="0" normalizeH="0" baseline="0" noProof="0">
              <a:ln>
                <a:noFill/>
              </a:ln>
              <a:solidFill>
                <a:srgbClr val="7FCA20"/>
              </a:solidFill>
              <a:effectLst/>
              <a:uLnTx/>
              <a:uFillTx/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9566033" y="2692467"/>
            <a:ext cx="2376000" cy="25340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3338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5"/>
          <p:cNvGrpSpPr/>
          <p:nvPr/>
        </p:nvGrpSpPr>
        <p:grpSpPr>
          <a:xfrm>
            <a:off x="-418254" y="-24499"/>
            <a:ext cx="10014644" cy="2182673"/>
            <a:chOff x="-313691" y="-18375"/>
            <a:chExt cx="7510983" cy="1637005"/>
          </a:xfrm>
        </p:grpSpPr>
        <p:sp>
          <p:nvSpPr>
            <p:cNvPr id="39" name="Google Shape;39;p5"/>
            <p:cNvSpPr/>
            <p:nvPr/>
          </p:nvSpPr>
          <p:spPr>
            <a:xfrm>
              <a:off x="256376" y="499825"/>
              <a:ext cx="6692400" cy="804900"/>
            </a:xfrm>
            <a:prstGeom prst="parallelogram">
              <a:avLst>
                <a:gd name="adj" fmla="val 5499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6442492" y="30945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6589606" y="1038628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" name="Google Shape;45;p5"/>
          <p:cNvGrpSpPr/>
          <p:nvPr/>
        </p:nvGrpSpPr>
        <p:grpSpPr>
          <a:xfrm>
            <a:off x="9980523" y="2340468"/>
            <a:ext cx="3774400" cy="4517696"/>
            <a:chOff x="7485392" y="1755351"/>
            <a:chExt cx="2830800" cy="3388272"/>
          </a:xfrm>
        </p:grpSpPr>
        <p:sp>
          <p:nvSpPr>
            <p:cNvPr id="46" name="Google Shape;46;p5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8" name="Google Shape;48;p5"/>
          <p:cNvSpPr txBox="1">
            <a:spLocks noGrp="1"/>
          </p:cNvSpPr>
          <p:nvPr>
            <p:ph type="body" idx="1"/>
          </p:nvPr>
        </p:nvSpPr>
        <p:spPr>
          <a:xfrm>
            <a:off x="1219433" y="2112567"/>
            <a:ext cx="9332800" cy="399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▰"/>
              <a:defRPr sz="4000">
                <a:solidFill>
                  <a:srgbClr val="002060"/>
                </a:solidFill>
                <a:latin typeface="+mj-lt"/>
              </a:defRPr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╺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╺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╺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 dirty="0"/>
          </a:p>
        </p:txBody>
      </p:sp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1219433" y="661167"/>
            <a:ext cx="8035600" cy="10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4400">
                <a:solidFill>
                  <a:srgbClr val="002060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1654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ark">
  <p:cSld name="Title only - Dark">
    <p:bg>
      <p:bgPr>
        <a:gradFill>
          <a:gsLst>
            <a:gs pos="0">
              <a:schemeClr val="accent6"/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0"/>
          <p:cNvGrpSpPr/>
          <p:nvPr/>
        </p:nvGrpSpPr>
        <p:grpSpPr>
          <a:xfrm>
            <a:off x="-418254" y="-24499"/>
            <a:ext cx="10014644" cy="2182673"/>
            <a:chOff x="-313691" y="-18375"/>
            <a:chExt cx="7510983" cy="1637005"/>
          </a:xfrm>
        </p:grpSpPr>
        <p:sp>
          <p:nvSpPr>
            <p:cNvPr id="112" name="Google Shape;112;p10"/>
            <p:cNvSpPr/>
            <p:nvPr/>
          </p:nvSpPr>
          <p:spPr>
            <a:xfrm>
              <a:off x="256376" y="499825"/>
              <a:ext cx="6692400" cy="804900"/>
            </a:xfrm>
            <a:prstGeom prst="parallelogram">
              <a:avLst>
                <a:gd name="adj" fmla="val 5499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0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0"/>
            <p:cNvSpPr/>
            <p:nvPr/>
          </p:nvSpPr>
          <p:spPr>
            <a:xfrm>
              <a:off x="6442492" y="30945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0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0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0"/>
            <p:cNvSpPr/>
            <p:nvPr/>
          </p:nvSpPr>
          <p:spPr>
            <a:xfrm>
              <a:off x="6589606" y="1038628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8" name="Google Shape;118;p10"/>
          <p:cNvGrpSpPr/>
          <p:nvPr/>
        </p:nvGrpSpPr>
        <p:grpSpPr>
          <a:xfrm>
            <a:off x="9980523" y="2340468"/>
            <a:ext cx="3774400" cy="4517696"/>
            <a:chOff x="7485392" y="1755351"/>
            <a:chExt cx="2830800" cy="3388272"/>
          </a:xfrm>
        </p:grpSpPr>
        <p:sp>
          <p:nvSpPr>
            <p:cNvPr id="119" name="Google Shape;119;p10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0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1" name="Google Shape;121;p10"/>
          <p:cNvSpPr txBox="1">
            <a:spLocks noGrp="1"/>
          </p:cNvSpPr>
          <p:nvPr>
            <p:ph type="title"/>
          </p:nvPr>
        </p:nvSpPr>
        <p:spPr>
          <a:xfrm>
            <a:off x="1219433" y="661167"/>
            <a:ext cx="8035600" cy="10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4400">
                <a:solidFill>
                  <a:schemeClr val="lt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675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White" type="blank">
  <p:cSld name="Blank - White"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12"/>
          <p:cNvGrpSpPr/>
          <p:nvPr/>
        </p:nvGrpSpPr>
        <p:grpSpPr>
          <a:xfrm>
            <a:off x="-418255" y="-24499"/>
            <a:ext cx="1823720" cy="2182673"/>
            <a:chOff x="-313691" y="-18375"/>
            <a:chExt cx="1367790" cy="1637005"/>
          </a:xfrm>
        </p:grpSpPr>
        <p:sp>
          <p:nvSpPr>
            <p:cNvPr id="136" name="Google Shape;136;p12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2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2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9" name="Google Shape;139;p12"/>
          <p:cNvGrpSpPr/>
          <p:nvPr/>
        </p:nvGrpSpPr>
        <p:grpSpPr>
          <a:xfrm>
            <a:off x="9980523" y="2340468"/>
            <a:ext cx="3774400" cy="4517696"/>
            <a:chOff x="7485392" y="1755351"/>
            <a:chExt cx="2830800" cy="3388272"/>
          </a:xfrm>
        </p:grpSpPr>
        <p:sp>
          <p:nvSpPr>
            <p:cNvPr id="140" name="Google Shape;140;p12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2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0853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08FC6-BFD7-4AAC-BEE9-B1A786AB7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80243-72B9-4BA5-931B-407527281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836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" y="-16266"/>
            <a:ext cx="10868751" cy="6889233"/>
          </a:xfrm>
          <a:custGeom>
            <a:avLst/>
            <a:gdLst/>
            <a:ahLst/>
            <a:cxnLst/>
            <a:rect l="l" t="t" r="r" b="b"/>
            <a:pathLst>
              <a:path w="241643" h="206677" extrusionOk="0">
                <a:moveTo>
                  <a:pt x="126321" y="206677"/>
                </a:moveTo>
                <a:lnTo>
                  <a:pt x="241643" y="0"/>
                </a:lnTo>
                <a:lnTo>
                  <a:pt x="0" y="0"/>
                </a:lnTo>
                <a:lnTo>
                  <a:pt x="0" y="2066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5056561" y="2134567"/>
            <a:ext cx="4442400" cy="47384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971101" y="-19289"/>
            <a:ext cx="4442400" cy="47384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914400" y="928567"/>
            <a:ext cx="5954800" cy="38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5902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>
            <a:off x="-1129488" y="712101"/>
            <a:ext cx="14058189" cy="4586729"/>
            <a:chOff x="-847116" y="591225"/>
            <a:chExt cx="10543642" cy="3440047"/>
          </a:xfrm>
        </p:grpSpPr>
        <p:sp>
          <p:nvSpPr>
            <p:cNvPr id="16" name="Google Shape;16;p3"/>
            <p:cNvSpPr/>
            <p:nvPr/>
          </p:nvSpPr>
          <p:spPr>
            <a:xfrm>
              <a:off x="278002" y="1752528"/>
              <a:ext cx="7944569" cy="1803781"/>
            </a:xfrm>
            <a:prstGeom prst="parallelogram">
              <a:avLst>
                <a:gd name="adj" fmla="val 5499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-847116" y="2227372"/>
              <a:ext cx="1691400" cy="1803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7113129" y="1325881"/>
              <a:ext cx="1691507" cy="1803781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-175747" y="1165593"/>
              <a:ext cx="2241448" cy="2390699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384968" y="591225"/>
              <a:ext cx="943237" cy="1006433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7442811" y="2959969"/>
              <a:ext cx="559354" cy="59633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8354027" y="961274"/>
              <a:ext cx="1342500" cy="14316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2387600" y="2799484"/>
            <a:ext cx="7416800" cy="77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2387600" y="3704917"/>
            <a:ext cx="7416800" cy="35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11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 userDrawn="1"/>
        </p:nvSpPr>
        <p:spPr>
          <a:xfrm>
            <a:off x="0" y="-67"/>
            <a:ext cx="12192000" cy="6858000"/>
          </a:xfrm>
          <a:prstGeom prst="parallelogram">
            <a:avLst>
              <a:gd name="adj" fmla="val 5558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3662600" y="1382933"/>
            <a:ext cx="4866800" cy="409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507987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▰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1219170" lvl="1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╺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828754" lvl="2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╺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2438339" lvl="3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╺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3047924" lvl="4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○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3657509" lvl="5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■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4267093" lvl="6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●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4876678" lvl="7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○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5486263" lvl="8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■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/>
          <p:nvPr/>
        </p:nvSpPr>
        <p:spPr>
          <a:xfrm>
            <a:off x="4791200" y="507932"/>
            <a:ext cx="2609600" cy="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8000" b="1" i="0" u="none" strike="noStrike" kern="0" cap="none" spc="0" normalizeH="0" baseline="0" noProof="0">
                <a:ln>
                  <a:noFill/>
                </a:ln>
                <a:solidFill>
                  <a:srgbClr val="7FCA20"/>
                </a:solidFill>
                <a:effectLst/>
                <a:uLnTx/>
                <a:uFillTx/>
                <a:latin typeface="Merriweather"/>
                <a:ea typeface="Merriweather"/>
                <a:cs typeface="Merriweather"/>
                <a:sym typeface="Merriweather"/>
              </a:rPr>
              <a:t>“</a:t>
            </a:r>
            <a:endParaRPr kumimoji="0" sz="8000" b="1" i="0" u="none" strike="noStrike" kern="0" cap="none" spc="0" normalizeH="0" baseline="0" noProof="0">
              <a:ln>
                <a:noFill/>
              </a:ln>
              <a:solidFill>
                <a:srgbClr val="7FCA20"/>
              </a:solidFill>
              <a:effectLst/>
              <a:uLnTx/>
              <a:uFillTx/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-215088" y="2893629"/>
            <a:ext cx="2255200" cy="24052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680071" y="1477924"/>
            <a:ext cx="2988400" cy="31876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1427691" y="712100"/>
            <a:ext cx="1257600" cy="13420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9744716" y="1086316"/>
            <a:ext cx="2326000" cy="24796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4"/>
          <p:cNvSpPr/>
          <p:nvPr/>
        </p:nvSpPr>
        <p:spPr>
          <a:xfrm>
            <a:off x="9026321" y="4226200"/>
            <a:ext cx="1646400" cy="17556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4"/>
          <p:cNvSpPr txBox="1"/>
          <p:nvPr/>
        </p:nvSpPr>
        <p:spPr>
          <a:xfrm>
            <a:off x="4791200" y="5678399"/>
            <a:ext cx="2609600" cy="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8000" b="1" i="0" u="none" strike="noStrike" kern="0" cap="none" spc="0" normalizeH="0" baseline="0" noProof="0">
                <a:ln>
                  <a:noFill/>
                </a:ln>
                <a:solidFill>
                  <a:srgbClr val="7FCA20"/>
                </a:solidFill>
                <a:effectLst/>
                <a:uLnTx/>
                <a:uFillTx/>
                <a:latin typeface="Merriweather"/>
                <a:ea typeface="Merriweather"/>
                <a:cs typeface="Merriweather"/>
                <a:sym typeface="Merriweather"/>
              </a:rPr>
              <a:t>”</a:t>
            </a:r>
            <a:endParaRPr kumimoji="0" sz="8000" b="1" i="0" u="none" strike="noStrike" kern="0" cap="none" spc="0" normalizeH="0" baseline="0" noProof="0">
              <a:ln>
                <a:noFill/>
              </a:ln>
              <a:solidFill>
                <a:srgbClr val="7FCA20"/>
              </a:solidFill>
              <a:effectLst/>
              <a:uLnTx/>
              <a:uFillTx/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9566033" y="2692467"/>
            <a:ext cx="2376000" cy="25340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1088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19433" y="661167"/>
            <a:ext cx="8035600" cy="10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19433" y="2112567"/>
            <a:ext cx="93328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 Light"/>
              <a:buChar char="▰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BM Plex Sans Light"/>
              <a:buChar char="╺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IBM Plex Sans Light"/>
              <a:buChar char="╺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╺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20967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19433" y="661167"/>
            <a:ext cx="8035600" cy="10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19433" y="2112567"/>
            <a:ext cx="93328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 Light"/>
              <a:buChar char="▰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BM Plex Sans Light"/>
              <a:buChar char="╺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IBM Plex Sans Light"/>
              <a:buChar char="╺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╺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59501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400" b="0" i="0" u="none" strike="noStrike" cap="none">
          <a:solidFill>
            <a:srgbClr val="000000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00" b="0" i="0" u="none" strike="noStrike" cap="none">
          <a:solidFill>
            <a:schemeClr val="bg1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hyperlink" Target="https://twitter.com/search?q=institute%20of%20child%20nutrition&amp;src=typd" TargetMode="Externa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tiff"/><Relationship Id="rId11" Type="http://schemas.openxmlformats.org/officeDocument/2006/relationships/hyperlink" Target="https://www.instagram.com/theicn/" TargetMode="External"/><Relationship Id="rId5" Type="http://schemas.openxmlformats.org/officeDocument/2006/relationships/hyperlink" Target="https://www.facebook.com/ichildnutrition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jpeg"/><Relationship Id="rId9" Type="http://schemas.openxmlformats.org/officeDocument/2006/relationships/hyperlink" Target="https://www.pinterest.com/theic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"/>
          <p:cNvSpPr txBox="1">
            <a:spLocks noGrp="1"/>
          </p:cNvSpPr>
          <p:nvPr>
            <p:ph type="ctrTitle"/>
          </p:nvPr>
        </p:nvSpPr>
        <p:spPr>
          <a:xfrm>
            <a:off x="800608" y="1838903"/>
            <a:ext cx="5954800" cy="38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5400" dirty="0">
                <a:solidFill>
                  <a:srgbClr val="002060"/>
                </a:solidFill>
                <a:latin typeface="+mj-lt"/>
              </a:rPr>
              <a:t>Keep Food Safe: Control Food Temperature</a:t>
            </a:r>
            <a:br>
              <a:rPr lang="en-US" sz="5400" dirty="0">
                <a:solidFill>
                  <a:srgbClr val="002060"/>
                </a:solidFill>
                <a:latin typeface="+mj-lt"/>
              </a:rPr>
            </a:br>
            <a:endParaRPr sz="5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2097" y="4775746"/>
            <a:ext cx="25955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CACFP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iTrain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Simple Lesson Plan </a:t>
            </a:r>
          </a:p>
        </p:txBody>
      </p:sp>
      <p:pic>
        <p:nvPicPr>
          <p:cNvPr id="4" name="Picture 3" descr="Institute of Child Nutrition Logo " title="Image 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95" y="1069099"/>
            <a:ext cx="2390483" cy="43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182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Only take foods out of the refrigerator as needed when preparing for a meal </a:t>
            </a:r>
          </a:p>
          <a:p>
            <a:r>
              <a:rPr lang="en-US" sz="3600" dirty="0"/>
              <a:t>Cook food to the appropriate internal temperature</a:t>
            </a:r>
          </a:p>
          <a:p>
            <a:r>
              <a:rPr lang="en-US" sz="3600" dirty="0"/>
              <a:t>Always check and record the food temperature during and at the end of cooking</a:t>
            </a:r>
          </a:p>
          <a:p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Cooking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876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Keep hot food at 140 °F or above </a:t>
            </a:r>
          </a:p>
          <a:p>
            <a:r>
              <a:rPr lang="en-US" dirty="0"/>
              <a:t>Keep cold food at 40 °F or less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Holding and Serving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48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19433" y="1891850"/>
            <a:ext cx="9784898" cy="4650840"/>
          </a:xfrm>
        </p:spPr>
        <p:txBody>
          <a:bodyPr/>
          <a:lstStyle/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Bacterial growth is the greatest when cooling foods due to the temperature drop</a:t>
            </a:r>
          </a:p>
          <a:p>
            <a:pPr lvl="1"/>
            <a:r>
              <a:rPr lang="en-US" sz="36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 sure to cool foods as quickly as possible</a:t>
            </a:r>
          </a:p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Reheat leftover foods to 165 °F  within two hours</a:t>
            </a:r>
          </a:p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Food should not be in the danger zone for</a:t>
            </a:r>
            <a:b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more than 4 hours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Cooling and Reheating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074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"/>
          <p:cNvSpPr txBox="1">
            <a:spLocks noGrp="1"/>
          </p:cNvSpPr>
          <p:nvPr>
            <p:ph type="ctrTitle" idx="4294967295"/>
          </p:nvPr>
        </p:nvSpPr>
        <p:spPr>
          <a:xfrm>
            <a:off x="2446267" y="3838333"/>
            <a:ext cx="7299600" cy="132000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6600" dirty="0">
                <a:solidFill>
                  <a:srgbClr val="002060"/>
                </a:solidFill>
                <a:latin typeface="+mj-lt"/>
              </a:rPr>
              <a:t>Activity</a:t>
            </a:r>
            <a:endParaRPr sz="8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99" name="Google Shape;199;p21"/>
          <p:cNvSpPr txBox="1">
            <a:spLocks noGrp="1"/>
          </p:cNvSpPr>
          <p:nvPr>
            <p:ph type="subTitle" idx="4294967295"/>
          </p:nvPr>
        </p:nvSpPr>
        <p:spPr>
          <a:xfrm>
            <a:off x="2446267" y="4862478"/>
            <a:ext cx="7299600" cy="13422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ctr">
              <a:spcBef>
                <a:spcPts val="800"/>
              </a:spcBef>
              <a:buNone/>
            </a:pPr>
            <a:r>
              <a:rPr lang="en-US" sz="4400" dirty="0">
                <a:solidFill>
                  <a:srgbClr val="002060"/>
                </a:solidFill>
                <a:latin typeface="+mj-lt"/>
              </a:rPr>
              <a:t>Temperature Danger Zone: “Keep Foods Out”</a:t>
            </a:r>
            <a:endParaRPr sz="4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00" name="Google Shape;200;p21"/>
          <p:cNvSpPr/>
          <p:nvPr/>
        </p:nvSpPr>
        <p:spPr>
          <a:xfrm>
            <a:off x="6467948" y="3129904"/>
            <a:ext cx="413229" cy="39456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9" name="Google Shape;209;p21"/>
          <p:cNvSpPr/>
          <p:nvPr/>
        </p:nvSpPr>
        <p:spPr>
          <a:xfrm rot="2466634">
            <a:off x="4380242" y="1257452"/>
            <a:ext cx="574116" cy="54818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0" name="Google Shape;210;p21"/>
          <p:cNvSpPr/>
          <p:nvPr/>
        </p:nvSpPr>
        <p:spPr>
          <a:xfrm rot="-1609681">
            <a:off x="5219864" y="1602338"/>
            <a:ext cx="413179" cy="39451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>
                <a:lumMod val="10000"/>
                <a:lumOff val="9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1" i="0" u="none" strike="noStrike" kern="0" cap="none" spc="0" normalizeH="0" baseline="0" noProof="0">
              <a:ln w="22225">
                <a:solidFill>
                  <a:srgbClr val="02C1D3"/>
                </a:solidFill>
                <a:prstDash val="solid"/>
              </a:ln>
              <a:solidFill>
                <a:srgbClr val="02C1D3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1" name="Google Shape;211;p21"/>
          <p:cNvSpPr/>
          <p:nvPr/>
        </p:nvSpPr>
        <p:spPr>
          <a:xfrm rot="2926628">
            <a:off x="7724934" y="1914888"/>
            <a:ext cx="309396" cy="29542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2" name="Google Shape;212;p21"/>
          <p:cNvSpPr/>
          <p:nvPr/>
        </p:nvSpPr>
        <p:spPr>
          <a:xfrm rot="-1608938">
            <a:off x="6437383" y="443774"/>
            <a:ext cx="278740" cy="26615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8" name="Google Shape;476;p40"/>
          <p:cNvGrpSpPr/>
          <p:nvPr/>
        </p:nvGrpSpPr>
        <p:grpSpPr>
          <a:xfrm>
            <a:off x="5896121" y="911668"/>
            <a:ext cx="1570519" cy="2030267"/>
            <a:chOff x="584925" y="922575"/>
            <a:chExt cx="415200" cy="502525"/>
          </a:xfrm>
          <a:solidFill>
            <a:schemeClr val="accent5"/>
          </a:solidFill>
        </p:grpSpPr>
        <p:sp>
          <p:nvSpPr>
            <p:cNvPr id="19" name="Google Shape;477;p40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grpFill/>
            <a:ln>
              <a:solidFill>
                <a:schemeClr val="accent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61E3A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478;p40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solidFill>
                <a:schemeClr val="accent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61E3A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479;p40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61E3A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" name="Google Shape;510;p40"/>
          <p:cNvGrpSpPr/>
          <p:nvPr/>
        </p:nvGrpSpPr>
        <p:grpSpPr>
          <a:xfrm>
            <a:off x="4270798" y="2176087"/>
            <a:ext cx="1522937" cy="1348383"/>
            <a:chOff x="1922075" y="1629000"/>
            <a:chExt cx="437200" cy="437200"/>
          </a:xfrm>
          <a:solidFill>
            <a:schemeClr val="accent5"/>
          </a:solidFill>
        </p:grpSpPr>
        <p:sp>
          <p:nvSpPr>
            <p:cNvPr id="23" name="Google Shape;511;p40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grpFill/>
            <a:ln>
              <a:solidFill>
                <a:schemeClr val="accent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61E3A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512;p40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grpFill/>
            <a:ln>
              <a:solidFill>
                <a:schemeClr val="accent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61E3A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168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ctrTitle"/>
          </p:nvPr>
        </p:nvSpPr>
        <p:spPr>
          <a:xfrm>
            <a:off x="2387600" y="2799484"/>
            <a:ext cx="7416800" cy="77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sz="6600" dirty="0">
                <a:solidFill>
                  <a:schemeClr val="bg1"/>
                </a:solidFill>
                <a:latin typeface="+mj-lt"/>
              </a:rPr>
              <a:t>Conclusion</a:t>
            </a:r>
            <a:endParaRPr sz="6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0" name="Google Shape;180;p18"/>
          <p:cNvSpPr txBox="1">
            <a:spLocks noGrp="1"/>
          </p:cNvSpPr>
          <p:nvPr>
            <p:ph type="subTitle" idx="1"/>
          </p:nvPr>
        </p:nvSpPr>
        <p:spPr>
          <a:xfrm>
            <a:off x="2387600" y="3704917"/>
            <a:ext cx="7416800" cy="35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049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 txBox="1">
            <a:spLocks noGrp="1"/>
          </p:cNvSpPr>
          <p:nvPr>
            <p:ph type="title"/>
          </p:nvPr>
        </p:nvSpPr>
        <p:spPr>
          <a:xfrm>
            <a:off x="1219433" y="661167"/>
            <a:ext cx="8035600" cy="10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>
                <a:solidFill>
                  <a:srgbClr val="002060"/>
                </a:solidFill>
                <a:latin typeface="+mj-lt"/>
              </a:rPr>
              <a:t>Lesson Conclusion </a:t>
            </a:r>
            <a:endParaRPr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92" name="Google Shape;192;p20"/>
          <p:cNvSpPr txBox="1">
            <a:spLocks noGrp="1"/>
          </p:cNvSpPr>
          <p:nvPr>
            <p:ph type="body" idx="1"/>
          </p:nvPr>
        </p:nvSpPr>
        <p:spPr>
          <a:xfrm>
            <a:off x="1219433" y="2112567"/>
            <a:ext cx="9469588" cy="399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>
                <a:latin typeface="+mj-lt"/>
              </a:rPr>
              <a:t>Keeping foods below 40 °F or above 140 °F slows the growth of bacteria. </a:t>
            </a:r>
          </a:p>
          <a:p>
            <a:r>
              <a:rPr lang="en-US" dirty="0">
                <a:latin typeface="+mj-lt"/>
              </a:rPr>
              <a:t>Throughout every step of handling food, keep food temperatures out of the temperature danger zone. </a:t>
            </a:r>
          </a:p>
          <a:p>
            <a:pPr marL="101598" lvl="0" indent="0">
              <a:buNone/>
            </a:pPr>
            <a:endParaRPr lang="en-US" sz="4000" dirty="0">
              <a:solidFill>
                <a:srgbClr val="002060"/>
              </a:solidFill>
              <a:latin typeface="+mj-lt"/>
            </a:endParaRPr>
          </a:p>
          <a:p>
            <a:endParaRPr sz="32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3719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"/>
          <p:cNvSpPr txBox="1">
            <a:spLocks noGrp="1"/>
          </p:cNvSpPr>
          <p:nvPr>
            <p:ph type="ctrTitle" idx="4294967295"/>
          </p:nvPr>
        </p:nvSpPr>
        <p:spPr>
          <a:xfrm>
            <a:off x="2446267" y="3838333"/>
            <a:ext cx="7299600" cy="15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6600" dirty="0">
                <a:solidFill>
                  <a:srgbClr val="002060"/>
                </a:solidFill>
                <a:latin typeface="+mj-lt"/>
              </a:rPr>
              <a:t>Activity</a:t>
            </a:r>
            <a:endParaRPr sz="8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99" name="Google Shape;199;p21"/>
          <p:cNvSpPr txBox="1">
            <a:spLocks noGrp="1"/>
          </p:cNvSpPr>
          <p:nvPr>
            <p:ph type="subTitle" idx="4294967295"/>
          </p:nvPr>
        </p:nvSpPr>
        <p:spPr>
          <a:xfrm>
            <a:off x="2446267" y="5158340"/>
            <a:ext cx="7299600" cy="10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ctr">
              <a:spcBef>
                <a:spcPts val="800"/>
              </a:spcBef>
              <a:buNone/>
            </a:pPr>
            <a:r>
              <a:rPr lang="en-US" sz="4400" dirty="0">
                <a:solidFill>
                  <a:srgbClr val="002060"/>
                </a:solidFill>
                <a:latin typeface="+mj-lt"/>
              </a:rPr>
              <a:t>Speed Action Planning</a:t>
            </a:r>
            <a:endParaRPr sz="4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00" name="Google Shape;200;p21"/>
          <p:cNvSpPr/>
          <p:nvPr/>
        </p:nvSpPr>
        <p:spPr>
          <a:xfrm>
            <a:off x="6467948" y="3129904"/>
            <a:ext cx="413229" cy="39456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9" name="Google Shape;209;p21"/>
          <p:cNvSpPr/>
          <p:nvPr/>
        </p:nvSpPr>
        <p:spPr>
          <a:xfrm rot="2466634">
            <a:off x="4380242" y="1257452"/>
            <a:ext cx="574116" cy="54818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0" name="Google Shape;210;p21"/>
          <p:cNvSpPr/>
          <p:nvPr/>
        </p:nvSpPr>
        <p:spPr>
          <a:xfrm rot="-1609681">
            <a:off x="5219864" y="1602338"/>
            <a:ext cx="413179" cy="39451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>
                <a:lumMod val="10000"/>
                <a:lumOff val="9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1" i="0" u="none" strike="noStrike" kern="0" cap="none" spc="0" normalizeH="0" baseline="0" noProof="0">
              <a:ln w="22225">
                <a:solidFill>
                  <a:srgbClr val="02C1D3"/>
                </a:solidFill>
                <a:prstDash val="solid"/>
              </a:ln>
              <a:solidFill>
                <a:srgbClr val="02C1D3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1" name="Google Shape;211;p21"/>
          <p:cNvSpPr/>
          <p:nvPr/>
        </p:nvSpPr>
        <p:spPr>
          <a:xfrm rot="2926628">
            <a:off x="7724934" y="1914888"/>
            <a:ext cx="309396" cy="29542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2" name="Google Shape;212;p21"/>
          <p:cNvSpPr/>
          <p:nvPr/>
        </p:nvSpPr>
        <p:spPr>
          <a:xfrm rot="-1608938">
            <a:off x="6437383" y="443774"/>
            <a:ext cx="278740" cy="26615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8" name="Google Shape;476;p40"/>
          <p:cNvGrpSpPr/>
          <p:nvPr/>
        </p:nvGrpSpPr>
        <p:grpSpPr>
          <a:xfrm>
            <a:off x="5896121" y="911668"/>
            <a:ext cx="1570519" cy="2030267"/>
            <a:chOff x="584925" y="922575"/>
            <a:chExt cx="415200" cy="502525"/>
          </a:xfrm>
          <a:solidFill>
            <a:schemeClr val="accent5"/>
          </a:solidFill>
        </p:grpSpPr>
        <p:sp>
          <p:nvSpPr>
            <p:cNvPr id="19" name="Google Shape;477;p40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grpFill/>
            <a:ln>
              <a:solidFill>
                <a:schemeClr val="accent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61E3A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478;p40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solidFill>
                <a:schemeClr val="accent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61E3A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479;p40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61E3A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" name="Google Shape;510;p40"/>
          <p:cNvGrpSpPr/>
          <p:nvPr/>
        </p:nvGrpSpPr>
        <p:grpSpPr>
          <a:xfrm>
            <a:off x="4270798" y="2176087"/>
            <a:ext cx="1522937" cy="1348383"/>
            <a:chOff x="1922075" y="1629000"/>
            <a:chExt cx="437200" cy="437200"/>
          </a:xfrm>
          <a:solidFill>
            <a:schemeClr val="accent5"/>
          </a:solidFill>
        </p:grpSpPr>
        <p:sp>
          <p:nvSpPr>
            <p:cNvPr id="23" name="Google Shape;511;p40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grpFill/>
            <a:ln>
              <a:solidFill>
                <a:schemeClr val="accent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61E3A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512;p40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grpFill/>
            <a:ln>
              <a:solidFill>
                <a:schemeClr val="accent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61E3A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7448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Translucent image - Institute of Child Nutrition " title="Image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650"/>
            <a:ext cx="12192000" cy="703166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66696" y="2722879"/>
            <a:ext cx="12191999" cy="1391921"/>
          </a:xfrm>
        </p:spPr>
        <p:txBody>
          <a:bodyPr>
            <a:normAutofit fontScale="90000"/>
          </a:bodyPr>
          <a:lstStyle/>
          <a:p>
            <a:pPr algn="ctr">
              <a:tabLst>
                <a:tab pos="6289675" algn="l"/>
              </a:tabLst>
            </a:pPr>
            <a:br>
              <a:rPr lang="en-US" sz="2700" i="0" dirty="0">
                <a:latin typeface="+mj-lt"/>
                <a:cs typeface="Arial" pitchFamily="34" charset="0"/>
              </a:rPr>
            </a:br>
            <a:r>
              <a:rPr lang="en-US" sz="2700" i="0" dirty="0">
                <a:solidFill>
                  <a:srgbClr val="002060"/>
                </a:solidFill>
                <a:latin typeface="+mj-lt"/>
                <a:cs typeface="Arial"/>
              </a:rPr>
              <a:t>The University of Mississippi</a:t>
            </a:r>
            <a:r>
              <a:rPr lang="en-US" sz="2700" dirty="0">
                <a:solidFill>
                  <a:srgbClr val="002060"/>
                </a:solidFill>
                <a:latin typeface="+mj-lt"/>
                <a:cs typeface="Arial"/>
              </a:rPr>
              <a:t>  </a:t>
            </a:r>
            <a:br>
              <a:rPr lang="en-US" sz="2700" dirty="0">
                <a:latin typeface="+mj-lt"/>
                <a:cs typeface="Arial"/>
              </a:rPr>
            </a:br>
            <a:r>
              <a:rPr lang="en-US" sz="2700" i="0" dirty="0">
                <a:solidFill>
                  <a:srgbClr val="002060"/>
                </a:solidFill>
                <a:latin typeface="+mj-lt"/>
                <a:cs typeface="Arial"/>
              </a:rPr>
              <a:t>School of Applied Sciences</a:t>
            </a:r>
            <a:r>
              <a:rPr lang="en-US" sz="2700" dirty="0">
                <a:solidFill>
                  <a:srgbClr val="002060"/>
                </a:solidFill>
                <a:latin typeface="+mj-lt"/>
                <a:cs typeface="Arial"/>
              </a:rPr>
              <a:t>   </a:t>
            </a:r>
            <a:br>
              <a:rPr lang="en-US" sz="2700" dirty="0">
                <a:latin typeface="+mj-lt"/>
                <a:cs typeface="Arial"/>
              </a:rPr>
            </a:br>
            <a:r>
              <a:rPr lang="en-US" sz="2700" i="0" dirty="0">
                <a:solidFill>
                  <a:srgbClr val="002060"/>
                </a:solidFill>
                <a:latin typeface="+mj-lt"/>
                <a:cs typeface="Arial"/>
              </a:rPr>
              <a:t>www.theicn.org</a:t>
            </a:r>
            <a:r>
              <a:rPr lang="en-US" sz="2700" dirty="0">
                <a:solidFill>
                  <a:srgbClr val="002060"/>
                </a:solidFill>
                <a:latin typeface="+mj-lt"/>
                <a:cs typeface="Arial"/>
              </a:rPr>
              <a:t> </a:t>
            </a:r>
            <a:r>
              <a:rPr lang="en-US" sz="2700" dirty="0">
                <a:solidFill>
                  <a:schemeClr val="accent1"/>
                </a:solidFill>
                <a:latin typeface="+mj-lt"/>
                <a:cs typeface="Arial"/>
                <a:sym typeface="Wingdings 2" panose="05020102010507070707" pitchFamily="18" charset="2"/>
              </a:rPr>
              <a:t></a:t>
            </a:r>
            <a:r>
              <a:rPr lang="en-US" sz="2700" dirty="0">
                <a:solidFill>
                  <a:schemeClr val="accent1"/>
                </a:solidFill>
                <a:latin typeface="+mj-lt"/>
                <a:cs typeface="Arial"/>
              </a:rPr>
              <a:t> </a:t>
            </a:r>
            <a:r>
              <a:rPr lang="en-US" sz="2700" dirty="0">
                <a:solidFill>
                  <a:srgbClr val="002060"/>
                </a:solidFill>
                <a:latin typeface="+mj-lt"/>
                <a:cs typeface="Arial"/>
              </a:rPr>
              <a:t>800-321-3054 </a:t>
            </a:r>
            <a:br>
              <a:rPr lang="en-US" sz="2700" dirty="0">
                <a:latin typeface="+mj-lt"/>
                <a:cs typeface="Arial" pitchFamily="34" charset="0"/>
              </a:rPr>
            </a:br>
            <a:r>
              <a:rPr lang="en-US" sz="2700" dirty="0">
                <a:solidFill>
                  <a:srgbClr val="002060"/>
                </a:solidFill>
                <a:latin typeface="+mj-lt"/>
                <a:cs typeface="Arial"/>
              </a:rPr>
              <a:t>helpdesk@theicn.org </a:t>
            </a:r>
            <a:endParaRPr lang="en-US" sz="3200" i="0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5" name="Picture 4" descr="Institute of Child Nutrition Logo " title="Image 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0" y="171574"/>
            <a:ext cx="3849345" cy="6930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4498" y="6128967"/>
            <a:ext cx="3076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facebook.com/ichildnutrition</a:t>
            </a:r>
          </a:p>
        </p:txBody>
      </p:sp>
      <p:pic>
        <p:nvPicPr>
          <p:cNvPr id="8" name="Picture 7" descr="Facebook " title="Logo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300" y="4911740"/>
            <a:ext cx="995387" cy="995853"/>
          </a:xfrm>
          <a:prstGeom prst="rect">
            <a:avLst/>
          </a:prstGeom>
        </p:spPr>
      </p:pic>
      <p:pic>
        <p:nvPicPr>
          <p:cNvPr id="9" name="Picture 2" descr="Twitter " title="Logo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086" y="4913415"/>
            <a:ext cx="1225255" cy="99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074799" y="6126286"/>
            <a:ext cx="1835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@ichildnutrition</a:t>
            </a:r>
          </a:p>
        </p:txBody>
      </p:sp>
      <p:pic>
        <p:nvPicPr>
          <p:cNvPr id="11" name="Picture 8" descr="Pinterest " title="Logo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434" y="4699976"/>
            <a:ext cx="1415918" cy="141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143456" y="6126286"/>
            <a:ext cx="2273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pinterest.com/theicn</a:t>
            </a:r>
          </a:p>
        </p:txBody>
      </p:sp>
      <p:pic>
        <p:nvPicPr>
          <p:cNvPr id="13" name="Picture 10" descr="Instagram " title="Logo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754" y="4945667"/>
            <a:ext cx="1077184" cy="107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435578" y="6126286"/>
            <a:ext cx="2382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instagram.com/theicn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481" y="4338935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Follow ICN on Social Media!</a:t>
            </a:r>
          </a:p>
        </p:txBody>
      </p:sp>
      <p:sp>
        <p:nvSpPr>
          <p:cNvPr id="15" name="Rectangle 14" descr="Blue rectangle at bottom of screen " title="Rectangle"/>
          <p:cNvSpPr/>
          <p:nvPr/>
        </p:nvSpPr>
        <p:spPr>
          <a:xfrm>
            <a:off x="0" y="6716829"/>
            <a:ext cx="12192000" cy="36576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oogle Shape;403;p37"/>
          <p:cNvSpPr txBox="1">
            <a:spLocks/>
          </p:cNvSpPr>
          <p:nvPr/>
        </p:nvSpPr>
        <p:spPr>
          <a:xfrm>
            <a:off x="2292739" y="1088713"/>
            <a:ext cx="8173600" cy="1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4880"/>
              </a:buClr>
              <a:buSzPts val="2000"/>
              <a:buFont typeface="Merriweather"/>
              <a:buNone/>
              <a:tabLst/>
              <a:defRPr/>
            </a:pPr>
            <a:r>
              <a:rPr kumimoji="0" lang="en-US" sz="7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sym typeface="Merriweather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937957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ctrTitle"/>
          </p:nvPr>
        </p:nvSpPr>
        <p:spPr>
          <a:xfrm>
            <a:off x="2387600" y="2799484"/>
            <a:ext cx="7416800" cy="77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sz="6600" dirty="0">
                <a:solidFill>
                  <a:schemeClr val="bg1"/>
                </a:solidFill>
                <a:latin typeface="+mj-lt"/>
              </a:rPr>
              <a:t>Introduction  </a:t>
            </a:r>
            <a:endParaRPr sz="6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0" name="Google Shape;180;p18"/>
          <p:cNvSpPr txBox="1">
            <a:spLocks noGrp="1"/>
          </p:cNvSpPr>
          <p:nvPr>
            <p:ph type="subTitle" idx="1"/>
          </p:nvPr>
        </p:nvSpPr>
        <p:spPr>
          <a:xfrm>
            <a:off x="2387600" y="3704917"/>
            <a:ext cx="7416800" cy="35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>
                <a:solidFill>
                  <a:schemeClr val="bg1"/>
                </a:solidFill>
              </a:rPr>
              <a:t>Trainer and Participants’</a:t>
            </a:r>
          </a:p>
          <a:p>
            <a:pPr marL="0" indent="0"/>
            <a:r>
              <a:rPr lang="en-US" dirty="0">
                <a:solidFill>
                  <a:schemeClr val="bg1"/>
                </a:solidFill>
              </a:rPr>
              <a:t> Introductions</a:t>
            </a:r>
          </a:p>
          <a:p>
            <a:pPr marL="0" indent="0"/>
            <a:endParaRPr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49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9"/>
          <p:cNvSpPr txBox="1">
            <a:spLocks noGrp="1"/>
          </p:cNvSpPr>
          <p:nvPr>
            <p:ph type="body" idx="1"/>
          </p:nvPr>
        </p:nvSpPr>
        <p:spPr>
          <a:xfrm>
            <a:off x="2511358" y="1368867"/>
            <a:ext cx="7169285" cy="412026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>
              <a:buNone/>
            </a:pPr>
            <a:r>
              <a:rPr lang="en-US" sz="6600" b="1" dirty="0">
                <a:solidFill>
                  <a:srgbClr val="002060"/>
                </a:solidFill>
                <a:latin typeface="+mj-lt"/>
              </a:rPr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1463691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Temperature Danger Zone </a:t>
            </a:r>
          </a:p>
        </p:txBody>
      </p:sp>
      <p:sp>
        <p:nvSpPr>
          <p:cNvPr id="4" name="Google Shape;171;p17"/>
          <p:cNvSpPr txBox="1">
            <a:spLocks/>
          </p:cNvSpPr>
          <p:nvPr/>
        </p:nvSpPr>
        <p:spPr>
          <a:xfrm>
            <a:off x="765854" y="2205319"/>
            <a:ext cx="10073197" cy="2699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lvl="0">
              <a:buClr>
                <a:srgbClr val="184880"/>
              </a:buClr>
            </a:pPr>
            <a:r>
              <a:rPr lang="en-US" sz="4800" b="0" kern="0" dirty="0">
                <a:solidFill>
                  <a:srgbClr val="002060"/>
                </a:solidFill>
                <a:latin typeface="Calibri Light" panose="020F0302020204030204"/>
              </a:rPr>
              <a:t>Within how many hours should food sitting at room temperature be cooled to prevent bacteria growth?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4880"/>
              </a:buClr>
              <a:buSzPts val="2000"/>
              <a:buFont typeface="Merriweather"/>
              <a:buNone/>
              <a:tabLst/>
              <a:defRPr/>
            </a:pP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2863727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ctrTitle"/>
          </p:nvPr>
        </p:nvSpPr>
        <p:spPr>
          <a:xfrm>
            <a:off x="2387600" y="2799484"/>
            <a:ext cx="7416800" cy="77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+mj-lt"/>
              </a:rPr>
              <a:t>Overview </a:t>
            </a:r>
            <a:endParaRPr sz="6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0" name="Google Shape;180;p18"/>
          <p:cNvSpPr txBox="1">
            <a:spLocks noGrp="1"/>
          </p:cNvSpPr>
          <p:nvPr>
            <p:ph type="subTitle" idx="1"/>
          </p:nvPr>
        </p:nvSpPr>
        <p:spPr>
          <a:xfrm>
            <a:off x="2387600" y="3704917"/>
            <a:ext cx="7416800" cy="35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endParaRPr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6480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Define the temperature danger zone.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Lesson Objective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424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temperature danger zone is the temperature range of 40 °F – 140 °F in which bacteria grow rapidly. </a:t>
            </a:r>
          </a:p>
          <a:p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Temperature Danger Zone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259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Buying</a:t>
            </a:r>
          </a:p>
          <a:p>
            <a:r>
              <a:rPr lang="en-US" dirty="0"/>
              <a:t>Delivering</a:t>
            </a:r>
          </a:p>
          <a:p>
            <a:r>
              <a:rPr lang="en-US" dirty="0"/>
              <a:t>Storing</a:t>
            </a:r>
          </a:p>
          <a:p>
            <a:r>
              <a:rPr lang="en-US" dirty="0"/>
              <a:t>Preparing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Flow of Food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62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8965" indent="-507365"/>
            <a:r>
              <a:rPr lang="en-US" sz="3600" dirty="0"/>
              <a:t>Take coolers and ice packs</a:t>
            </a:r>
            <a:endParaRPr lang="en-US" dirty="0"/>
          </a:p>
          <a:p>
            <a:pPr marL="608965" indent="-507365"/>
            <a:r>
              <a:rPr lang="en-US" sz="3600" dirty="0"/>
              <a:t>Clean and organize refrigerators before receiving groceries</a:t>
            </a:r>
          </a:p>
          <a:p>
            <a:pPr marL="608965" indent="-507365"/>
            <a:r>
              <a:rPr lang="en-US" sz="3600" dirty="0"/>
              <a:t>Check refrigerator temperature (38 °F) when putting food away – freezers should be 0 °F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Buying Groceries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102740"/>
      </p:ext>
    </p:extLst>
  </p:cSld>
  <p:clrMapOvr>
    <a:masterClrMapping/>
  </p:clrMapOvr>
</p:sld>
</file>

<file path=ppt/theme/theme1.xml><?xml version="1.0" encoding="utf-8"?>
<a:theme xmlns:a="http://schemas.openxmlformats.org/drawingml/2006/main" name="Surrey template">
  <a:themeElements>
    <a:clrScheme name="Custom 347">
      <a:dk1>
        <a:srgbClr val="061E3A"/>
      </a:dk1>
      <a:lt1>
        <a:srgbClr val="FFFFFF"/>
      </a:lt1>
      <a:dk2>
        <a:srgbClr val="757C83"/>
      </a:dk2>
      <a:lt2>
        <a:srgbClr val="EBF0F3"/>
      </a:lt2>
      <a:accent1>
        <a:srgbClr val="7FCA20"/>
      </a:accent1>
      <a:accent2>
        <a:srgbClr val="02C1D3"/>
      </a:accent2>
      <a:accent3>
        <a:srgbClr val="66BDE8"/>
      </a:accent3>
      <a:accent4>
        <a:srgbClr val="1985D2"/>
      </a:accent4>
      <a:accent5>
        <a:srgbClr val="184880"/>
      </a:accent5>
      <a:accent6>
        <a:srgbClr val="061E3A"/>
      </a:accent6>
      <a:hlink>
        <a:srgbClr val="1985D2"/>
      </a:hlink>
      <a:folHlink>
        <a:srgbClr val="6611C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urrey template">
  <a:themeElements>
    <a:clrScheme name="Custom 347">
      <a:dk1>
        <a:srgbClr val="061E3A"/>
      </a:dk1>
      <a:lt1>
        <a:srgbClr val="FFFFFF"/>
      </a:lt1>
      <a:dk2>
        <a:srgbClr val="757C83"/>
      </a:dk2>
      <a:lt2>
        <a:srgbClr val="EBF0F3"/>
      </a:lt2>
      <a:accent1>
        <a:srgbClr val="7FCA20"/>
      </a:accent1>
      <a:accent2>
        <a:srgbClr val="02C1D3"/>
      </a:accent2>
      <a:accent3>
        <a:srgbClr val="66BDE8"/>
      </a:accent3>
      <a:accent4>
        <a:srgbClr val="1985D2"/>
      </a:accent4>
      <a:accent5>
        <a:srgbClr val="184880"/>
      </a:accent5>
      <a:accent6>
        <a:srgbClr val="061E3A"/>
      </a:accent6>
      <a:hlink>
        <a:srgbClr val="1985D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325</Words>
  <Application>Microsoft Macintosh PowerPoint</Application>
  <PresentationFormat>Widescreen</PresentationFormat>
  <Paragraphs>51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IBM Plex Sans</vt:lpstr>
      <vt:lpstr>IBM Plex Sans Light</vt:lpstr>
      <vt:lpstr>Merriweather</vt:lpstr>
      <vt:lpstr>Surrey template</vt:lpstr>
      <vt:lpstr>1_Surrey template</vt:lpstr>
      <vt:lpstr>Keep Food Safe: Control Food Temperature </vt:lpstr>
      <vt:lpstr>Introduction  </vt:lpstr>
      <vt:lpstr>PowerPoint Presentation</vt:lpstr>
      <vt:lpstr>Temperature Danger Zone </vt:lpstr>
      <vt:lpstr>Overview </vt:lpstr>
      <vt:lpstr>Lesson Objective</vt:lpstr>
      <vt:lpstr>Temperature Danger Zone</vt:lpstr>
      <vt:lpstr>Flow of Food</vt:lpstr>
      <vt:lpstr>Buying Groceries</vt:lpstr>
      <vt:lpstr>Cooking</vt:lpstr>
      <vt:lpstr>Holding and Serving </vt:lpstr>
      <vt:lpstr>Cooling and Reheating</vt:lpstr>
      <vt:lpstr>Activity</vt:lpstr>
      <vt:lpstr>Conclusion</vt:lpstr>
      <vt:lpstr>Lesson Conclusion </vt:lpstr>
      <vt:lpstr>Activity</vt:lpstr>
      <vt:lpstr> The University of Mississippi   School of Applied Sciences    www.theicn.org  800-321-3054  helpdesk@theicn.org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 Food Safe: Wash Hands the Best Way</dc:title>
  <dc:creator>Janae Owens</dc:creator>
  <cp:lastModifiedBy>Breanna Tutor</cp:lastModifiedBy>
  <cp:revision>27</cp:revision>
  <dcterms:created xsi:type="dcterms:W3CDTF">2021-04-30T18:48:43Z</dcterms:created>
  <dcterms:modified xsi:type="dcterms:W3CDTF">2021-11-02T19:20:57Z</dcterms:modified>
</cp:coreProperties>
</file>