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Lst>
  <p:notesMasterIdLst>
    <p:notesMasterId r:id="rId21"/>
  </p:notesMasterIdLst>
  <p:sldIdLst>
    <p:sldId id="289" r:id="rId6"/>
    <p:sldId id="257" r:id="rId7"/>
    <p:sldId id="259" r:id="rId8"/>
    <p:sldId id="293" r:id="rId9"/>
    <p:sldId id="261" r:id="rId10"/>
    <p:sldId id="294" r:id="rId11"/>
    <p:sldId id="262" r:id="rId12"/>
    <p:sldId id="263" r:id="rId13"/>
    <p:sldId id="284" r:id="rId14"/>
    <p:sldId id="285" r:id="rId15"/>
    <p:sldId id="267" r:id="rId16"/>
    <p:sldId id="291" r:id="rId17"/>
    <p:sldId id="265" r:id="rId18"/>
    <p:sldId id="286" r:id="rId19"/>
    <p:sldId id="28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WALLS" initials="SW" lastIdx="2" clrIdx="0">
    <p:extLst>
      <p:ext uri="{19B8F6BF-5375-455C-9EA6-DF929625EA0E}">
        <p15:presenceInfo xmlns:p15="http://schemas.microsoft.com/office/powerpoint/2012/main" userId="S::swmartin@olemiss.edu::bff738a1-0dc7-490e-9a98-fdeeac8f7ede" providerId="AD"/>
      </p:ext>
    </p:extLst>
  </p:cmAuthor>
  <p:cmAuthor id="2" name="HENRIETTA HENDERSON" initials="HH" lastIdx="2" clrIdx="1">
    <p:extLst>
      <p:ext uri="{19B8F6BF-5375-455C-9EA6-DF929625EA0E}">
        <p15:presenceInfo xmlns:p15="http://schemas.microsoft.com/office/powerpoint/2012/main" userId="S::hhenders@olemiss.edu::56a1cc24-d293-4785-a0a6-1d6a75d73248" providerId="AD"/>
      </p:ext>
    </p:extLst>
  </p:cmAuthor>
  <p:cmAuthor id="3" name="kimmac@olemiss.edu" initials="k" lastIdx="9" clrIdx="2">
    <p:extLst>
      <p:ext uri="{19B8F6BF-5375-455C-9EA6-DF929625EA0E}">
        <p15:presenceInfo xmlns:p15="http://schemas.microsoft.com/office/powerpoint/2012/main" userId="kimmac@olemiss.edu" providerId="None"/>
      </p:ext>
    </p:extLst>
  </p:cmAuthor>
  <p:cmAuthor id="4" name="LUTINA COCHRAN" initials="LC" lastIdx="4" clrIdx="3">
    <p:extLst>
      <p:ext uri="{19B8F6BF-5375-455C-9EA6-DF929625EA0E}">
        <p15:presenceInfo xmlns:p15="http://schemas.microsoft.com/office/powerpoint/2012/main" userId="S::lcochran@olemiss.edu::bebe4141-ceae-4bef-8575-c2de6bfac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34" dt="2021-05-13T16:46:55.600"/>
    <p1510:client id="{3D84E92D-1E0C-4AF3-B301-E017AE405C98}" v="2" dt="2021-05-10T17:26:11.100"/>
    <p1510:client id="{8902733A-54A5-7086-E7C6-7D7C3F2D3861}" v="45" dt="2021-05-10T20:13:12.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80759" autoAdjust="0"/>
  </p:normalViewPr>
  <p:slideViewPr>
    <p:cSldViewPr snapToGrid="0">
      <p:cViewPr varScale="1">
        <p:scale>
          <a:sx n="104" d="100"/>
          <a:sy n="104" d="100"/>
        </p:scale>
        <p:origin x="1160" y="208"/>
      </p:cViewPr>
      <p:guideLst/>
    </p:cSldViewPr>
  </p:slideViewPr>
  <p:outlineViewPr>
    <p:cViewPr>
      <p:scale>
        <a:sx n="33" d="100"/>
        <a:sy n="33" d="100"/>
      </p:scale>
      <p:origin x="0" y="-49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ETTA HENDERSON" userId="S::hhenders@olemiss.edu::56a1cc24-d293-4785-a0a6-1d6a75d73248" providerId="AD" clId="Web-{8902733A-54A5-7086-E7C6-7D7C3F2D3861}"/>
    <pc:docChg chg="modSld">
      <pc:chgData name="HENRIETTA HENDERSON" userId="S::hhenders@olemiss.edu::56a1cc24-d293-4785-a0a6-1d6a75d73248" providerId="AD" clId="Web-{8902733A-54A5-7086-E7C6-7D7C3F2D3861}" dt="2021-05-10T20:13:12.944" v="44"/>
      <pc:docMkLst>
        <pc:docMk/>
      </pc:docMkLst>
      <pc:sldChg chg="modSp">
        <pc:chgData name="HENRIETTA HENDERSON" userId="S::hhenders@olemiss.edu::56a1cc24-d293-4785-a0a6-1d6a75d73248" providerId="AD" clId="Web-{8902733A-54A5-7086-E7C6-7D7C3F2D3861}" dt="2021-05-10T20:01:36.332" v="30" actId="20577"/>
        <pc:sldMkLst>
          <pc:docMk/>
          <pc:sldMk cId="1572890057" sldId="262"/>
        </pc:sldMkLst>
        <pc:spChg chg="mod">
          <ac:chgData name="HENRIETTA HENDERSON" userId="S::hhenders@olemiss.edu::56a1cc24-d293-4785-a0a6-1d6a75d73248" providerId="AD" clId="Web-{8902733A-54A5-7086-E7C6-7D7C3F2D3861}" dt="2021-05-10T20:01:36.332" v="30" actId="20577"/>
          <ac:spMkLst>
            <pc:docMk/>
            <pc:sldMk cId="1572890057" sldId="262"/>
            <ac:spMk id="192" creationId="{00000000-0000-0000-0000-000000000000}"/>
          </ac:spMkLst>
        </pc:spChg>
      </pc:sldChg>
      <pc:sldChg chg="modSp">
        <pc:chgData name="HENRIETTA HENDERSON" userId="S::hhenders@olemiss.edu::56a1cc24-d293-4785-a0a6-1d6a75d73248" providerId="AD" clId="Web-{8902733A-54A5-7086-E7C6-7D7C3F2D3861}" dt="2021-05-10T20:01:33.770" v="28" actId="20577"/>
        <pc:sldMkLst>
          <pc:docMk/>
          <pc:sldMk cId="1529364267" sldId="263"/>
        </pc:sldMkLst>
        <pc:spChg chg="mod">
          <ac:chgData name="HENRIETTA HENDERSON" userId="S::hhenders@olemiss.edu::56a1cc24-d293-4785-a0a6-1d6a75d73248" providerId="AD" clId="Web-{8902733A-54A5-7086-E7C6-7D7C3F2D3861}" dt="2021-05-10T20:01:33.770" v="28" actId="20577"/>
          <ac:spMkLst>
            <pc:docMk/>
            <pc:sldMk cId="1529364267" sldId="263"/>
            <ac:spMk id="192" creationId="{00000000-0000-0000-0000-000000000000}"/>
          </ac:spMkLst>
        </pc:spChg>
      </pc:sldChg>
      <pc:sldChg chg="modSp">
        <pc:chgData name="HENRIETTA HENDERSON" userId="S::hhenders@olemiss.edu::56a1cc24-d293-4785-a0a6-1d6a75d73248" providerId="AD" clId="Web-{8902733A-54A5-7086-E7C6-7D7C3F2D3861}" dt="2021-05-10T20:06:12.261" v="41" actId="20577"/>
        <pc:sldMkLst>
          <pc:docMk/>
          <pc:sldMk cId="1235199628" sldId="265"/>
        </pc:sldMkLst>
        <pc:spChg chg="mod">
          <ac:chgData name="HENRIETTA HENDERSON" userId="S::hhenders@olemiss.edu::56a1cc24-d293-4785-a0a6-1d6a75d73248" providerId="AD" clId="Web-{8902733A-54A5-7086-E7C6-7D7C3F2D3861}" dt="2021-05-10T20:06:12.261" v="41" actId="20577"/>
          <ac:spMkLst>
            <pc:docMk/>
            <pc:sldMk cId="1235199628" sldId="265"/>
            <ac:spMk id="192" creationId="{00000000-0000-0000-0000-000000000000}"/>
          </ac:spMkLst>
        </pc:spChg>
      </pc:sldChg>
      <pc:sldChg chg="modSp">
        <pc:chgData name="HENRIETTA HENDERSON" userId="S::hhenders@olemiss.edu::56a1cc24-d293-4785-a0a6-1d6a75d73248" providerId="AD" clId="Web-{8902733A-54A5-7086-E7C6-7D7C3F2D3861}" dt="2021-05-10T20:05:14.947" v="38" actId="20577"/>
        <pc:sldMkLst>
          <pc:docMk/>
          <pc:sldMk cId="2649816468" sldId="285"/>
        </pc:sldMkLst>
        <pc:spChg chg="mod">
          <ac:chgData name="HENRIETTA HENDERSON" userId="S::hhenders@olemiss.edu::56a1cc24-d293-4785-a0a6-1d6a75d73248" providerId="AD" clId="Web-{8902733A-54A5-7086-E7C6-7D7C3F2D3861}" dt="2021-05-10T20:05:14.947" v="38" actId="20577"/>
          <ac:spMkLst>
            <pc:docMk/>
            <pc:sldMk cId="2649816468" sldId="285"/>
            <ac:spMk id="2" creationId="{00000000-0000-0000-0000-000000000000}"/>
          </ac:spMkLst>
        </pc:spChg>
      </pc:sldChg>
      <pc:sldChg chg="addCm">
        <pc:chgData name="HENRIETTA HENDERSON" userId="S::hhenders@olemiss.edu::56a1cc24-d293-4785-a0a6-1d6a75d73248" providerId="AD" clId="Web-{8902733A-54A5-7086-E7C6-7D7C3F2D3861}" dt="2021-05-10T20:13:12.944" v="44"/>
        <pc:sldMkLst>
          <pc:docMk/>
          <pc:sldMk cId="2916363633" sldId="289"/>
        </pc:sldMkLst>
      </pc:sldChg>
      <pc:sldChg chg="modSp addCm">
        <pc:chgData name="HENRIETTA HENDERSON" userId="S::hhenders@olemiss.edu::56a1cc24-d293-4785-a0a6-1d6a75d73248" providerId="AD" clId="Web-{8902733A-54A5-7086-E7C6-7D7C3F2D3861}" dt="2021-05-10T20:01:55.426" v="32" actId="20577"/>
        <pc:sldMkLst>
          <pc:docMk/>
          <pc:sldMk cId="1979555453" sldId="293"/>
        </pc:sldMkLst>
        <pc:spChg chg="mod">
          <ac:chgData name="HENRIETTA HENDERSON" userId="S::hhenders@olemiss.edu::56a1cc24-d293-4785-a0a6-1d6a75d73248" providerId="AD" clId="Web-{8902733A-54A5-7086-E7C6-7D7C3F2D3861}" dt="2021-05-10T20:01:55.426" v="32" actId="20577"/>
          <ac:spMkLst>
            <pc:docMk/>
            <pc:sldMk cId="1979555453" sldId="293"/>
            <ac:spMk id="4" creationId="{00000000-0000-0000-0000-000000000000}"/>
          </ac:spMkLst>
        </pc:spChg>
      </pc:sldChg>
      <pc:sldChg chg="modSp">
        <pc:chgData name="HENRIETTA HENDERSON" userId="S::hhenders@olemiss.edu::56a1cc24-d293-4785-a0a6-1d6a75d73248" providerId="AD" clId="Web-{8902733A-54A5-7086-E7C6-7D7C3F2D3861}" dt="2021-05-10T20:06:49.841" v="43" actId="20577"/>
        <pc:sldMkLst>
          <pc:docMk/>
          <pc:sldMk cId="1004523315" sldId="294"/>
        </pc:sldMkLst>
        <pc:spChg chg="mod">
          <ac:chgData name="HENRIETTA HENDERSON" userId="S::hhenders@olemiss.edu::56a1cc24-d293-4785-a0a6-1d6a75d73248" providerId="AD" clId="Web-{8902733A-54A5-7086-E7C6-7D7C3F2D3861}" dt="2021-05-10T20:06:49.841" v="43" actId="20577"/>
          <ac:spMkLst>
            <pc:docMk/>
            <pc:sldMk cId="1004523315" sldId="294"/>
            <ac:spMk id="2" creationId="{00000000-0000-0000-0000-000000000000}"/>
          </ac:spMkLst>
        </pc:spChg>
      </pc:sldChg>
    </pc:docChg>
  </pc:docChgLst>
  <pc:docChgLst>
    <pc:chgData name="SHARON WALLS" userId="S::swmartin@olemiss.edu::bff738a1-0dc7-490e-9a98-fdeeac8f7ede" providerId="AD" clId="Web-{3D84E92D-1E0C-4AF3-B301-E017AE405C98}"/>
    <pc:docChg chg="">
      <pc:chgData name="SHARON WALLS" userId="S::swmartin@olemiss.edu::bff738a1-0dc7-490e-9a98-fdeeac8f7ede" providerId="AD" clId="Web-{3D84E92D-1E0C-4AF3-B301-E017AE405C98}" dt="2021-05-10T17:26:11.100" v="1"/>
      <pc:docMkLst>
        <pc:docMk/>
      </pc:docMkLst>
      <pc:sldChg chg="addCm">
        <pc:chgData name="SHARON WALLS" userId="S::swmartin@olemiss.edu::bff738a1-0dc7-490e-9a98-fdeeac8f7ede" providerId="AD" clId="Web-{3D84E92D-1E0C-4AF3-B301-E017AE405C98}" dt="2021-05-10T17:07:06.131" v="0"/>
        <pc:sldMkLst>
          <pc:docMk/>
          <pc:sldMk cId="1237574672" sldId="257"/>
        </pc:sldMkLst>
      </pc:sldChg>
      <pc:sldChg chg="addCm">
        <pc:chgData name="SHARON WALLS" userId="S::swmartin@olemiss.edu::bff738a1-0dc7-490e-9a98-fdeeac8f7ede" providerId="AD" clId="Web-{3D84E92D-1E0C-4AF3-B301-E017AE405C98}" dt="2021-05-10T17:26:11.100" v="1"/>
        <pc:sldMkLst>
          <pc:docMk/>
          <pc:sldMk cId="2916363633" sldId="289"/>
        </pc:sldMkLst>
      </pc:sldChg>
    </pc:docChg>
  </pc:docChgLst>
  <pc:docChgLst>
    <pc:chgData name="kimmac@olemiss.edu" userId="S::kimmac@olemiss.edu::8c17c272-5c0f-40d2-9304-68e8a8ee3c13" providerId="AD" clId="Web-{00000000-0000-0000-0000-000000000000}"/>
    <pc:docChg chg="modSld">
      <pc:chgData name="kimmac@olemiss.edu" userId="S::kimmac@olemiss.edu::8c17c272-5c0f-40d2-9304-68e8a8ee3c13" providerId="AD" clId="Web-{00000000-0000-0000-0000-000000000000}" dt="2021-05-13T13:54:31.270" v="0" actId="20577"/>
      <pc:docMkLst>
        <pc:docMk/>
      </pc:docMkLst>
      <pc:sldChg chg="modSp">
        <pc:chgData name="kimmac@olemiss.edu" userId="S::kimmac@olemiss.edu::8c17c272-5c0f-40d2-9304-68e8a8ee3c13" providerId="AD" clId="Web-{00000000-0000-0000-0000-000000000000}" dt="2021-05-13T13:54:31.270" v="0" actId="20577"/>
        <pc:sldMkLst>
          <pc:docMk/>
          <pc:sldMk cId="3298560219" sldId="288"/>
        </pc:sldMkLst>
        <pc:spChg chg="mod">
          <ac:chgData name="kimmac@olemiss.edu" userId="S::kimmac@olemiss.edu::8c17c272-5c0f-40d2-9304-68e8a8ee3c13" providerId="AD" clId="Web-{00000000-0000-0000-0000-000000000000}" dt="2021-05-13T13:54:31.270" v="0" actId="20577"/>
          <ac:spMkLst>
            <pc:docMk/>
            <pc:sldMk cId="3298560219" sldId="288"/>
            <ac:spMk id="4" creationId="{00000000-0000-0000-0000-000000000000}"/>
          </ac:spMkLst>
        </pc:spChg>
      </pc:sldChg>
    </pc:docChg>
  </pc:docChgLst>
  <pc:docChgLst>
    <pc:chgData name="LUTINA COCHRAN" userId="S::lcochran@olemiss.edu::bebe4141-ceae-4bef-8575-c2de6bfac159" providerId="AD" clId="Web-{00000000-0000-0000-0000-000000000000}"/>
    <pc:docChg chg="modSld">
      <pc:chgData name="LUTINA COCHRAN" userId="S::lcochran@olemiss.edu::bebe4141-ceae-4bef-8575-c2de6bfac159" providerId="AD" clId="Web-{00000000-0000-0000-0000-000000000000}" dt="2021-05-13T16:46:55.600" v="31"/>
      <pc:docMkLst>
        <pc:docMk/>
      </pc:docMkLst>
      <pc:sldChg chg="modSp addCm">
        <pc:chgData name="LUTINA COCHRAN" userId="S::lcochran@olemiss.edu::bebe4141-ceae-4bef-8575-c2de6bfac159" providerId="AD" clId="Web-{00000000-0000-0000-0000-000000000000}" dt="2021-05-13T16:44:48.327" v="27" actId="20577"/>
        <pc:sldMkLst>
          <pc:docMk/>
          <pc:sldMk cId="1572890057" sldId="262"/>
        </pc:sldMkLst>
        <pc:spChg chg="mod">
          <ac:chgData name="LUTINA COCHRAN" userId="S::lcochran@olemiss.edu::bebe4141-ceae-4bef-8575-c2de6bfac159" providerId="AD" clId="Web-{00000000-0000-0000-0000-000000000000}" dt="2021-05-13T16:44:48.327" v="27" actId="20577"/>
          <ac:spMkLst>
            <pc:docMk/>
            <pc:sldMk cId="1572890057" sldId="262"/>
            <ac:spMk id="192" creationId="{00000000-0000-0000-0000-000000000000}"/>
          </ac:spMkLst>
        </pc:spChg>
      </pc:sldChg>
      <pc:sldChg chg="addCm">
        <pc:chgData name="LUTINA COCHRAN" userId="S::lcochran@olemiss.edu::bebe4141-ceae-4bef-8575-c2de6bfac159" providerId="AD" clId="Web-{00000000-0000-0000-0000-000000000000}" dt="2021-05-13T16:46:55.600" v="31"/>
        <pc:sldMkLst>
          <pc:docMk/>
          <pc:sldMk cId="1235199628" sldId="265"/>
        </pc:sldMkLst>
      </pc:sldChg>
      <pc:sldChg chg="modSp addCm">
        <pc:chgData name="LUTINA COCHRAN" userId="S::lcochran@olemiss.edu::bebe4141-ceae-4bef-8575-c2de6bfac159" providerId="AD" clId="Web-{00000000-0000-0000-0000-000000000000}" dt="2021-05-13T16:46:40.380" v="30" actId="20577"/>
        <pc:sldMkLst>
          <pc:docMk/>
          <pc:sldMk cId="2670514726" sldId="284"/>
        </pc:sldMkLst>
        <pc:spChg chg="mod">
          <ac:chgData name="LUTINA COCHRAN" userId="S::lcochran@olemiss.edu::bebe4141-ceae-4bef-8575-c2de6bfac159" providerId="AD" clId="Web-{00000000-0000-0000-0000-000000000000}" dt="2021-05-13T16:46:40.380" v="30" actId="20577"/>
          <ac:spMkLst>
            <pc:docMk/>
            <pc:sldMk cId="2670514726" sldId="284"/>
            <ac:spMk id="192" creationId="{00000000-0000-0000-0000-000000000000}"/>
          </ac:spMkLst>
        </pc:spChg>
      </pc:sldChg>
      <pc:sldChg chg="modSp addCm">
        <pc:chgData name="LUTINA COCHRAN" userId="S::lcochran@olemiss.edu::bebe4141-ceae-4bef-8575-c2de6bfac159" providerId="AD" clId="Web-{00000000-0000-0000-0000-000000000000}" dt="2021-05-13T16:42:25.960" v="1"/>
        <pc:sldMkLst>
          <pc:docMk/>
          <pc:sldMk cId="1979555453" sldId="293"/>
        </pc:sldMkLst>
        <pc:spChg chg="mod">
          <ac:chgData name="LUTINA COCHRAN" userId="S::lcochran@olemiss.edu::bebe4141-ceae-4bef-8575-c2de6bfac159" providerId="AD" clId="Web-{00000000-0000-0000-0000-000000000000}" dt="2021-05-13T16:42:10.834" v="0" actId="20577"/>
          <ac:spMkLst>
            <pc:docMk/>
            <pc:sldMk cId="1979555453" sldId="293"/>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19CEC-59FE-4B42-83F1-29CC519D6DD2}" type="datetimeFigureOut">
              <a:rPr lang="en-US" smtClean="0"/>
              <a:t>11/3/21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190CF-0330-4AB8-AF1A-40C6E902CA58}" type="slidenum">
              <a:rPr lang="en-US" smtClean="0"/>
              <a:t>‹#›</a:t>
            </a:fld>
            <a:endParaRPr lang="en-US"/>
          </a:p>
        </p:txBody>
      </p:sp>
    </p:spTree>
    <p:extLst>
      <p:ext uri="{BB962C8B-B14F-4D97-AF65-F5344CB8AC3E}">
        <p14:creationId xmlns:p14="http://schemas.microsoft.com/office/powerpoint/2010/main" val="427921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852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Share core content: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Wash, rinse, and sanitize food contact surfaces by washing the surface with a detergent solution to clean.</a:t>
            </a:r>
          </a:p>
          <a:p>
            <a:pPr lvl="0"/>
            <a:r>
              <a:rPr lang="en-US" sz="1200" kern="1200" dirty="0">
                <a:solidFill>
                  <a:schemeClr val="tx1"/>
                </a:solidFill>
                <a:effectLst/>
                <a:latin typeface="+mn-lt"/>
                <a:ea typeface="+mn-ea"/>
                <a:cs typeface="+mn-cs"/>
              </a:rPr>
              <a:t>Rinse the surface with clean water to remove debris and detergent.</a:t>
            </a:r>
          </a:p>
          <a:p>
            <a:pPr lvl="0"/>
            <a:r>
              <a:rPr lang="en-US" sz="1200" kern="1200" dirty="0">
                <a:solidFill>
                  <a:schemeClr val="tx1"/>
                </a:solidFill>
                <a:effectLst/>
                <a:latin typeface="+mn-lt"/>
                <a:ea typeface="+mn-ea"/>
                <a:cs typeface="+mn-cs"/>
              </a:rPr>
              <a:t>Sanitize the surface using a sanitizing solution mixed at the concentration specified on the manufacturer’s label to kill microorganisms.</a:t>
            </a:r>
          </a:p>
          <a:p>
            <a:pPr lvl="0"/>
            <a:r>
              <a:rPr lang="en-US" sz="1200" kern="1200" dirty="0">
                <a:solidFill>
                  <a:schemeClr val="tx1"/>
                </a:solidFill>
                <a:effectLst/>
                <a:latin typeface="+mn-lt"/>
                <a:ea typeface="+mn-ea"/>
                <a:cs typeface="+mn-cs"/>
              </a:rPr>
              <a:t>Allow the surface to air dry to prevent recontamination.</a:t>
            </a:r>
          </a:p>
          <a:p>
            <a:r>
              <a:rPr lang="en-US" sz="1200" kern="1200" dirty="0">
                <a:solidFill>
                  <a:schemeClr val="tx1"/>
                </a:solidFill>
                <a:effectLst/>
                <a:latin typeface="+mn-lt"/>
                <a:ea typeface="+mn-ea"/>
                <a:cs typeface="+mn-cs"/>
              </a:rPr>
              <a:t>Refer to the manufacturer’s instructions on how to use the chemical—particularly sanitizers. If you use too little chemical, you will not kill the germs. If you use too much chemical, it can become a poison. Clearly label all chemicals and do not store them with food.</a:t>
            </a:r>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10</a:t>
            </a:fld>
            <a:endParaRPr lang="en-US"/>
          </a:p>
        </p:txBody>
      </p:sp>
    </p:spTree>
    <p:extLst>
      <p:ext uri="{BB962C8B-B14F-4D97-AF65-F5344CB8AC3E}">
        <p14:creationId xmlns:p14="http://schemas.microsoft.com/office/powerpoint/2010/main" val="2257551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Activity: Contamination Charlie</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Time: 10 minutes</a:t>
            </a:r>
          </a:p>
          <a:p>
            <a:pPr lvl="0"/>
            <a:r>
              <a:rPr lang="en-US" sz="1200" b="1" kern="1200" dirty="0">
                <a:solidFill>
                  <a:schemeClr val="tx1"/>
                </a:solidFill>
                <a:effectLst/>
                <a:latin typeface="+mn-lt"/>
                <a:ea typeface="+mn-ea"/>
                <a:cs typeface="+mn-cs"/>
              </a:rPr>
              <a:t>Purpose:</a:t>
            </a:r>
            <a:r>
              <a:rPr lang="en-US" sz="1200" kern="1200" dirty="0">
                <a:solidFill>
                  <a:schemeClr val="tx1"/>
                </a:solidFill>
                <a:effectLst/>
                <a:latin typeface="+mn-lt"/>
                <a:ea typeface="+mn-ea"/>
                <a:cs typeface="+mn-cs"/>
              </a:rPr>
              <a:t> The purpose of the activity is to assess a kitchen for cleaning, rinsing, and sanitizing food contact surfaces. Procedures, chemicals, and equipment used in the kitchen should be evaluated to follow best practices.</a:t>
            </a:r>
          </a:p>
          <a:p>
            <a:pPr lvl="0"/>
            <a:r>
              <a:rPr lang="en-US" sz="1200" b="1" kern="1200" dirty="0">
                <a:solidFill>
                  <a:schemeClr val="tx1"/>
                </a:solidFill>
                <a:effectLst/>
                <a:latin typeface="+mn-lt"/>
                <a:ea typeface="+mn-ea"/>
                <a:cs typeface="+mn-cs"/>
              </a:rPr>
              <a:t>Materials Needed:</a:t>
            </a:r>
            <a:r>
              <a:rPr lang="en-US" sz="1200" kern="1200" dirty="0">
                <a:solidFill>
                  <a:schemeClr val="tx1"/>
                </a:solidFill>
                <a:effectLst/>
                <a:latin typeface="+mn-lt"/>
                <a:ea typeface="+mn-ea"/>
                <a:cs typeface="+mn-cs"/>
              </a:rPr>
              <a:t> Contamination Charlie handout and Pen/Pencil</a:t>
            </a:r>
          </a:p>
          <a:p>
            <a:r>
              <a:rPr lang="en-US" sz="1200" b="1" kern="1200" dirty="0">
                <a:solidFill>
                  <a:schemeClr val="tx1"/>
                </a:solidFill>
                <a:effectLst/>
                <a:latin typeface="+mn-lt"/>
                <a:ea typeface="+mn-ea"/>
                <a:cs typeface="+mn-cs"/>
              </a:rPr>
              <a:t>Instructions:</a:t>
            </a:r>
            <a:r>
              <a:rPr lang="en-US" sz="1200" kern="1200" dirty="0">
                <a:solidFill>
                  <a:schemeClr val="tx1"/>
                </a:solidFill>
                <a:effectLst/>
                <a:latin typeface="+mn-lt"/>
                <a:ea typeface="+mn-ea"/>
                <a:cs typeface="+mn-cs"/>
              </a:rPr>
              <a:t> Distribute the Contamination Charlie handout. Have participants read the case study, and then turn to a partner and list ideas to prevent the situation. Also, ask them to review the Cleaning and Sanitizing fact sheet for ways Charlie could do a better job. Allow 5 minutes for participants to review the case study and discuss ideas with a partner. Ask each group to describe one problem and one “best practice recommendation” to prevent the problems created by Charlie.</a:t>
            </a:r>
            <a:endParaRPr dirty="0"/>
          </a:p>
        </p:txBody>
      </p:sp>
    </p:spTree>
    <p:extLst>
      <p:ext uri="{BB962C8B-B14F-4D97-AF65-F5344CB8AC3E}">
        <p14:creationId xmlns:p14="http://schemas.microsoft.com/office/powerpoint/2010/main" val="1273066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15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kern="1200" dirty="0">
                <a:solidFill>
                  <a:schemeClr val="tx1"/>
                </a:solidFill>
                <a:effectLst/>
                <a:latin typeface="+mn-lt"/>
                <a:ea typeface="+mn-ea"/>
                <a:cs typeface="+mn-cs"/>
              </a:rPr>
              <a:t>Careful cleaning and sanitizing help keep the child care environment safe. Food contact surfaces need to be washed, rinsed, and sanitized to prevent the contamination of food and cross-contamination with other surfaces in the child care center. Using the right chemicals in the right concentration, keeps surfaces clean and sanitized.</a:t>
            </a:r>
          </a:p>
        </p:txBody>
      </p:sp>
    </p:spTree>
    <p:extLst>
      <p:ext uri="{BB962C8B-B14F-4D97-AF65-F5344CB8AC3E}">
        <p14:creationId xmlns:p14="http://schemas.microsoft.com/office/powerpoint/2010/main" val="2048487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1149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6B264-D7E8-4926-88CB-12B9599176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82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837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48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Feedback:</a:t>
            </a:r>
            <a:r>
              <a:rPr lang="en-US" sz="1200" kern="1200" dirty="0">
                <a:solidFill>
                  <a:schemeClr val="tx1"/>
                </a:solidFill>
                <a:effectLst/>
                <a:latin typeface="+mn-lt"/>
                <a:ea typeface="+mn-ea"/>
                <a:cs typeface="+mn-cs"/>
              </a:rPr>
              <a:t> Possible answers: Food contact surfaces, sinks, equipment, toys, tables</a:t>
            </a:r>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4</a:t>
            </a:fld>
            <a:endParaRPr lang="en-US"/>
          </a:p>
        </p:txBody>
      </p:sp>
    </p:spTree>
    <p:extLst>
      <p:ext uri="{BB962C8B-B14F-4D97-AF65-F5344CB8AC3E}">
        <p14:creationId xmlns:p14="http://schemas.microsoft.com/office/powerpoint/2010/main" val="188149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Properly cleaning and sanitizing reduces the opportunity for bacteria and viruses to contaminate food. Careful cleaning and sanitizing kitchen tools and work surfaces will reduce germs and help prevent foodborne illness in your kitchen.</a:t>
            </a:r>
            <a:endParaRPr dirty="0"/>
          </a:p>
        </p:txBody>
      </p:sp>
    </p:spTree>
    <p:extLst>
      <p:ext uri="{BB962C8B-B14F-4D97-AF65-F5344CB8AC3E}">
        <p14:creationId xmlns:p14="http://schemas.microsoft.com/office/powerpoint/2010/main" val="39699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6</a:t>
            </a:fld>
            <a:endParaRPr lang="en-US"/>
          </a:p>
        </p:txBody>
      </p:sp>
    </p:spTree>
    <p:extLst>
      <p:ext uri="{BB962C8B-B14F-4D97-AF65-F5344CB8AC3E}">
        <p14:creationId xmlns:p14="http://schemas.microsoft.com/office/powerpoint/2010/main" val="320090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Ask posing question: </a:t>
            </a:r>
            <a:r>
              <a:rPr lang="en-US" sz="1200" kern="1200" dirty="0">
                <a:solidFill>
                  <a:schemeClr val="tx1"/>
                </a:solidFill>
                <a:effectLst/>
                <a:latin typeface="+mn-lt"/>
                <a:ea typeface="+mn-ea"/>
                <a:cs typeface="+mn-cs"/>
              </a:rPr>
              <a:t>What are the key steps in making sure a food contact surface is clean and sanitary?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Proper cleaning and sanitizing reduces the opportunity for bacteria and viruses to contaminate food. Some of the important surfaces to clean and sanitize are any food contact surfaces, sinks, equipment, toys, and tables. Sanitizing toys and equipment stop cross-contamination.</a:t>
            </a:r>
            <a:endParaRPr dirty="0"/>
          </a:p>
        </p:txBody>
      </p:sp>
    </p:spTree>
    <p:extLst>
      <p:ext uri="{BB962C8B-B14F-4D97-AF65-F5344CB8AC3E}">
        <p14:creationId xmlns:p14="http://schemas.microsoft.com/office/powerpoint/2010/main" val="21227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Cleaning and sanitizing are important for maintaining safe environments in child care settings. Child care employees who follow proper cleaning and sanitizing practices reduce the risk of cross-contamination that can lead to foodborne illnesses. Cross-contamination is defined as the transfer of bacteria or viruses from one surface to another.</a:t>
            </a:r>
            <a:endParaRPr dirty="0"/>
          </a:p>
        </p:txBody>
      </p:sp>
    </p:spTree>
    <p:extLst>
      <p:ext uri="{BB962C8B-B14F-4D97-AF65-F5344CB8AC3E}">
        <p14:creationId xmlns:p14="http://schemas.microsoft.com/office/powerpoint/2010/main" val="3199529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Wash, rinse, and sanitize food contact surfaces on sinks, tables, equipment, utensils, thermometers, and carts.</a:t>
            </a:r>
          </a:p>
          <a:p>
            <a:pPr lvl="0"/>
            <a:r>
              <a:rPr lang="en-US" sz="1200" kern="1200" dirty="0">
                <a:solidFill>
                  <a:schemeClr val="tx1"/>
                </a:solidFill>
                <a:effectLst/>
                <a:latin typeface="+mn-lt"/>
                <a:ea typeface="+mn-ea"/>
                <a:cs typeface="+mn-cs"/>
              </a:rPr>
              <a:t>Before each use</a:t>
            </a:r>
          </a:p>
          <a:p>
            <a:pPr lvl="0"/>
            <a:r>
              <a:rPr lang="en-US" sz="1200" kern="1200" dirty="0">
                <a:solidFill>
                  <a:schemeClr val="tx1"/>
                </a:solidFill>
                <a:effectLst/>
                <a:latin typeface="+mn-lt"/>
                <a:ea typeface="+mn-ea"/>
                <a:cs typeface="+mn-cs"/>
              </a:rPr>
              <a:t>Between uses when preparing different types of raw animal foods such as eggs, fish, meat, and poultry</a:t>
            </a:r>
          </a:p>
          <a:p>
            <a:pPr lvl="0"/>
            <a:r>
              <a:rPr lang="en-US" sz="1200" kern="1200" dirty="0">
                <a:solidFill>
                  <a:schemeClr val="tx1"/>
                </a:solidFill>
                <a:effectLst/>
                <a:latin typeface="+mn-lt"/>
                <a:ea typeface="+mn-ea"/>
                <a:cs typeface="+mn-cs"/>
              </a:rPr>
              <a:t>Between uses when preparing ready-to-eat foods and raw animal foods such as eggs, fish, meat, and poultry</a:t>
            </a:r>
          </a:p>
          <a:p>
            <a:pPr lvl="0"/>
            <a:r>
              <a:rPr lang="en-US" sz="1200" kern="1200" dirty="0">
                <a:solidFill>
                  <a:schemeClr val="tx1"/>
                </a:solidFill>
                <a:effectLst/>
                <a:latin typeface="+mn-lt"/>
                <a:ea typeface="+mn-ea"/>
                <a:cs typeface="+mn-cs"/>
              </a:rPr>
              <a:t>Any time contamination occurs or is suspected</a:t>
            </a:r>
          </a:p>
          <a:p>
            <a:r>
              <a:rPr lang="en-US" sz="1200" kern="1200" dirty="0">
                <a:solidFill>
                  <a:schemeClr val="tx1"/>
                </a:solidFill>
                <a:effectLst/>
                <a:latin typeface="+mn-lt"/>
                <a:ea typeface="+mn-ea"/>
                <a:cs typeface="+mn-cs"/>
              </a:rPr>
              <a:t>Before preparing an allergen-free meal</a:t>
            </a:r>
            <a:endParaRPr dirty="0"/>
          </a:p>
        </p:txBody>
      </p:sp>
    </p:spTree>
    <p:extLst>
      <p:ext uri="{BB962C8B-B14F-4D97-AF65-F5344CB8AC3E}">
        <p14:creationId xmlns:p14="http://schemas.microsoft.com/office/powerpoint/2010/main" val="411514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grpSp>
        <p:nvGrpSpPr>
          <p:cNvPr id="15" name="Google Shape;15;p3"/>
          <p:cNvGrpSpPr/>
          <p:nvPr/>
        </p:nvGrpSpPr>
        <p:grpSpPr>
          <a:xfrm>
            <a:off x="-1129488" y="712101"/>
            <a:ext cx="14058189" cy="4586729"/>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Google Shape;23;p3"/>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dirty="0"/>
          </a:p>
        </p:txBody>
      </p:sp>
      <p:sp>
        <p:nvSpPr>
          <p:cNvPr id="24" name="Google Shape;24;p3"/>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a:solidFill>
                  <a:schemeClr val="accent3"/>
                </a:solidFill>
              </a:defRPr>
            </a:lvl1pPr>
            <a:lvl2pPr lvl="1" rtl="0">
              <a:spcBef>
                <a:spcPts val="0"/>
              </a:spcBef>
              <a:spcAft>
                <a:spcPts val="0"/>
              </a:spcAft>
              <a:buClr>
                <a:schemeClr val="accent3"/>
              </a:buClr>
              <a:buSzPts val="1800"/>
              <a:buNone/>
              <a:defRPr sz="2400">
                <a:solidFill>
                  <a:schemeClr val="accent3"/>
                </a:solidFill>
              </a:defRPr>
            </a:lvl2pPr>
            <a:lvl3pPr lvl="2" rtl="0">
              <a:spcBef>
                <a:spcPts val="0"/>
              </a:spcBef>
              <a:spcAft>
                <a:spcPts val="0"/>
              </a:spcAft>
              <a:buSzPts val="1800"/>
              <a:buNone/>
              <a:defRPr sz="2400">
                <a:solidFill>
                  <a:schemeClr val="accent3"/>
                </a:solidFill>
              </a:defRPr>
            </a:lvl3pPr>
            <a:lvl4pPr lvl="3" rtl="0">
              <a:spcBef>
                <a:spcPts val="0"/>
              </a:spcBef>
              <a:spcAft>
                <a:spcPts val="0"/>
              </a:spcAft>
              <a:buClr>
                <a:schemeClr val="accent3"/>
              </a:buClr>
              <a:buSzPts val="1800"/>
              <a:buNone/>
              <a:defRPr sz="2400">
                <a:solidFill>
                  <a:schemeClr val="accent3"/>
                </a:solidFill>
              </a:defRPr>
            </a:lvl4pPr>
            <a:lvl5pPr lvl="4" rtl="0">
              <a:spcBef>
                <a:spcPts val="0"/>
              </a:spcBef>
              <a:spcAft>
                <a:spcPts val="0"/>
              </a:spcAft>
              <a:buClr>
                <a:schemeClr val="accent3"/>
              </a:buClr>
              <a:buSzPts val="1800"/>
              <a:buNone/>
              <a:defRPr sz="2400">
                <a:solidFill>
                  <a:schemeClr val="accent3"/>
                </a:solidFill>
              </a:defRPr>
            </a:lvl5pPr>
            <a:lvl6pPr lvl="5" rtl="0">
              <a:spcBef>
                <a:spcPts val="0"/>
              </a:spcBef>
              <a:spcAft>
                <a:spcPts val="0"/>
              </a:spcAft>
              <a:buClr>
                <a:schemeClr val="accent3"/>
              </a:buClr>
              <a:buSzPts val="1800"/>
              <a:buNone/>
              <a:defRPr sz="2400">
                <a:solidFill>
                  <a:schemeClr val="accent3"/>
                </a:solidFill>
              </a:defRPr>
            </a:lvl6pPr>
            <a:lvl7pPr lvl="6" rtl="0">
              <a:spcBef>
                <a:spcPts val="0"/>
              </a:spcBef>
              <a:spcAft>
                <a:spcPts val="0"/>
              </a:spcAft>
              <a:buClr>
                <a:schemeClr val="accent3"/>
              </a:buClr>
              <a:buSzPts val="1800"/>
              <a:buNone/>
              <a:defRPr sz="2400">
                <a:solidFill>
                  <a:schemeClr val="accent3"/>
                </a:solidFill>
              </a:defRPr>
            </a:lvl7pPr>
            <a:lvl8pPr lvl="7" rtl="0">
              <a:spcBef>
                <a:spcPts val="0"/>
              </a:spcBef>
              <a:spcAft>
                <a:spcPts val="0"/>
              </a:spcAft>
              <a:buClr>
                <a:schemeClr val="accent3"/>
              </a:buClr>
              <a:buSzPts val="1800"/>
              <a:buNone/>
              <a:defRPr sz="2400">
                <a:solidFill>
                  <a:schemeClr val="accent3"/>
                </a:solidFill>
              </a:defRPr>
            </a:lvl8pPr>
            <a:lvl9pPr lvl="8" rtl="0">
              <a:spcBef>
                <a:spcPts val="0"/>
              </a:spcBef>
              <a:spcAft>
                <a:spcPts val="0"/>
              </a:spcAft>
              <a:buClr>
                <a:schemeClr val="accent3"/>
              </a:buClr>
              <a:buSzPts val="1800"/>
              <a:buNone/>
              <a:defRPr sz="2400">
                <a:solidFill>
                  <a:schemeClr val="accent3"/>
                </a:solidFill>
              </a:defRPr>
            </a:lvl9pPr>
          </a:lstStyle>
          <a:p>
            <a:endParaRPr/>
          </a:p>
        </p:txBody>
      </p:sp>
    </p:spTree>
    <p:extLst>
      <p:ext uri="{BB962C8B-B14F-4D97-AF65-F5344CB8AC3E}">
        <p14:creationId xmlns:p14="http://schemas.microsoft.com/office/powerpoint/2010/main" val="70905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418254" y="-24499"/>
            <a:ext cx="10014644" cy="2182673"/>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45;p5"/>
          <p:cNvGrpSpPr/>
          <p:nvPr/>
        </p:nvGrpSpPr>
        <p:grpSpPr>
          <a:xfrm>
            <a:off x="9980523" y="2340468"/>
            <a:ext cx="3774400" cy="4517696"/>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Google Shape;48;p5"/>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sz="3600">
                <a:solidFill>
                  <a:srgbClr val="002060"/>
                </a:solidFill>
                <a:latin typeface="Calibri Light" panose="020F0302020204030204" pitchFamily="34" charset="0"/>
                <a:cs typeface="Calibri Light" panose="020F0302020204030204" pitchFamily="34" charset="0"/>
              </a:defRPr>
            </a:lvl1pPr>
            <a:lvl2pPr marL="1219170" lvl="1" indent="-507987" rtl="0">
              <a:spcBef>
                <a:spcPts val="0"/>
              </a:spcBef>
              <a:spcAft>
                <a:spcPts val="0"/>
              </a:spcAft>
              <a:buSzPts val="2400"/>
              <a:buChar char="╺"/>
              <a:defRPr sz="3600">
                <a:solidFill>
                  <a:srgbClr val="002060"/>
                </a:solidFill>
                <a:latin typeface="Calibri Light" panose="020F0302020204030204" pitchFamily="34" charset="0"/>
                <a:cs typeface="Calibri Light" panose="020F0302020204030204" pitchFamily="34" charset="0"/>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lang="en-US" dirty="0"/>
          </a:p>
          <a:p>
            <a:pPr lvl="1"/>
            <a:endParaRPr dirty="0"/>
          </a:p>
        </p:txBody>
      </p:sp>
      <p:sp>
        <p:nvSpPr>
          <p:cNvPr id="50" name="Google Shape;50;p5"/>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4400">
                <a:solidFill>
                  <a:srgbClr val="002060"/>
                </a:solidFill>
                <a:latin typeface="Calibri Light" panose="020F0302020204030204" pitchFamily="34" charset="0"/>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dirty="0"/>
          </a:p>
        </p:txBody>
      </p:sp>
    </p:spTree>
    <p:extLst>
      <p:ext uri="{BB962C8B-B14F-4D97-AF65-F5344CB8AC3E}">
        <p14:creationId xmlns:p14="http://schemas.microsoft.com/office/powerpoint/2010/main" val="210537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1"/>
        <p:cNvGrpSpPr/>
        <p:nvPr/>
      </p:nvGrpSpPr>
      <p:grpSpPr>
        <a:xfrm>
          <a:off x="0" y="0"/>
          <a:ext cx="0" cy="0"/>
          <a:chOff x="0" y="0"/>
          <a:chExt cx="0" cy="0"/>
        </a:xfrm>
      </p:grpSpPr>
      <p:sp>
        <p:nvSpPr>
          <p:cNvPr id="52" name="Google Shape;52;p6"/>
          <p:cNvSpPr/>
          <p:nvPr/>
        </p:nvSpPr>
        <p:spPr>
          <a:xfrm>
            <a:off x="-10400" y="-16266"/>
            <a:ext cx="8331067" cy="6889233"/>
          </a:xfrm>
          <a:custGeom>
            <a:avLst/>
            <a:gdLst/>
            <a:ahLst/>
            <a:cxnLst/>
            <a:rect l="l" t="t" r="r" b="b"/>
            <a:pathLst>
              <a:path w="249932" h="206677" extrusionOk="0">
                <a:moveTo>
                  <a:pt x="134610" y="206677"/>
                </a:moveTo>
                <a:lnTo>
                  <a:pt x="249932" y="0"/>
                </a:lnTo>
                <a:lnTo>
                  <a:pt x="312" y="176"/>
                </a:lnTo>
                <a:lnTo>
                  <a:pt x="0" y="206540"/>
                </a:lnTo>
                <a:close/>
              </a:path>
            </a:pathLst>
          </a:custGeom>
          <a:solidFill>
            <a:schemeClr val="lt1"/>
          </a:solidFill>
          <a:ln>
            <a:noFill/>
          </a:ln>
        </p:spPr>
      </p:sp>
      <p:grpSp>
        <p:nvGrpSpPr>
          <p:cNvPr id="53" name="Google Shape;53;p6"/>
          <p:cNvGrpSpPr/>
          <p:nvPr/>
        </p:nvGrpSpPr>
        <p:grpSpPr>
          <a:xfrm>
            <a:off x="-418255" y="-24499"/>
            <a:ext cx="8358488" cy="2182673"/>
            <a:chOff x="-313691" y="-18375"/>
            <a:chExt cx="6268866" cy="1637005"/>
          </a:xfrm>
        </p:grpSpPr>
        <p:sp>
          <p:nvSpPr>
            <p:cNvPr id="54" name="Google Shape;54;p6"/>
            <p:cNvSpPr/>
            <p:nvPr/>
          </p:nvSpPr>
          <p:spPr>
            <a:xfrm>
              <a:off x="256375" y="499825"/>
              <a:ext cx="56988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6"/>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6"/>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6"/>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 name="Google Shape;58;p6"/>
          <p:cNvGrpSpPr/>
          <p:nvPr/>
        </p:nvGrpSpPr>
        <p:grpSpPr>
          <a:xfrm>
            <a:off x="11171551" y="4763643"/>
            <a:ext cx="1749812" cy="2094404"/>
            <a:chOff x="7485392" y="1755351"/>
            <a:chExt cx="2830800" cy="3388272"/>
          </a:xfrm>
        </p:grpSpPr>
        <p:sp>
          <p:nvSpPr>
            <p:cNvPr id="59" name="Google Shape;59;p6"/>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6"/>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1" name="Google Shape;61;p6"/>
          <p:cNvSpPr/>
          <p:nvPr/>
        </p:nvSpPr>
        <p:spPr>
          <a:xfrm>
            <a:off x="4228773" y="3429000"/>
            <a:ext cx="2408800" cy="3443600"/>
          </a:xfrm>
          <a:prstGeom prst="parallelogram">
            <a:avLst>
              <a:gd name="adj" fmla="val 79448"/>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6"/>
          <p:cNvSpPr/>
          <p:nvPr/>
        </p:nvSpPr>
        <p:spPr>
          <a:xfrm>
            <a:off x="3891459" y="0"/>
            <a:ext cx="4429200" cy="6333200"/>
          </a:xfrm>
          <a:prstGeom prst="parallelogram">
            <a:avLst>
              <a:gd name="adj" fmla="val 79448"/>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6"/>
          <p:cNvSpPr txBox="1">
            <a:spLocks noGrp="1"/>
          </p:cNvSpPr>
          <p:nvPr>
            <p:ph type="title"/>
          </p:nvPr>
        </p:nvSpPr>
        <p:spPr>
          <a:xfrm>
            <a:off x="1219433" y="661167"/>
            <a:ext cx="52120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64" name="Google Shape;64;p6"/>
          <p:cNvSpPr txBox="1">
            <a:spLocks noGrp="1"/>
          </p:cNvSpPr>
          <p:nvPr>
            <p:ph type="body" idx="1"/>
          </p:nvPr>
        </p:nvSpPr>
        <p:spPr>
          <a:xfrm>
            <a:off x="1219433" y="2112567"/>
            <a:ext cx="3307600" cy="3999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65" name="Google Shape;65;p6"/>
          <p:cNvSpPr txBox="1">
            <a:spLocks noGrp="1"/>
          </p:cNvSpPr>
          <p:nvPr>
            <p:ph type="sldNum" idx="12"/>
          </p:nvPr>
        </p:nvSpPr>
        <p:spPr>
          <a:xfrm>
            <a:off x="11593033" y="6333133"/>
            <a:ext cx="5992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defTabSz="1219170">
              <a:buClr>
                <a:srgbClr val="000000"/>
              </a:buClr>
            </a:pPr>
            <a:fld id="{00000000-1234-1234-1234-123412341234}" type="slidenum">
              <a:rPr lang="en" sz="1867" kern="0" smtClean="0">
                <a:solidFill>
                  <a:srgbClr val="000000"/>
                </a:solidFill>
                <a:cs typeface="Arial"/>
                <a:sym typeface="Arial"/>
              </a:rPr>
              <a:pPr algn="r" defTabSz="1219170">
                <a:buClr>
                  <a:srgbClr val="000000"/>
                </a:buClr>
              </a:pPr>
              <a:t>‹#›</a:t>
            </a:fld>
            <a:endParaRPr lang="en" sz="1867" kern="0">
              <a:solidFill>
                <a:srgbClr val="000000"/>
              </a:solidFill>
              <a:cs typeface="Arial"/>
              <a:sym typeface="Arial"/>
            </a:endParaRPr>
          </a:p>
        </p:txBody>
      </p:sp>
    </p:spTree>
    <p:extLst>
      <p:ext uri="{BB962C8B-B14F-4D97-AF65-F5344CB8AC3E}">
        <p14:creationId xmlns:p14="http://schemas.microsoft.com/office/powerpoint/2010/main" val="2264910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418254" y="-24499"/>
            <a:ext cx="10014644" cy="2182673"/>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8" name="Google Shape;118;p10"/>
          <p:cNvGrpSpPr/>
          <p:nvPr/>
        </p:nvGrpSpPr>
        <p:grpSpPr>
          <a:xfrm>
            <a:off x="9980523" y="2340468"/>
            <a:ext cx="3774400" cy="4517696"/>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1" name="Google Shape;121;p1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Tree>
    <p:extLst>
      <p:ext uri="{BB962C8B-B14F-4D97-AF65-F5344CB8AC3E}">
        <p14:creationId xmlns:p14="http://schemas.microsoft.com/office/powerpoint/2010/main" val="2645819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133"/>
        <p:cNvGrpSpPr/>
        <p:nvPr/>
      </p:nvGrpSpPr>
      <p:grpSpPr>
        <a:xfrm>
          <a:off x="0" y="0"/>
          <a:ext cx="0" cy="0"/>
          <a:chOff x="0" y="0"/>
          <a:chExt cx="0" cy="0"/>
        </a:xfrm>
      </p:grpSpPr>
      <p:grpSp>
        <p:nvGrpSpPr>
          <p:cNvPr id="135" name="Google Shape;135;p12"/>
          <p:cNvGrpSpPr/>
          <p:nvPr/>
        </p:nvGrpSpPr>
        <p:grpSpPr>
          <a:xfrm>
            <a:off x="-418255" y="-24499"/>
            <a:ext cx="1823720" cy="2182673"/>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 name="Google Shape;139;p12"/>
          <p:cNvGrpSpPr/>
          <p:nvPr/>
        </p:nvGrpSpPr>
        <p:grpSpPr>
          <a:xfrm>
            <a:off x="9980523" y="2340468"/>
            <a:ext cx="3774400" cy="4517696"/>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3675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 Dark">
  <p:cSld name="Blank - Dark">
    <p:spTree>
      <p:nvGrpSpPr>
        <p:cNvPr id="1" name="Shape 142"/>
        <p:cNvGrpSpPr/>
        <p:nvPr/>
      </p:nvGrpSpPr>
      <p:grpSpPr>
        <a:xfrm>
          <a:off x="0" y="0"/>
          <a:ext cx="0" cy="0"/>
          <a:chOff x="0" y="0"/>
          <a:chExt cx="0" cy="0"/>
        </a:xfrm>
      </p:grpSpPr>
      <p:grpSp>
        <p:nvGrpSpPr>
          <p:cNvPr id="144" name="Google Shape;144;p13"/>
          <p:cNvGrpSpPr/>
          <p:nvPr/>
        </p:nvGrpSpPr>
        <p:grpSpPr>
          <a:xfrm>
            <a:off x="-418255" y="-24499"/>
            <a:ext cx="1823720" cy="2182673"/>
            <a:chOff x="-313691" y="-18375"/>
            <a:chExt cx="1367790" cy="1637005"/>
          </a:xfrm>
        </p:grpSpPr>
        <p:sp>
          <p:nvSpPr>
            <p:cNvPr id="145" name="Google Shape;145;p13"/>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13"/>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13"/>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8" name="Google Shape;148;p13"/>
          <p:cNvGrpSpPr/>
          <p:nvPr/>
        </p:nvGrpSpPr>
        <p:grpSpPr>
          <a:xfrm>
            <a:off x="9980523" y="2340468"/>
            <a:ext cx="3774400" cy="4517696"/>
            <a:chOff x="7485392" y="1755351"/>
            <a:chExt cx="2830800" cy="3388272"/>
          </a:xfrm>
        </p:grpSpPr>
        <p:sp>
          <p:nvSpPr>
            <p:cNvPr id="149" name="Google Shape;149;p13"/>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13"/>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4598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26" name="Google Shape;26;p4"/>
          <p:cNvSpPr/>
          <p:nvPr userDrawn="1"/>
        </p:nvSpPr>
        <p:spPr>
          <a:xfrm>
            <a:off x="0" y="-67"/>
            <a:ext cx="12192000" cy="6858000"/>
          </a:xfrm>
          <a:prstGeom prst="parallelogram">
            <a:avLst>
              <a:gd name="adj" fmla="val 55588"/>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4"/>
          <p:cNvSpPr txBox="1">
            <a:spLocks noGrp="1"/>
          </p:cNvSpPr>
          <p:nvPr>
            <p:ph type="body" idx="1"/>
          </p:nvPr>
        </p:nvSpPr>
        <p:spPr>
          <a:xfrm>
            <a:off x="3662600" y="1382933"/>
            <a:ext cx="4866800" cy="4092000"/>
          </a:xfrm>
          <a:prstGeom prst="rect">
            <a:avLst/>
          </a:prstGeom>
        </p:spPr>
        <p:txBody>
          <a:bodyPr spcFirstLastPara="1" wrap="square" lIns="0" tIns="0" rIns="0" bIns="0" anchor="ctr" anchorCtr="0">
            <a:noAutofit/>
          </a:bodyPr>
          <a:lstStyle>
            <a:lvl1pPr marL="609585" lvl="0" indent="-507987" algn="ctr" rtl="0">
              <a:spcBef>
                <a:spcPts val="8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1219170" lvl="1"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828754" lvl="2"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2438339" lvl="3"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3047924" lvl="4"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3657509" lvl="5"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4267093" lvl="6"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4876678" lvl="7"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5486263" lvl="8"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4791200" y="507932"/>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0" name="Google Shape;30;p4"/>
          <p:cNvSpPr/>
          <p:nvPr/>
        </p:nvSpPr>
        <p:spPr>
          <a:xfrm>
            <a:off x="-215088" y="2893629"/>
            <a:ext cx="2255200" cy="24052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4"/>
          <p:cNvSpPr/>
          <p:nvPr/>
        </p:nvSpPr>
        <p:spPr>
          <a:xfrm>
            <a:off x="680071" y="1477924"/>
            <a:ext cx="2988400" cy="31876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4"/>
          <p:cNvSpPr/>
          <p:nvPr/>
        </p:nvSpPr>
        <p:spPr>
          <a:xfrm>
            <a:off x="1427691" y="712100"/>
            <a:ext cx="1257600" cy="1342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4"/>
          <p:cNvSpPr/>
          <p:nvPr/>
        </p:nvSpPr>
        <p:spPr>
          <a:xfrm>
            <a:off x="9744716" y="1086316"/>
            <a:ext cx="2326000" cy="24796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4"/>
          <p:cNvSpPr/>
          <p:nvPr/>
        </p:nvSpPr>
        <p:spPr>
          <a:xfrm>
            <a:off x="9026321" y="4226200"/>
            <a:ext cx="1646400" cy="1755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4"/>
          <p:cNvSpPr txBox="1"/>
          <p:nvPr/>
        </p:nvSpPr>
        <p:spPr>
          <a:xfrm>
            <a:off x="4791200" y="5678399"/>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6" name="Google Shape;36;p4"/>
          <p:cNvSpPr/>
          <p:nvPr/>
        </p:nvSpPr>
        <p:spPr>
          <a:xfrm>
            <a:off x="9566033" y="2692467"/>
            <a:ext cx="2376000" cy="2534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3465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418254" y="-24499"/>
            <a:ext cx="10014644" cy="2182673"/>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45;p5"/>
          <p:cNvGrpSpPr/>
          <p:nvPr/>
        </p:nvGrpSpPr>
        <p:grpSpPr>
          <a:xfrm>
            <a:off x="9980523" y="2340468"/>
            <a:ext cx="3774400" cy="4517696"/>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Google Shape;48;p5"/>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sz="3600">
                <a:solidFill>
                  <a:srgbClr val="002060"/>
                </a:solidFill>
                <a:latin typeface="+mj-lt"/>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dirty="0"/>
          </a:p>
        </p:txBody>
      </p:sp>
      <p:sp>
        <p:nvSpPr>
          <p:cNvPr id="50" name="Google Shape;50;p5"/>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4400">
                <a:solidFill>
                  <a:srgbClr val="002060"/>
                </a:solidFill>
                <a:latin typeface="+mj-l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dirty="0"/>
          </a:p>
        </p:txBody>
      </p:sp>
    </p:spTree>
    <p:extLst>
      <p:ext uri="{BB962C8B-B14F-4D97-AF65-F5344CB8AC3E}">
        <p14:creationId xmlns:p14="http://schemas.microsoft.com/office/powerpoint/2010/main" val="368950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418254" y="-24499"/>
            <a:ext cx="10014644" cy="2182673"/>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8" name="Google Shape;118;p10"/>
          <p:cNvGrpSpPr/>
          <p:nvPr/>
        </p:nvGrpSpPr>
        <p:grpSpPr>
          <a:xfrm>
            <a:off x="9980523" y="2340468"/>
            <a:ext cx="3774400" cy="4517696"/>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1" name="Google Shape;121;p1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dirty="0"/>
          </a:p>
        </p:txBody>
      </p:sp>
    </p:spTree>
    <p:extLst>
      <p:ext uri="{BB962C8B-B14F-4D97-AF65-F5344CB8AC3E}">
        <p14:creationId xmlns:p14="http://schemas.microsoft.com/office/powerpoint/2010/main" val="155669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133"/>
        <p:cNvGrpSpPr/>
        <p:nvPr/>
      </p:nvGrpSpPr>
      <p:grpSpPr>
        <a:xfrm>
          <a:off x="0" y="0"/>
          <a:ext cx="0" cy="0"/>
          <a:chOff x="0" y="0"/>
          <a:chExt cx="0" cy="0"/>
        </a:xfrm>
      </p:grpSpPr>
      <p:grpSp>
        <p:nvGrpSpPr>
          <p:cNvPr id="135" name="Google Shape;135;p12"/>
          <p:cNvGrpSpPr/>
          <p:nvPr/>
        </p:nvGrpSpPr>
        <p:grpSpPr>
          <a:xfrm>
            <a:off x="-418255" y="-24499"/>
            <a:ext cx="1823720" cy="2182673"/>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 name="Google Shape;139;p12"/>
          <p:cNvGrpSpPr/>
          <p:nvPr/>
        </p:nvGrpSpPr>
        <p:grpSpPr>
          <a:xfrm>
            <a:off x="9980523" y="2340468"/>
            <a:ext cx="3774400" cy="4517696"/>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2508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D08FC6-BFD7-4AAC-BEE9-B1A786AB7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180243-72B9-4BA5-931B-407527281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55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 y="-16266"/>
            <a:ext cx="10868751" cy="6889233"/>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1" name="Google Shape;11;p2"/>
          <p:cNvSpPr/>
          <p:nvPr/>
        </p:nvSpPr>
        <p:spPr>
          <a:xfrm>
            <a:off x="5056561" y="2134567"/>
            <a:ext cx="4442400" cy="47384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6971101" y="-19289"/>
            <a:ext cx="4442400" cy="47384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txBox="1">
            <a:spLocks noGrp="1"/>
          </p:cNvSpPr>
          <p:nvPr>
            <p:ph type="ctrTitle"/>
          </p:nvPr>
        </p:nvSpPr>
        <p:spPr>
          <a:xfrm>
            <a:off x="914400" y="928567"/>
            <a:ext cx="5954800" cy="3810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800"/>
              <a:buNone/>
              <a:defRPr sz="6400"/>
            </a:lvl1pPr>
            <a:lvl2pPr lvl="1" rtl="0">
              <a:lnSpc>
                <a:spcPct val="100000"/>
              </a:lnSpc>
              <a:spcBef>
                <a:spcPts val="0"/>
              </a:spcBef>
              <a:spcAft>
                <a:spcPts val="0"/>
              </a:spcAft>
              <a:buSzPts val="4800"/>
              <a:buNone/>
              <a:defRPr sz="6400"/>
            </a:lvl2pPr>
            <a:lvl3pPr lvl="2" rtl="0">
              <a:lnSpc>
                <a:spcPct val="100000"/>
              </a:lnSpc>
              <a:spcBef>
                <a:spcPts val="0"/>
              </a:spcBef>
              <a:spcAft>
                <a:spcPts val="0"/>
              </a:spcAft>
              <a:buSzPts val="4800"/>
              <a:buNone/>
              <a:defRPr sz="6400"/>
            </a:lvl3pPr>
            <a:lvl4pPr lvl="3" rtl="0">
              <a:lnSpc>
                <a:spcPct val="100000"/>
              </a:lnSpc>
              <a:spcBef>
                <a:spcPts val="0"/>
              </a:spcBef>
              <a:spcAft>
                <a:spcPts val="0"/>
              </a:spcAft>
              <a:buSzPts val="4800"/>
              <a:buNone/>
              <a:defRPr sz="6400"/>
            </a:lvl4pPr>
            <a:lvl5pPr lvl="4" rtl="0">
              <a:lnSpc>
                <a:spcPct val="100000"/>
              </a:lnSpc>
              <a:spcBef>
                <a:spcPts val="0"/>
              </a:spcBef>
              <a:spcAft>
                <a:spcPts val="0"/>
              </a:spcAft>
              <a:buSzPts val="4800"/>
              <a:buNone/>
              <a:defRPr sz="6400"/>
            </a:lvl5pPr>
            <a:lvl6pPr lvl="5" rtl="0">
              <a:lnSpc>
                <a:spcPct val="100000"/>
              </a:lnSpc>
              <a:spcBef>
                <a:spcPts val="0"/>
              </a:spcBef>
              <a:spcAft>
                <a:spcPts val="0"/>
              </a:spcAft>
              <a:buSzPts val="4800"/>
              <a:buNone/>
              <a:defRPr sz="6400"/>
            </a:lvl6pPr>
            <a:lvl7pPr lvl="6" rtl="0">
              <a:lnSpc>
                <a:spcPct val="100000"/>
              </a:lnSpc>
              <a:spcBef>
                <a:spcPts val="0"/>
              </a:spcBef>
              <a:spcAft>
                <a:spcPts val="0"/>
              </a:spcAft>
              <a:buSzPts val="4800"/>
              <a:buNone/>
              <a:defRPr sz="6400"/>
            </a:lvl7pPr>
            <a:lvl8pPr lvl="7" rtl="0">
              <a:lnSpc>
                <a:spcPct val="100000"/>
              </a:lnSpc>
              <a:spcBef>
                <a:spcPts val="0"/>
              </a:spcBef>
              <a:spcAft>
                <a:spcPts val="0"/>
              </a:spcAft>
              <a:buSzPts val="4800"/>
              <a:buNone/>
              <a:defRPr sz="6400"/>
            </a:lvl8pPr>
            <a:lvl9pPr lvl="8" rtl="0">
              <a:lnSpc>
                <a:spcPct val="100000"/>
              </a:lnSpc>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9620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grpSp>
        <p:nvGrpSpPr>
          <p:cNvPr id="15" name="Google Shape;15;p3"/>
          <p:cNvGrpSpPr/>
          <p:nvPr/>
        </p:nvGrpSpPr>
        <p:grpSpPr>
          <a:xfrm>
            <a:off x="-1129488" y="712101"/>
            <a:ext cx="14058189" cy="4586729"/>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Google Shape;23;p3"/>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24" name="Google Shape;24;p3"/>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a:solidFill>
                  <a:schemeClr val="accent3"/>
                </a:solidFill>
              </a:defRPr>
            </a:lvl1pPr>
            <a:lvl2pPr lvl="1" rtl="0">
              <a:spcBef>
                <a:spcPts val="0"/>
              </a:spcBef>
              <a:spcAft>
                <a:spcPts val="0"/>
              </a:spcAft>
              <a:buClr>
                <a:schemeClr val="accent3"/>
              </a:buClr>
              <a:buSzPts val="1800"/>
              <a:buNone/>
              <a:defRPr sz="2400">
                <a:solidFill>
                  <a:schemeClr val="accent3"/>
                </a:solidFill>
              </a:defRPr>
            </a:lvl2pPr>
            <a:lvl3pPr lvl="2" rtl="0">
              <a:spcBef>
                <a:spcPts val="0"/>
              </a:spcBef>
              <a:spcAft>
                <a:spcPts val="0"/>
              </a:spcAft>
              <a:buSzPts val="1800"/>
              <a:buNone/>
              <a:defRPr sz="2400">
                <a:solidFill>
                  <a:schemeClr val="accent3"/>
                </a:solidFill>
              </a:defRPr>
            </a:lvl3pPr>
            <a:lvl4pPr lvl="3" rtl="0">
              <a:spcBef>
                <a:spcPts val="0"/>
              </a:spcBef>
              <a:spcAft>
                <a:spcPts val="0"/>
              </a:spcAft>
              <a:buClr>
                <a:schemeClr val="accent3"/>
              </a:buClr>
              <a:buSzPts val="1800"/>
              <a:buNone/>
              <a:defRPr sz="2400">
                <a:solidFill>
                  <a:schemeClr val="accent3"/>
                </a:solidFill>
              </a:defRPr>
            </a:lvl4pPr>
            <a:lvl5pPr lvl="4" rtl="0">
              <a:spcBef>
                <a:spcPts val="0"/>
              </a:spcBef>
              <a:spcAft>
                <a:spcPts val="0"/>
              </a:spcAft>
              <a:buClr>
                <a:schemeClr val="accent3"/>
              </a:buClr>
              <a:buSzPts val="1800"/>
              <a:buNone/>
              <a:defRPr sz="2400">
                <a:solidFill>
                  <a:schemeClr val="accent3"/>
                </a:solidFill>
              </a:defRPr>
            </a:lvl5pPr>
            <a:lvl6pPr lvl="5" rtl="0">
              <a:spcBef>
                <a:spcPts val="0"/>
              </a:spcBef>
              <a:spcAft>
                <a:spcPts val="0"/>
              </a:spcAft>
              <a:buClr>
                <a:schemeClr val="accent3"/>
              </a:buClr>
              <a:buSzPts val="1800"/>
              <a:buNone/>
              <a:defRPr sz="2400">
                <a:solidFill>
                  <a:schemeClr val="accent3"/>
                </a:solidFill>
              </a:defRPr>
            </a:lvl6pPr>
            <a:lvl7pPr lvl="6" rtl="0">
              <a:spcBef>
                <a:spcPts val="0"/>
              </a:spcBef>
              <a:spcAft>
                <a:spcPts val="0"/>
              </a:spcAft>
              <a:buClr>
                <a:schemeClr val="accent3"/>
              </a:buClr>
              <a:buSzPts val="1800"/>
              <a:buNone/>
              <a:defRPr sz="2400">
                <a:solidFill>
                  <a:schemeClr val="accent3"/>
                </a:solidFill>
              </a:defRPr>
            </a:lvl7pPr>
            <a:lvl8pPr lvl="7" rtl="0">
              <a:spcBef>
                <a:spcPts val="0"/>
              </a:spcBef>
              <a:spcAft>
                <a:spcPts val="0"/>
              </a:spcAft>
              <a:buClr>
                <a:schemeClr val="accent3"/>
              </a:buClr>
              <a:buSzPts val="1800"/>
              <a:buNone/>
              <a:defRPr sz="2400">
                <a:solidFill>
                  <a:schemeClr val="accent3"/>
                </a:solidFill>
              </a:defRPr>
            </a:lvl8pPr>
            <a:lvl9pPr lvl="8" rtl="0">
              <a:spcBef>
                <a:spcPts val="0"/>
              </a:spcBef>
              <a:spcAft>
                <a:spcPts val="0"/>
              </a:spcAft>
              <a:buClr>
                <a:schemeClr val="accent3"/>
              </a:buClr>
              <a:buSzPts val="1800"/>
              <a:buNone/>
              <a:defRPr sz="2400">
                <a:solidFill>
                  <a:schemeClr val="accent3"/>
                </a:solidFill>
              </a:defRPr>
            </a:lvl9pPr>
          </a:lstStyle>
          <a:p>
            <a:endParaRPr/>
          </a:p>
        </p:txBody>
      </p:sp>
    </p:spTree>
    <p:extLst>
      <p:ext uri="{BB962C8B-B14F-4D97-AF65-F5344CB8AC3E}">
        <p14:creationId xmlns:p14="http://schemas.microsoft.com/office/powerpoint/2010/main" val="214961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26" name="Google Shape;26;p4"/>
          <p:cNvSpPr/>
          <p:nvPr userDrawn="1"/>
        </p:nvSpPr>
        <p:spPr>
          <a:xfrm>
            <a:off x="0" y="-67"/>
            <a:ext cx="12192000" cy="6858000"/>
          </a:xfrm>
          <a:prstGeom prst="parallelogram">
            <a:avLst>
              <a:gd name="adj" fmla="val 55588"/>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4"/>
          <p:cNvSpPr txBox="1">
            <a:spLocks noGrp="1"/>
          </p:cNvSpPr>
          <p:nvPr>
            <p:ph type="body" idx="1"/>
          </p:nvPr>
        </p:nvSpPr>
        <p:spPr>
          <a:xfrm>
            <a:off x="3662600" y="1382933"/>
            <a:ext cx="4866800" cy="4092000"/>
          </a:xfrm>
          <a:prstGeom prst="rect">
            <a:avLst/>
          </a:prstGeom>
        </p:spPr>
        <p:txBody>
          <a:bodyPr spcFirstLastPara="1" wrap="square" lIns="0" tIns="0" rIns="0" bIns="0" anchor="ctr" anchorCtr="0">
            <a:noAutofit/>
          </a:bodyPr>
          <a:lstStyle>
            <a:lvl1pPr marL="609585" lvl="0" indent="-507987" algn="ctr" rtl="0">
              <a:spcBef>
                <a:spcPts val="8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1219170" lvl="1"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828754" lvl="2"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2438339" lvl="3"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3047924" lvl="4"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3657509" lvl="5"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4267093" lvl="6"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4876678" lvl="7"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5486263" lvl="8"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4791200" y="507932"/>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0" name="Google Shape;30;p4"/>
          <p:cNvSpPr/>
          <p:nvPr/>
        </p:nvSpPr>
        <p:spPr>
          <a:xfrm>
            <a:off x="-215088" y="2893629"/>
            <a:ext cx="2255200" cy="24052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4"/>
          <p:cNvSpPr/>
          <p:nvPr/>
        </p:nvSpPr>
        <p:spPr>
          <a:xfrm>
            <a:off x="680071" y="1477924"/>
            <a:ext cx="2988400" cy="31876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4"/>
          <p:cNvSpPr/>
          <p:nvPr/>
        </p:nvSpPr>
        <p:spPr>
          <a:xfrm>
            <a:off x="1427691" y="712100"/>
            <a:ext cx="1257600" cy="1342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4"/>
          <p:cNvSpPr/>
          <p:nvPr/>
        </p:nvSpPr>
        <p:spPr>
          <a:xfrm>
            <a:off x="9744716" y="1086316"/>
            <a:ext cx="2326000" cy="24796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4"/>
          <p:cNvSpPr/>
          <p:nvPr/>
        </p:nvSpPr>
        <p:spPr>
          <a:xfrm>
            <a:off x="9026321" y="4226200"/>
            <a:ext cx="1646400" cy="1755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4"/>
          <p:cNvSpPr txBox="1"/>
          <p:nvPr/>
        </p:nvSpPr>
        <p:spPr>
          <a:xfrm>
            <a:off x="4791200" y="5678399"/>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6" name="Google Shape;36;p4"/>
          <p:cNvSpPr/>
          <p:nvPr/>
        </p:nvSpPr>
        <p:spPr>
          <a:xfrm>
            <a:off x="9566033" y="2692467"/>
            <a:ext cx="2376000" cy="2534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11058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Tree>
    <p:extLst>
      <p:ext uri="{BB962C8B-B14F-4D97-AF65-F5344CB8AC3E}">
        <p14:creationId xmlns:p14="http://schemas.microsoft.com/office/powerpoint/2010/main" val="162413499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80"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Tree>
    <p:extLst>
      <p:ext uri="{BB962C8B-B14F-4D97-AF65-F5344CB8AC3E}">
        <p14:creationId xmlns:p14="http://schemas.microsoft.com/office/powerpoint/2010/main" val="1292023317"/>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hyperlink" Target="https://twitter.com/search?q=institute%20of%20child%20nutrition&amp;src=typd" TargetMode="External"/><Relationship Id="rId12"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tiff"/><Relationship Id="rId11" Type="http://schemas.openxmlformats.org/officeDocument/2006/relationships/hyperlink" Target="https://www.instagram.com/theicn/" TargetMode="External"/><Relationship Id="rId5" Type="http://schemas.openxmlformats.org/officeDocument/2006/relationships/hyperlink" Target="https://www.facebook.com/ichildnutrition/" TargetMode="External"/><Relationship Id="rId10" Type="http://schemas.openxmlformats.org/officeDocument/2006/relationships/image" Target="../media/image6.png"/><Relationship Id="rId4" Type="http://schemas.openxmlformats.org/officeDocument/2006/relationships/image" Target="../media/image3.jpeg"/><Relationship Id="rId9" Type="http://schemas.openxmlformats.org/officeDocument/2006/relationships/hyperlink" Target="https://www.pinterest.com/theic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56"/>
        <p:cNvGrpSpPr/>
        <p:nvPr/>
      </p:nvGrpSpPr>
      <p:grpSpPr>
        <a:xfrm>
          <a:off x="0" y="0"/>
          <a:ext cx="0" cy="0"/>
          <a:chOff x="0" y="0"/>
          <a:chExt cx="0" cy="0"/>
        </a:xfrm>
      </p:grpSpPr>
      <p:sp>
        <p:nvSpPr>
          <p:cNvPr id="157" name="Google Shape;157;p15"/>
          <p:cNvSpPr txBox="1">
            <a:spLocks noGrp="1"/>
          </p:cNvSpPr>
          <p:nvPr>
            <p:ph type="ctrTitle"/>
          </p:nvPr>
        </p:nvSpPr>
        <p:spPr>
          <a:xfrm>
            <a:off x="800608" y="1838903"/>
            <a:ext cx="5954800" cy="3810000"/>
          </a:xfrm>
          <a:prstGeom prst="rect">
            <a:avLst/>
          </a:prstGeom>
        </p:spPr>
        <p:txBody>
          <a:bodyPr spcFirstLastPara="1" wrap="square" lIns="0" tIns="0" rIns="0" bIns="0" anchor="t" anchorCtr="0">
            <a:noAutofit/>
          </a:bodyPr>
          <a:lstStyle/>
          <a:p>
            <a:pPr lvl="0"/>
            <a:r>
              <a:rPr lang="en-US" sz="5400" dirty="0">
                <a:solidFill>
                  <a:srgbClr val="002060"/>
                </a:solidFill>
                <a:latin typeface="+mj-lt"/>
              </a:rPr>
              <a:t>Keep Food Safe: Clean, Sanitize, and Disinfect</a:t>
            </a:r>
            <a:endParaRPr sz="5400" dirty="0">
              <a:solidFill>
                <a:srgbClr val="002060"/>
              </a:solidFill>
              <a:latin typeface="+mj-lt"/>
            </a:endParaRPr>
          </a:p>
        </p:txBody>
      </p:sp>
      <p:sp>
        <p:nvSpPr>
          <p:cNvPr id="3" name="Rectangle 2"/>
          <p:cNvSpPr/>
          <p:nvPr/>
        </p:nvSpPr>
        <p:spPr>
          <a:xfrm>
            <a:off x="732097" y="4775746"/>
            <a:ext cx="2595582" cy="830997"/>
          </a:xfrm>
          <a:prstGeom prst="rect">
            <a:avLst/>
          </a:prstGeom>
        </p:spPr>
        <p:txBody>
          <a:bodyPr wrap="none">
            <a:spAutoFit/>
          </a:bodyPr>
          <a:lstStyle/>
          <a:p>
            <a:r>
              <a:rPr lang="en-US" sz="2400" b="1" dirty="0">
                <a:solidFill>
                  <a:srgbClr val="002060"/>
                </a:solidFill>
                <a:latin typeface="Calibri Light" panose="020F0302020204030204" pitchFamily="34" charset="0"/>
              </a:rPr>
              <a:t>CACFP </a:t>
            </a:r>
            <a:r>
              <a:rPr lang="en-US" sz="2400" b="1" dirty="0" err="1">
                <a:solidFill>
                  <a:srgbClr val="002060"/>
                </a:solidFill>
                <a:latin typeface="Calibri Light" panose="020F0302020204030204" pitchFamily="34" charset="0"/>
              </a:rPr>
              <a:t>iTrain</a:t>
            </a:r>
            <a:r>
              <a:rPr lang="en-US" sz="2400" b="1" dirty="0">
                <a:solidFill>
                  <a:srgbClr val="002060"/>
                </a:solidFill>
                <a:latin typeface="Calibri Light" panose="020F0302020204030204" pitchFamily="34" charset="0"/>
              </a:rPr>
              <a:t> </a:t>
            </a:r>
          </a:p>
          <a:p>
            <a:r>
              <a:rPr lang="en-US" sz="2400" b="1" dirty="0">
                <a:solidFill>
                  <a:srgbClr val="002060"/>
                </a:solidFill>
                <a:latin typeface="Calibri Light" panose="020F0302020204030204" pitchFamily="34" charset="0"/>
              </a:rPr>
              <a:t>Simple Lesson Plan </a:t>
            </a:r>
          </a:p>
        </p:txBody>
      </p:sp>
      <p:pic>
        <p:nvPicPr>
          <p:cNvPr id="4" name="Picture 3" descr="Institute of Child Nutrition Logo " title="Ima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195" y="1069099"/>
            <a:ext cx="2390483" cy="430363"/>
          </a:xfrm>
          <a:prstGeom prst="rect">
            <a:avLst/>
          </a:prstGeom>
        </p:spPr>
      </p:pic>
    </p:spTree>
    <p:extLst>
      <p:ext uri="{BB962C8B-B14F-4D97-AF65-F5344CB8AC3E}">
        <p14:creationId xmlns:p14="http://schemas.microsoft.com/office/powerpoint/2010/main" val="2916363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1960167"/>
            <a:ext cx="9332800" cy="4589535"/>
          </a:xfrm>
        </p:spPr>
        <p:txBody>
          <a:bodyPr/>
          <a:lstStyle/>
          <a:p>
            <a:pPr marL="608965" indent="-507365"/>
            <a:r>
              <a:rPr lang="en-US" sz="2300" dirty="0">
                <a:latin typeface="+mj-lt"/>
              </a:rPr>
              <a:t>Wash the surface with a detergent solution to clean.</a:t>
            </a:r>
          </a:p>
          <a:p>
            <a:pPr marL="608965" indent="-507365"/>
            <a:r>
              <a:rPr lang="en-US" sz="2300" dirty="0">
                <a:latin typeface="+mj-lt"/>
              </a:rPr>
              <a:t>Rinse the surface with clean water to remove debris and detergent.</a:t>
            </a:r>
          </a:p>
          <a:p>
            <a:pPr marL="608965" indent="-507365"/>
            <a:r>
              <a:rPr lang="en-US" sz="2300" dirty="0">
                <a:latin typeface="+mj-lt"/>
              </a:rPr>
              <a:t>Sanitize the surface using a sanitizing solution mixed at the concentration specified on the manufacturer’s label to kill microorganisms.</a:t>
            </a:r>
          </a:p>
          <a:p>
            <a:pPr marL="608965" indent="-507365"/>
            <a:r>
              <a:rPr lang="en-US" sz="2300" dirty="0">
                <a:latin typeface="+mj-lt"/>
              </a:rPr>
              <a:t>Allow the surface to air dry to prevent recontamination.</a:t>
            </a:r>
          </a:p>
          <a:p>
            <a:pPr marL="1320165" lvl="2" indent="0">
              <a:buNone/>
            </a:pPr>
            <a:endParaRPr lang="en-US" sz="1100" dirty="0">
              <a:latin typeface="+mj-lt"/>
            </a:endParaRPr>
          </a:p>
        </p:txBody>
      </p:sp>
      <p:sp>
        <p:nvSpPr>
          <p:cNvPr id="3" name="Title 2"/>
          <p:cNvSpPr>
            <a:spLocks noGrp="1"/>
          </p:cNvSpPr>
          <p:nvPr>
            <p:ph type="title"/>
          </p:nvPr>
        </p:nvSpPr>
        <p:spPr/>
        <p:txBody>
          <a:bodyPr/>
          <a:lstStyle/>
          <a:p>
            <a:r>
              <a:rPr lang="en-US" kern="1200" dirty="0"/>
              <a:t>How to Wash, Rinse, and Sanitize</a:t>
            </a:r>
          </a:p>
        </p:txBody>
      </p:sp>
    </p:spTree>
    <p:extLst>
      <p:ext uri="{BB962C8B-B14F-4D97-AF65-F5344CB8AC3E}">
        <p14:creationId xmlns:p14="http://schemas.microsoft.com/office/powerpoint/2010/main" val="2649816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ctrTitle" idx="4294967295"/>
          </p:nvPr>
        </p:nvSpPr>
        <p:spPr>
          <a:xfrm>
            <a:off x="2446267" y="3838333"/>
            <a:ext cx="7299600" cy="1546400"/>
          </a:xfrm>
          <a:prstGeom prst="rect">
            <a:avLst/>
          </a:prstGeom>
        </p:spPr>
        <p:txBody>
          <a:bodyPr spcFirstLastPara="1" wrap="square" lIns="0" tIns="0" rIns="0" bIns="0" anchor="ctr" anchorCtr="0">
            <a:noAutofit/>
          </a:bodyPr>
          <a:lstStyle/>
          <a:p>
            <a:pPr algn="ctr"/>
            <a:r>
              <a:rPr lang="en" sz="6600" dirty="0">
                <a:solidFill>
                  <a:srgbClr val="002060"/>
                </a:solidFill>
                <a:latin typeface="+mj-lt"/>
              </a:rPr>
              <a:t>Activity</a:t>
            </a:r>
            <a:endParaRPr sz="8000" dirty="0">
              <a:solidFill>
                <a:srgbClr val="002060"/>
              </a:solidFill>
              <a:latin typeface="+mj-lt"/>
            </a:endParaRPr>
          </a:p>
        </p:txBody>
      </p:sp>
      <p:sp>
        <p:nvSpPr>
          <p:cNvPr id="199" name="Google Shape;199;p21"/>
          <p:cNvSpPr txBox="1">
            <a:spLocks noGrp="1"/>
          </p:cNvSpPr>
          <p:nvPr>
            <p:ph type="subTitle" idx="4294967295"/>
          </p:nvPr>
        </p:nvSpPr>
        <p:spPr>
          <a:xfrm>
            <a:off x="2446267" y="5158340"/>
            <a:ext cx="7299600" cy="1046400"/>
          </a:xfrm>
          <a:prstGeom prst="rect">
            <a:avLst/>
          </a:prstGeom>
        </p:spPr>
        <p:txBody>
          <a:bodyPr spcFirstLastPara="1" wrap="square" lIns="0" tIns="0" rIns="0" bIns="0" anchor="t" anchorCtr="0">
            <a:noAutofit/>
          </a:bodyPr>
          <a:lstStyle/>
          <a:p>
            <a:pPr marL="0" indent="0" algn="ctr">
              <a:spcBef>
                <a:spcPts val="800"/>
              </a:spcBef>
              <a:buNone/>
            </a:pPr>
            <a:r>
              <a:rPr lang="en-US" sz="4000" dirty="0">
                <a:solidFill>
                  <a:srgbClr val="002060"/>
                </a:solidFill>
                <a:latin typeface="+mj-lt"/>
              </a:rPr>
              <a:t>Contamination Charlie</a:t>
            </a:r>
            <a:endParaRPr sz="4000" dirty="0">
              <a:solidFill>
                <a:srgbClr val="002060"/>
              </a:solidFill>
              <a:latin typeface="+mj-lt"/>
            </a:endParaRPr>
          </a:p>
        </p:txBody>
      </p:sp>
      <p:sp>
        <p:nvSpPr>
          <p:cNvPr id="200" name="Google Shape;200;p21"/>
          <p:cNvSpPr/>
          <p:nvPr/>
        </p:nvSpPr>
        <p:spPr>
          <a:xfrm>
            <a:off x="6467948" y="3129904"/>
            <a:ext cx="413229" cy="39456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21"/>
          <p:cNvSpPr/>
          <p:nvPr/>
        </p:nvSpPr>
        <p:spPr>
          <a:xfrm rot="2466634">
            <a:off x="4380242" y="1257452"/>
            <a:ext cx="574116" cy="54818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10;p21"/>
          <p:cNvSpPr/>
          <p:nvPr/>
        </p:nvSpPr>
        <p:spPr>
          <a:xfrm rot="-1609681">
            <a:off x="5219864" y="1602338"/>
            <a:ext cx="413179" cy="3945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solidFill>
              <a:schemeClr val="tx1">
                <a:lumMod val="10000"/>
                <a:lumOff val="90000"/>
              </a:schemeClr>
            </a:solid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b="1" kern="0">
              <a:ln w="22225">
                <a:solidFill>
                  <a:srgbClr val="02C1D3"/>
                </a:solidFill>
                <a:prstDash val="solid"/>
              </a:ln>
              <a:solidFill>
                <a:srgbClr val="02C1D3">
                  <a:lumMod val="40000"/>
                  <a:lumOff val="60000"/>
                </a:srgbClr>
              </a:solidFill>
              <a:latin typeface="Arial"/>
              <a:cs typeface="Arial"/>
              <a:sym typeface="Arial"/>
            </a:endParaRPr>
          </a:p>
        </p:txBody>
      </p:sp>
      <p:sp>
        <p:nvSpPr>
          <p:cNvPr id="211" name="Google Shape;211;p21"/>
          <p:cNvSpPr/>
          <p:nvPr/>
        </p:nvSpPr>
        <p:spPr>
          <a:xfrm rot="2926628">
            <a:off x="7724934" y="1914888"/>
            <a:ext cx="309396" cy="2954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12;p21"/>
          <p:cNvSpPr/>
          <p:nvPr/>
        </p:nvSpPr>
        <p:spPr>
          <a:xfrm rot="-1608938">
            <a:off x="6437383" y="443774"/>
            <a:ext cx="278740" cy="26615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 name="Google Shape;476;p40"/>
          <p:cNvGrpSpPr/>
          <p:nvPr/>
        </p:nvGrpSpPr>
        <p:grpSpPr>
          <a:xfrm>
            <a:off x="5896121" y="911668"/>
            <a:ext cx="1570519" cy="2030267"/>
            <a:chOff x="584925" y="922575"/>
            <a:chExt cx="415200" cy="502525"/>
          </a:xfrm>
          <a:solidFill>
            <a:schemeClr val="accent5"/>
          </a:solidFill>
        </p:grpSpPr>
        <p:sp>
          <p:nvSpPr>
            <p:cNvPr id="19" name="Google Shape;477;p40"/>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0" name="Google Shape;478;p40"/>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1" name="Google Shape;479;p40"/>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grpSp>
        <p:nvGrpSpPr>
          <p:cNvPr id="22" name="Google Shape;510;p40"/>
          <p:cNvGrpSpPr/>
          <p:nvPr/>
        </p:nvGrpSpPr>
        <p:grpSpPr>
          <a:xfrm>
            <a:off x="4270798" y="2176087"/>
            <a:ext cx="1522937" cy="1348383"/>
            <a:chOff x="1922075" y="1629000"/>
            <a:chExt cx="437200" cy="437200"/>
          </a:xfrm>
          <a:solidFill>
            <a:schemeClr val="accent5"/>
          </a:solidFill>
        </p:grpSpPr>
        <p:sp>
          <p:nvSpPr>
            <p:cNvPr id="23" name="Google Shape;511;p40"/>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4" name="Google Shape;512;p40"/>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spTree>
    <p:extLst>
      <p:ext uri="{BB962C8B-B14F-4D97-AF65-F5344CB8AC3E}">
        <p14:creationId xmlns:p14="http://schemas.microsoft.com/office/powerpoint/2010/main" val="1789801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 sz="6600" dirty="0">
                <a:solidFill>
                  <a:schemeClr val="bg1"/>
                </a:solidFill>
                <a:latin typeface="+mj-lt"/>
              </a:rPr>
              <a:t>Conclusion</a:t>
            </a:r>
            <a:endParaRPr sz="6600" dirty="0">
              <a:solidFill>
                <a:schemeClr val="bg1"/>
              </a:solidFill>
              <a:latin typeface="+mj-lt"/>
            </a:endParaRPr>
          </a:p>
        </p:txBody>
      </p:sp>
      <p:sp>
        <p:nvSpPr>
          <p:cNvPr id="180" name="Google Shape;180;p18"/>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p>
            <a:pPr marL="0" indent="0"/>
            <a:endParaRPr dirty="0"/>
          </a:p>
        </p:txBody>
      </p:sp>
    </p:spTree>
    <p:extLst>
      <p:ext uri="{BB962C8B-B14F-4D97-AF65-F5344CB8AC3E}">
        <p14:creationId xmlns:p14="http://schemas.microsoft.com/office/powerpoint/2010/main" val="373505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dirty="0">
                <a:solidFill>
                  <a:srgbClr val="002060"/>
                </a:solidFill>
                <a:latin typeface="+mj-lt"/>
              </a:rPr>
              <a:t>Lesson Conclusion </a:t>
            </a:r>
            <a:endParaRPr dirty="0">
              <a:solidFill>
                <a:srgbClr val="002060"/>
              </a:solidFill>
              <a:latin typeface="+mj-lt"/>
            </a:endParaRPr>
          </a:p>
        </p:txBody>
      </p:sp>
      <p:sp>
        <p:nvSpPr>
          <p:cNvPr id="192" name="Google Shape;192;p20"/>
          <p:cNvSpPr txBox="1">
            <a:spLocks noGrp="1"/>
          </p:cNvSpPr>
          <p:nvPr>
            <p:ph type="body" idx="1"/>
          </p:nvPr>
        </p:nvSpPr>
        <p:spPr>
          <a:xfrm>
            <a:off x="1219433" y="2112566"/>
            <a:ext cx="9332800" cy="4616037"/>
          </a:xfrm>
          <a:prstGeom prst="rect">
            <a:avLst/>
          </a:prstGeom>
        </p:spPr>
        <p:txBody>
          <a:bodyPr spcFirstLastPara="1" wrap="square" lIns="0" tIns="0" rIns="0" bIns="0" anchor="t" anchorCtr="0">
            <a:noAutofit/>
          </a:bodyPr>
          <a:lstStyle/>
          <a:p>
            <a:pPr marL="608965" indent="-507365"/>
            <a:r>
              <a:rPr lang="en-US" sz="3000" dirty="0">
                <a:latin typeface="+mj-lt"/>
              </a:rPr>
              <a:t>Careful cleaning and sanitizing help keep the child care environment safe. </a:t>
            </a:r>
          </a:p>
          <a:p>
            <a:pPr marL="608965" indent="-507365"/>
            <a:r>
              <a:rPr lang="en-US" sz="3000" dirty="0">
                <a:latin typeface="+mj-lt"/>
              </a:rPr>
              <a:t>Food contact surfaces need to be washed, rinsed, and sanitized to prevent the contamination of food and cross-contamination with other surfaces in the child care center. </a:t>
            </a:r>
          </a:p>
        </p:txBody>
      </p:sp>
    </p:spTree>
    <p:extLst>
      <p:ext uri="{BB962C8B-B14F-4D97-AF65-F5344CB8AC3E}">
        <p14:creationId xmlns:p14="http://schemas.microsoft.com/office/powerpoint/2010/main" val="1235199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ctrTitle" idx="4294967295"/>
          </p:nvPr>
        </p:nvSpPr>
        <p:spPr>
          <a:xfrm>
            <a:off x="2446267" y="3838333"/>
            <a:ext cx="7299600" cy="1546400"/>
          </a:xfrm>
          <a:prstGeom prst="rect">
            <a:avLst/>
          </a:prstGeom>
        </p:spPr>
        <p:txBody>
          <a:bodyPr spcFirstLastPara="1" wrap="square" lIns="0" tIns="0" rIns="0" bIns="0" anchor="ctr" anchorCtr="0">
            <a:noAutofit/>
          </a:bodyPr>
          <a:lstStyle/>
          <a:p>
            <a:pPr algn="ctr"/>
            <a:r>
              <a:rPr lang="en" sz="6600" dirty="0">
                <a:solidFill>
                  <a:srgbClr val="002060"/>
                </a:solidFill>
                <a:latin typeface="+mj-lt"/>
              </a:rPr>
              <a:t>Activity</a:t>
            </a:r>
            <a:endParaRPr sz="6600" dirty="0">
              <a:solidFill>
                <a:srgbClr val="002060"/>
              </a:solidFill>
              <a:latin typeface="+mj-lt"/>
            </a:endParaRPr>
          </a:p>
        </p:txBody>
      </p:sp>
      <p:sp>
        <p:nvSpPr>
          <p:cNvPr id="199" name="Google Shape;199;p21"/>
          <p:cNvSpPr txBox="1">
            <a:spLocks noGrp="1"/>
          </p:cNvSpPr>
          <p:nvPr>
            <p:ph type="subTitle" idx="4294967295"/>
          </p:nvPr>
        </p:nvSpPr>
        <p:spPr>
          <a:xfrm>
            <a:off x="2446267" y="5158340"/>
            <a:ext cx="7299600" cy="1046400"/>
          </a:xfrm>
          <a:prstGeom prst="rect">
            <a:avLst/>
          </a:prstGeom>
        </p:spPr>
        <p:txBody>
          <a:bodyPr spcFirstLastPara="1" wrap="square" lIns="0" tIns="0" rIns="0" bIns="0" anchor="t" anchorCtr="0">
            <a:noAutofit/>
          </a:bodyPr>
          <a:lstStyle/>
          <a:p>
            <a:pPr marL="0" indent="0" algn="ctr">
              <a:spcBef>
                <a:spcPts val="800"/>
              </a:spcBef>
              <a:buNone/>
            </a:pPr>
            <a:r>
              <a:rPr lang="en-US" sz="4400" dirty="0">
                <a:solidFill>
                  <a:srgbClr val="002060"/>
                </a:solidFill>
                <a:latin typeface="+mj-lt"/>
              </a:rPr>
              <a:t>Speed Action Planning </a:t>
            </a:r>
            <a:endParaRPr sz="4400" dirty="0">
              <a:solidFill>
                <a:srgbClr val="002060"/>
              </a:solidFill>
              <a:latin typeface="+mj-lt"/>
            </a:endParaRPr>
          </a:p>
        </p:txBody>
      </p:sp>
      <p:sp>
        <p:nvSpPr>
          <p:cNvPr id="200" name="Google Shape;200;p21"/>
          <p:cNvSpPr/>
          <p:nvPr/>
        </p:nvSpPr>
        <p:spPr>
          <a:xfrm>
            <a:off x="6467948" y="3129904"/>
            <a:ext cx="413229" cy="39456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21"/>
          <p:cNvSpPr/>
          <p:nvPr/>
        </p:nvSpPr>
        <p:spPr>
          <a:xfrm rot="2466634">
            <a:off x="4380242" y="1257452"/>
            <a:ext cx="574116" cy="54818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10;p21"/>
          <p:cNvSpPr/>
          <p:nvPr/>
        </p:nvSpPr>
        <p:spPr>
          <a:xfrm rot="-1609681">
            <a:off x="5219864" y="1602338"/>
            <a:ext cx="413179" cy="3945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solidFill>
              <a:schemeClr val="tx1">
                <a:lumMod val="10000"/>
                <a:lumOff val="90000"/>
              </a:schemeClr>
            </a:solid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b="1" kern="0">
              <a:ln w="22225">
                <a:solidFill>
                  <a:srgbClr val="02C1D3"/>
                </a:solidFill>
                <a:prstDash val="solid"/>
              </a:ln>
              <a:solidFill>
                <a:srgbClr val="02C1D3">
                  <a:lumMod val="40000"/>
                  <a:lumOff val="60000"/>
                </a:srgbClr>
              </a:solidFill>
              <a:latin typeface="Arial"/>
              <a:cs typeface="Arial"/>
              <a:sym typeface="Arial"/>
            </a:endParaRPr>
          </a:p>
        </p:txBody>
      </p:sp>
      <p:sp>
        <p:nvSpPr>
          <p:cNvPr id="211" name="Google Shape;211;p21"/>
          <p:cNvSpPr/>
          <p:nvPr/>
        </p:nvSpPr>
        <p:spPr>
          <a:xfrm rot="2926628">
            <a:off x="7724934" y="1914888"/>
            <a:ext cx="309396" cy="2954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12;p21"/>
          <p:cNvSpPr/>
          <p:nvPr/>
        </p:nvSpPr>
        <p:spPr>
          <a:xfrm rot="-1608938">
            <a:off x="6437383" y="443774"/>
            <a:ext cx="278740" cy="26615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 name="Google Shape;476;p40"/>
          <p:cNvGrpSpPr/>
          <p:nvPr/>
        </p:nvGrpSpPr>
        <p:grpSpPr>
          <a:xfrm>
            <a:off x="5896121" y="911668"/>
            <a:ext cx="1570519" cy="2030267"/>
            <a:chOff x="584925" y="922575"/>
            <a:chExt cx="415200" cy="502525"/>
          </a:xfrm>
          <a:solidFill>
            <a:schemeClr val="accent5"/>
          </a:solidFill>
        </p:grpSpPr>
        <p:sp>
          <p:nvSpPr>
            <p:cNvPr id="19" name="Google Shape;477;p40"/>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0" name="Google Shape;478;p40"/>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1" name="Google Shape;479;p40"/>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grpSp>
        <p:nvGrpSpPr>
          <p:cNvPr id="22" name="Google Shape;510;p40"/>
          <p:cNvGrpSpPr/>
          <p:nvPr/>
        </p:nvGrpSpPr>
        <p:grpSpPr>
          <a:xfrm>
            <a:off x="4270798" y="2176087"/>
            <a:ext cx="1522937" cy="1348383"/>
            <a:chOff x="1922075" y="1629000"/>
            <a:chExt cx="437200" cy="437200"/>
          </a:xfrm>
          <a:solidFill>
            <a:schemeClr val="accent5"/>
          </a:solidFill>
        </p:grpSpPr>
        <p:sp>
          <p:nvSpPr>
            <p:cNvPr id="23" name="Google Shape;511;p40"/>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4" name="Google Shape;512;p40"/>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spTree>
    <p:extLst>
      <p:ext uri="{BB962C8B-B14F-4D97-AF65-F5344CB8AC3E}">
        <p14:creationId xmlns:p14="http://schemas.microsoft.com/office/powerpoint/2010/main" val="2228486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Translucent image - Institute of Child Nutrition " title="Image"/>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247650"/>
            <a:ext cx="12192000" cy="7031664"/>
          </a:xfrm>
          <a:prstGeom prst="rect">
            <a:avLst/>
          </a:prstGeom>
          <a:solidFill>
            <a:schemeClr val="bg1"/>
          </a:solidFill>
        </p:spPr>
      </p:pic>
      <p:sp>
        <p:nvSpPr>
          <p:cNvPr id="4" name="Title 3"/>
          <p:cNvSpPr>
            <a:spLocks noGrp="1"/>
          </p:cNvSpPr>
          <p:nvPr>
            <p:ph type="title"/>
          </p:nvPr>
        </p:nvSpPr>
        <p:spPr>
          <a:xfrm>
            <a:off x="-66696" y="2722879"/>
            <a:ext cx="12191999" cy="1391921"/>
          </a:xfrm>
        </p:spPr>
        <p:txBody>
          <a:bodyPr>
            <a:normAutofit fontScale="90000"/>
          </a:bodyPr>
          <a:lstStyle/>
          <a:p>
            <a:pPr algn="ctr">
              <a:tabLst>
                <a:tab pos="6289675" algn="l"/>
              </a:tabLst>
            </a:pPr>
            <a:br>
              <a:rPr lang="en-US" sz="2700" i="0" dirty="0">
                <a:latin typeface="+mj-lt"/>
                <a:cs typeface="Arial" pitchFamily="34" charset="0"/>
              </a:rPr>
            </a:br>
            <a:r>
              <a:rPr lang="en-US" sz="2700" i="0" dirty="0">
                <a:solidFill>
                  <a:srgbClr val="002060"/>
                </a:solidFill>
                <a:latin typeface="+mj-lt"/>
                <a:cs typeface="Arial"/>
              </a:rPr>
              <a:t>The University of Mississippi</a:t>
            </a:r>
            <a:r>
              <a:rPr lang="en-US" sz="2700" dirty="0">
                <a:solidFill>
                  <a:srgbClr val="002060"/>
                </a:solidFill>
                <a:latin typeface="+mj-lt"/>
                <a:cs typeface="Arial"/>
              </a:rPr>
              <a:t>  </a:t>
            </a:r>
            <a:br>
              <a:rPr lang="en-US" sz="2700" dirty="0">
                <a:latin typeface="+mj-lt"/>
                <a:cs typeface="Arial"/>
              </a:rPr>
            </a:br>
            <a:r>
              <a:rPr lang="en-US" sz="2700" i="0" dirty="0">
                <a:solidFill>
                  <a:srgbClr val="002060"/>
                </a:solidFill>
                <a:latin typeface="+mj-lt"/>
                <a:cs typeface="Arial"/>
              </a:rPr>
              <a:t>School of Applied Sciences</a:t>
            </a:r>
            <a:r>
              <a:rPr lang="en-US" sz="2700" dirty="0">
                <a:solidFill>
                  <a:srgbClr val="002060"/>
                </a:solidFill>
                <a:latin typeface="+mj-lt"/>
                <a:cs typeface="Arial"/>
              </a:rPr>
              <a:t>   </a:t>
            </a:r>
            <a:br>
              <a:rPr lang="en-US" sz="2700" dirty="0">
                <a:latin typeface="+mj-lt"/>
                <a:cs typeface="Arial"/>
              </a:rPr>
            </a:br>
            <a:r>
              <a:rPr lang="en-US" sz="2700" i="0" dirty="0">
                <a:solidFill>
                  <a:srgbClr val="002060"/>
                </a:solidFill>
                <a:latin typeface="+mj-lt"/>
                <a:cs typeface="Arial"/>
              </a:rPr>
              <a:t>www.theicn.org</a:t>
            </a:r>
            <a:r>
              <a:rPr lang="en-US" sz="2700" dirty="0">
                <a:solidFill>
                  <a:srgbClr val="002060"/>
                </a:solidFill>
                <a:latin typeface="+mj-lt"/>
                <a:cs typeface="Arial"/>
              </a:rPr>
              <a:t> </a:t>
            </a:r>
            <a:r>
              <a:rPr lang="en-US" sz="2700" dirty="0">
                <a:solidFill>
                  <a:schemeClr val="accent1"/>
                </a:solidFill>
                <a:latin typeface="+mj-lt"/>
                <a:cs typeface="Arial"/>
                <a:sym typeface="Wingdings 2" panose="05020102010507070707" pitchFamily="18" charset="2"/>
              </a:rPr>
              <a:t></a:t>
            </a:r>
            <a:r>
              <a:rPr lang="en-US" sz="2700" dirty="0">
                <a:solidFill>
                  <a:srgbClr val="002060"/>
                </a:solidFill>
                <a:latin typeface="+mj-lt"/>
                <a:cs typeface="Arial"/>
              </a:rPr>
              <a:t> 800-321-3054 </a:t>
            </a:r>
            <a:br>
              <a:rPr lang="en-US" sz="2700" dirty="0">
                <a:latin typeface="+mj-lt"/>
                <a:cs typeface="Arial" pitchFamily="34" charset="0"/>
              </a:rPr>
            </a:br>
            <a:r>
              <a:rPr lang="en-US" sz="2700" dirty="0">
                <a:solidFill>
                  <a:srgbClr val="002060"/>
                </a:solidFill>
                <a:latin typeface="+mj-lt"/>
                <a:cs typeface="Arial"/>
              </a:rPr>
              <a:t>helpdesk@theicn.org </a:t>
            </a:r>
            <a:endParaRPr lang="en-US" sz="3200" i="0" dirty="0">
              <a:solidFill>
                <a:srgbClr val="002060"/>
              </a:solidFill>
              <a:latin typeface="+mj-lt"/>
              <a:cs typeface="Arial" pitchFamily="34" charset="0"/>
            </a:endParaRPr>
          </a:p>
        </p:txBody>
      </p:sp>
      <p:pic>
        <p:nvPicPr>
          <p:cNvPr id="5" name="Picture 4" descr="Institute of Child Nutrition Logo " title="Imag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81" y="198311"/>
            <a:ext cx="3849345" cy="693004"/>
          </a:xfrm>
          <a:prstGeom prst="rect">
            <a:avLst/>
          </a:prstGeom>
        </p:spPr>
      </p:pic>
      <p:sp>
        <p:nvSpPr>
          <p:cNvPr id="7" name="Rectangle 6"/>
          <p:cNvSpPr/>
          <p:nvPr/>
        </p:nvSpPr>
        <p:spPr>
          <a:xfrm>
            <a:off x="754498" y="6128967"/>
            <a:ext cx="30764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facebook.com/ichildnutrition</a:t>
            </a:r>
          </a:p>
        </p:txBody>
      </p:sp>
      <p:pic>
        <p:nvPicPr>
          <p:cNvPr id="8" name="Picture 7" descr="Facebook " title="Logo">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7300" y="4911740"/>
            <a:ext cx="995387" cy="995853"/>
          </a:xfrm>
          <a:prstGeom prst="rect">
            <a:avLst/>
          </a:prstGeom>
        </p:spPr>
      </p:pic>
      <p:pic>
        <p:nvPicPr>
          <p:cNvPr id="9" name="Picture 2" descr="Twitter " title="Log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3086" y="4913415"/>
            <a:ext cx="1225255" cy="9958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074799" y="6126286"/>
            <a:ext cx="18357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@ichildnutrition</a:t>
            </a:r>
          </a:p>
        </p:txBody>
      </p:sp>
      <p:pic>
        <p:nvPicPr>
          <p:cNvPr id="11" name="Picture 8" descr="Pinterest " title="Log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16434" y="4699976"/>
            <a:ext cx="1415918" cy="14159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143456" y="6126286"/>
            <a:ext cx="22733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pinterest.com/theicn</a:t>
            </a:r>
          </a:p>
        </p:txBody>
      </p:sp>
      <p:pic>
        <p:nvPicPr>
          <p:cNvPr id="13" name="Picture 10" descr="Instagram " title="Logo">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9754" y="4945667"/>
            <a:ext cx="1077184" cy="107718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435578" y="6126286"/>
            <a:ext cx="23823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instagram.com/theicn</a:t>
            </a:r>
          </a:p>
        </p:txBody>
      </p:sp>
      <p:sp>
        <p:nvSpPr>
          <p:cNvPr id="16" name="TextBox 15"/>
          <p:cNvSpPr txBox="1"/>
          <p:nvPr/>
        </p:nvSpPr>
        <p:spPr>
          <a:xfrm>
            <a:off x="28481" y="4338935"/>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Light" panose="020F0302020204030204"/>
                <a:ea typeface="+mn-ea"/>
                <a:cs typeface="Arial" panose="020B0604020202020204" pitchFamily="34" charset="0"/>
              </a:rPr>
              <a:t>Follow ICN on Social Media!</a:t>
            </a:r>
          </a:p>
        </p:txBody>
      </p:sp>
      <p:sp>
        <p:nvSpPr>
          <p:cNvPr id="15" name="Rectangle 14" descr="Blue rectangle at bottom of screen " title="Rectangle"/>
          <p:cNvSpPr/>
          <p:nvPr/>
        </p:nvSpPr>
        <p:spPr>
          <a:xfrm>
            <a:off x="0" y="6716829"/>
            <a:ext cx="12192000" cy="3657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Google Shape;403;p37"/>
          <p:cNvSpPr txBox="1">
            <a:spLocks/>
          </p:cNvSpPr>
          <p:nvPr/>
        </p:nvSpPr>
        <p:spPr>
          <a:xfrm>
            <a:off x="2292739" y="1088713"/>
            <a:ext cx="8173600" cy="1546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pPr marL="0" marR="0" lvl="0" indent="0" algn="ctr" defTabSz="914400" rtl="0" eaLnBrk="1" fontAlgn="auto" latinLnBrk="0" hangingPunct="1">
              <a:lnSpc>
                <a:spcPct val="90000"/>
              </a:lnSpc>
              <a:spcBef>
                <a:spcPts val="0"/>
              </a:spcBef>
              <a:spcAft>
                <a:spcPts val="0"/>
              </a:spcAft>
              <a:buClr>
                <a:srgbClr val="184880"/>
              </a:buClr>
              <a:buSzPts val="2000"/>
              <a:buFont typeface="Merriweather"/>
              <a:buNone/>
              <a:tabLst/>
              <a:defRPr/>
            </a:pPr>
            <a:r>
              <a:rPr kumimoji="0" lang="en-US" sz="7200" i="1" u="none" strike="noStrike" kern="0" cap="none" spc="0" normalizeH="0" baseline="0" noProof="0" dirty="0">
                <a:ln>
                  <a:noFill/>
                </a:ln>
                <a:solidFill>
                  <a:srgbClr val="002060"/>
                </a:solidFill>
                <a:effectLst/>
                <a:uLnTx/>
                <a:uFillTx/>
                <a:latin typeface="+mj-lt"/>
                <a:sym typeface="Merriweather"/>
              </a:rPr>
              <a:t>Thank You!</a:t>
            </a:r>
          </a:p>
        </p:txBody>
      </p:sp>
    </p:spTree>
    <p:extLst>
      <p:ext uri="{BB962C8B-B14F-4D97-AF65-F5344CB8AC3E}">
        <p14:creationId xmlns:p14="http://schemas.microsoft.com/office/powerpoint/2010/main" val="329856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 sz="6600" dirty="0">
                <a:solidFill>
                  <a:schemeClr val="bg1"/>
                </a:solidFill>
                <a:latin typeface="+mj-lt"/>
              </a:rPr>
              <a:t>Introduction  </a:t>
            </a:r>
            <a:endParaRPr sz="6600" dirty="0">
              <a:solidFill>
                <a:schemeClr val="bg1"/>
              </a:solidFill>
              <a:latin typeface="+mj-lt"/>
            </a:endParaRPr>
          </a:p>
        </p:txBody>
      </p:sp>
      <p:sp>
        <p:nvSpPr>
          <p:cNvPr id="180" name="Google Shape;180;p18"/>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p>
            <a:pPr marL="0" indent="0"/>
            <a:r>
              <a:rPr lang="en-US" dirty="0">
                <a:solidFill>
                  <a:schemeClr val="bg1"/>
                </a:solidFill>
              </a:rPr>
              <a:t>Trainer and Participants’</a:t>
            </a:r>
          </a:p>
          <a:p>
            <a:pPr marL="0" indent="0"/>
            <a:r>
              <a:rPr lang="en-US" dirty="0">
                <a:solidFill>
                  <a:schemeClr val="bg1"/>
                </a:solidFill>
              </a:rPr>
              <a:t> Introductions</a:t>
            </a:r>
          </a:p>
          <a:p>
            <a:pPr marL="0" indent="0"/>
            <a:endParaRPr b="1" dirty="0">
              <a:solidFill>
                <a:schemeClr val="bg1"/>
              </a:solidFill>
            </a:endParaRPr>
          </a:p>
        </p:txBody>
      </p:sp>
    </p:spTree>
    <p:extLst>
      <p:ext uri="{BB962C8B-B14F-4D97-AF65-F5344CB8AC3E}">
        <p14:creationId xmlns:p14="http://schemas.microsoft.com/office/powerpoint/2010/main" val="123757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body" idx="1"/>
          </p:nvPr>
        </p:nvSpPr>
        <p:spPr>
          <a:xfrm>
            <a:off x="2511358" y="1368867"/>
            <a:ext cx="7169285" cy="4120266"/>
          </a:xfrm>
          <a:prstGeom prst="rect">
            <a:avLst/>
          </a:prstGeom>
        </p:spPr>
        <p:txBody>
          <a:bodyPr spcFirstLastPara="1" wrap="square" lIns="0" tIns="0" rIns="0" bIns="0" anchor="ctr" anchorCtr="0">
            <a:noAutofit/>
          </a:bodyPr>
          <a:lstStyle/>
          <a:p>
            <a:pPr marL="0" indent="0">
              <a:buNone/>
            </a:pPr>
            <a:r>
              <a:rPr lang="en-US" sz="6600" b="1" dirty="0">
                <a:solidFill>
                  <a:srgbClr val="002060"/>
                </a:solidFill>
                <a:latin typeface="+mj-lt"/>
              </a:rPr>
              <a:t>Welcome!</a:t>
            </a:r>
          </a:p>
        </p:txBody>
      </p:sp>
    </p:spTree>
    <p:extLst>
      <p:ext uri="{BB962C8B-B14F-4D97-AF65-F5344CB8AC3E}">
        <p14:creationId xmlns:p14="http://schemas.microsoft.com/office/powerpoint/2010/main" val="383747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1;p17"/>
          <p:cNvSpPr txBox="1">
            <a:spLocks/>
          </p:cNvSpPr>
          <p:nvPr/>
        </p:nvSpPr>
        <p:spPr>
          <a:xfrm>
            <a:off x="961337" y="1902296"/>
            <a:ext cx="10171519" cy="351569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pPr>
              <a:spcAft>
                <a:spcPts val="1200"/>
              </a:spcAft>
            </a:pPr>
            <a:r>
              <a:rPr lang="en-US" sz="4000" b="0" kern="0" dirty="0">
                <a:solidFill>
                  <a:srgbClr val="002060"/>
                </a:solidFill>
                <a:latin typeface="+mj-lt"/>
              </a:rPr>
              <a:t>What are some things that you should clean and sanitize in child care facilities?</a:t>
            </a:r>
            <a:endParaRPr lang="en-US" sz="4000" b="0" dirty="0"/>
          </a:p>
        </p:txBody>
      </p:sp>
      <p:sp>
        <p:nvSpPr>
          <p:cNvPr id="2" name="Rectangle 1"/>
          <p:cNvSpPr/>
          <p:nvPr/>
        </p:nvSpPr>
        <p:spPr>
          <a:xfrm>
            <a:off x="1104181" y="793630"/>
            <a:ext cx="7522234" cy="769441"/>
          </a:xfrm>
          <a:prstGeom prst="rect">
            <a:avLst/>
          </a:prstGeom>
        </p:spPr>
        <p:txBody>
          <a:bodyPr wrap="square">
            <a:spAutoFit/>
          </a:bodyPr>
          <a:lstStyle/>
          <a:p>
            <a:pPr>
              <a:spcBef>
                <a:spcPts val="600"/>
              </a:spcBef>
              <a:spcAft>
                <a:spcPts val="1200"/>
              </a:spcAft>
            </a:pPr>
            <a:r>
              <a:rPr lang="en-US" sz="4400" b="1" dirty="0">
                <a:solidFill>
                  <a:srgbClr val="002060"/>
                </a:solidFill>
                <a:latin typeface="+mj-lt"/>
                <a:ea typeface="Times New Roman" panose="02020603050405020304" pitchFamily="18" charset="0"/>
              </a:rPr>
              <a:t>Review Current Knowledge</a:t>
            </a:r>
          </a:p>
        </p:txBody>
      </p:sp>
    </p:spTree>
    <p:extLst>
      <p:ext uri="{BB962C8B-B14F-4D97-AF65-F5344CB8AC3E}">
        <p14:creationId xmlns:p14="http://schemas.microsoft.com/office/powerpoint/2010/main" val="197955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US" sz="6600" dirty="0">
                <a:solidFill>
                  <a:schemeClr val="bg1"/>
                </a:solidFill>
                <a:latin typeface="+mj-lt"/>
              </a:rPr>
              <a:t>Overview </a:t>
            </a:r>
            <a:endParaRPr sz="6600" dirty="0">
              <a:solidFill>
                <a:schemeClr val="bg1"/>
              </a:solidFill>
              <a:latin typeface="+mj-lt"/>
            </a:endParaRPr>
          </a:p>
        </p:txBody>
      </p:sp>
      <p:sp>
        <p:nvSpPr>
          <p:cNvPr id="180" name="Google Shape;180;p18"/>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p>
            <a:pPr marL="0" indent="0"/>
            <a:endParaRPr b="1" dirty="0">
              <a:solidFill>
                <a:schemeClr val="bg1"/>
              </a:solidFill>
              <a:latin typeface="+mj-lt"/>
            </a:endParaRPr>
          </a:p>
        </p:txBody>
      </p:sp>
    </p:spTree>
    <p:extLst>
      <p:ext uri="{BB962C8B-B14F-4D97-AF65-F5344CB8AC3E}">
        <p14:creationId xmlns:p14="http://schemas.microsoft.com/office/powerpoint/2010/main" val="166519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608965" indent="-507365"/>
            <a:r>
              <a:rPr lang="en-US"/>
              <a:t>D</a:t>
            </a:r>
            <a:r>
              <a:rPr lang="en-US" sz="3600"/>
              <a:t>emonstrate </a:t>
            </a:r>
            <a:r>
              <a:rPr lang="en-US" sz="3600" dirty="0"/>
              <a:t>cleaning, rinsing, and sanitizing good practices to prevent contamination of food.</a:t>
            </a:r>
          </a:p>
        </p:txBody>
      </p:sp>
      <p:sp>
        <p:nvSpPr>
          <p:cNvPr id="3" name="Title 2"/>
          <p:cNvSpPr>
            <a:spLocks noGrp="1"/>
          </p:cNvSpPr>
          <p:nvPr>
            <p:ph type="title"/>
          </p:nvPr>
        </p:nvSpPr>
        <p:spPr/>
        <p:txBody>
          <a:bodyPr/>
          <a:lstStyle/>
          <a:p>
            <a:r>
              <a:rPr lang="en-US" sz="4400" dirty="0"/>
              <a:t>Lesson Objective</a:t>
            </a:r>
            <a:endParaRPr lang="en-US" dirty="0"/>
          </a:p>
        </p:txBody>
      </p:sp>
    </p:spTree>
    <p:extLst>
      <p:ext uri="{BB962C8B-B14F-4D97-AF65-F5344CB8AC3E}">
        <p14:creationId xmlns:p14="http://schemas.microsoft.com/office/powerpoint/2010/main" val="100452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dirty="0"/>
              <a:t>Cleaning and Sanitizing</a:t>
            </a:r>
          </a:p>
        </p:txBody>
      </p:sp>
      <p:sp>
        <p:nvSpPr>
          <p:cNvPr id="192" name="Google Shape;192;p20"/>
          <p:cNvSpPr txBox="1">
            <a:spLocks noGrp="1"/>
          </p:cNvSpPr>
          <p:nvPr>
            <p:ph type="body" idx="1"/>
          </p:nvPr>
        </p:nvSpPr>
        <p:spPr>
          <a:xfrm>
            <a:off x="1219433" y="2112567"/>
            <a:ext cx="9195428" cy="3999600"/>
          </a:xfrm>
          <a:prstGeom prst="rect">
            <a:avLst/>
          </a:prstGeom>
        </p:spPr>
        <p:txBody>
          <a:bodyPr spcFirstLastPara="1" wrap="square" lIns="0" tIns="0" rIns="0" bIns="0" anchor="t" anchorCtr="0">
            <a:noAutofit/>
          </a:bodyPr>
          <a:lstStyle/>
          <a:p>
            <a:pPr marL="608965" indent="-507365"/>
            <a:r>
              <a:rPr lang="en-US" dirty="0"/>
              <a:t>Re</a:t>
            </a:r>
            <a:r>
              <a:rPr lang="en-US" dirty="0">
                <a:solidFill>
                  <a:schemeClr val="tx1"/>
                </a:solidFill>
              </a:rPr>
              <a:t>duces</a:t>
            </a:r>
            <a:r>
              <a:rPr lang="en-US" dirty="0">
                <a:solidFill>
                  <a:schemeClr val="tx1"/>
                </a:solidFill>
                <a:latin typeface="+mj-lt"/>
              </a:rPr>
              <a:t> the opportunity for bacteria and viruses to contaminate food</a:t>
            </a:r>
            <a:r>
              <a:rPr lang="en-US" strike="sngStrike" dirty="0">
                <a:solidFill>
                  <a:schemeClr val="tx1"/>
                </a:solidFill>
              </a:rPr>
              <a:t>. </a:t>
            </a:r>
          </a:p>
          <a:p>
            <a:pPr marL="608965" indent="-507365"/>
            <a:r>
              <a:rPr lang="en-US" dirty="0">
                <a:solidFill>
                  <a:schemeClr val="tx1"/>
                </a:solidFill>
              </a:rPr>
              <a:t>Surfaces: any</a:t>
            </a:r>
            <a:r>
              <a:rPr lang="en-US" dirty="0">
                <a:solidFill>
                  <a:schemeClr val="tx1"/>
                </a:solidFill>
                <a:latin typeface="+mj-lt"/>
              </a:rPr>
              <a:t> food contact surfaces, sinks, equipment, toys, and tables</a:t>
            </a:r>
            <a:r>
              <a:rPr lang="en-US" strike="sngStrike" dirty="0">
                <a:solidFill>
                  <a:schemeClr val="tx1"/>
                </a:solidFill>
                <a:latin typeface="+mj-lt"/>
              </a:rPr>
              <a:t>.</a:t>
            </a:r>
            <a:r>
              <a:rPr lang="en-US" dirty="0">
                <a:solidFill>
                  <a:schemeClr val="tx1"/>
                </a:solidFill>
              </a:rPr>
              <a:t> </a:t>
            </a:r>
            <a:endParaRPr lang="en-US" dirty="0">
              <a:solidFill>
                <a:schemeClr val="tx1"/>
              </a:solidFill>
              <a:latin typeface="+mj-lt"/>
            </a:endParaRPr>
          </a:p>
        </p:txBody>
      </p:sp>
    </p:spTree>
    <p:extLst>
      <p:ext uri="{BB962C8B-B14F-4D97-AF65-F5344CB8AC3E}">
        <p14:creationId xmlns:p14="http://schemas.microsoft.com/office/powerpoint/2010/main" val="1572890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dirty="0"/>
              <a:t>Maintaining Safe Environments</a:t>
            </a:r>
          </a:p>
        </p:txBody>
      </p:sp>
      <p:sp>
        <p:nvSpPr>
          <p:cNvPr id="192" name="Google Shape;192;p20"/>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p>
            <a:r>
              <a:rPr lang="en-US" dirty="0"/>
              <a:t>Proper cleaning and sanitizing reduces risk of cross-contamination</a:t>
            </a:r>
          </a:p>
          <a:p>
            <a:pPr lvl="1"/>
            <a:r>
              <a:rPr lang="en-US" sz="3600" dirty="0">
                <a:solidFill>
                  <a:srgbClr val="002060"/>
                </a:solidFill>
                <a:latin typeface="+mj-lt"/>
              </a:rPr>
              <a:t>Cross-contamination-transfer of bacteria or viruses from one surface to another.</a:t>
            </a:r>
          </a:p>
          <a:p>
            <a:pPr marL="101598" indent="0">
              <a:buNone/>
            </a:pPr>
            <a:endParaRPr dirty="0">
              <a:solidFill>
                <a:srgbClr val="002060"/>
              </a:solidFill>
              <a:latin typeface="+mj-lt"/>
            </a:endParaRPr>
          </a:p>
        </p:txBody>
      </p:sp>
    </p:spTree>
    <p:extLst>
      <p:ext uri="{BB962C8B-B14F-4D97-AF65-F5344CB8AC3E}">
        <p14:creationId xmlns:p14="http://schemas.microsoft.com/office/powerpoint/2010/main" val="152936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7364730" cy="1084000"/>
          </a:xfrm>
          <a:prstGeom prst="rect">
            <a:avLst/>
          </a:prstGeom>
        </p:spPr>
        <p:txBody>
          <a:bodyPr spcFirstLastPara="1" wrap="square" lIns="0" tIns="0" rIns="0" bIns="0" anchor="ctr" anchorCtr="0">
            <a:noAutofit/>
          </a:bodyPr>
          <a:lstStyle/>
          <a:p>
            <a:r>
              <a:rPr lang="en-US" dirty="0"/>
              <a:t>Wash, Rinse, and Sanitize</a:t>
            </a:r>
          </a:p>
        </p:txBody>
      </p:sp>
      <p:sp>
        <p:nvSpPr>
          <p:cNvPr id="192" name="Google Shape;192;p20"/>
          <p:cNvSpPr txBox="1">
            <a:spLocks noGrp="1"/>
          </p:cNvSpPr>
          <p:nvPr>
            <p:ph type="body" idx="1"/>
          </p:nvPr>
        </p:nvSpPr>
        <p:spPr>
          <a:xfrm>
            <a:off x="1219433" y="2112566"/>
            <a:ext cx="9332800" cy="4581531"/>
          </a:xfrm>
          <a:prstGeom prst="rect">
            <a:avLst/>
          </a:prstGeom>
        </p:spPr>
        <p:txBody>
          <a:bodyPr spcFirstLastPara="1" wrap="square" lIns="0" tIns="0" rIns="0" bIns="0" anchor="t" anchorCtr="0">
            <a:noAutofit/>
          </a:bodyPr>
          <a:lstStyle/>
          <a:p>
            <a:pPr marL="1218565" lvl="1" indent="-507365"/>
            <a:r>
              <a:rPr lang="en-US" sz="2800" dirty="0">
                <a:solidFill>
                  <a:srgbClr val="002060"/>
                </a:solidFill>
                <a:latin typeface="+mj-lt"/>
              </a:rPr>
              <a:t>Before each use</a:t>
            </a:r>
          </a:p>
          <a:p>
            <a:pPr marL="1218565" lvl="1" indent="-507365"/>
            <a:r>
              <a:rPr lang="en-US" sz="2800" dirty="0">
                <a:solidFill>
                  <a:srgbClr val="002060"/>
                </a:solidFill>
                <a:latin typeface="+mj-lt"/>
              </a:rPr>
              <a:t>Between uses when preparing different types of raw animal foods such as eggs, fish, meat, and poultry</a:t>
            </a:r>
          </a:p>
          <a:p>
            <a:pPr marL="1218565" lvl="1" indent="-507365"/>
            <a:r>
              <a:rPr lang="en-US" sz="2800" dirty="0">
                <a:solidFill>
                  <a:srgbClr val="002060"/>
                </a:solidFill>
                <a:latin typeface="+mj-lt"/>
              </a:rPr>
              <a:t>Between uses when preparing ready-to-eat foods and raw animal foods such as eggs, fish, meat, and poultry</a:t>
            </a:r>
          </a:p>
          <a:p>
            <a:pPr marL="1218565" lvl="1" indent="-507365"/>
            <a:r>
              <a:rPr lang="en-US" sz="2800" dirty="0">
                <a:solidFill>
                  <a:srgbClr val="002060"/>
                </a:solidFill>
                <a:latin typeface="+mj-lt"/>
              </a:rPr>
              <a:t>Any time contamination occurs or is suspected</a:t>
            </a:r>
          </a:p>
          <a:p>
            <a:pPr marL="1218565" lvl="1" indent="-507365"/>
            <a:r>
              <a:rPr lang="en-US" sz="2800" dirty="0">
                <a:solidFill>
                  <a:srgbClr val="002060"/>
                </a:solidFill>
                <a:latin typeface="+mj-lt"/>
              </a:rPr>
              <a:t>Before preparing an allergen-free meal</a:t>
            </a:r>
          </a:p>
        </p:txBody>
      </p:sp>
    </p:spTree>
    <p:extLst>
      <p:ext uri="{BB962C8B-B14F-4D97-AF65-F5344CB8AC3E}">
        <p14:creationId xmlns:p14="http://schemas.microsoft.com/office/powerpoint/2010/main" val="2670514726"/>
      </p:ext>
    </p:extLst>
  </p:cSld>
  <p:clrMapOvr>
    <a:masterClrMapping/>
  </p:clrMapOvr>
</p:sld>
</file>

<file path=ppt/theme/theme1.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4E37AA8E3D2C45BC50162E7E7DAD24" ma:contentTypeVersion="11" ma:contentTypeDescription="Create a new document." ma:contentTypeScope="" ma:versionID="a8f08e611e9f0f27d67f12fc0996828a">
  <xsd:schema xmlns:xsd="http://www.w3.org/2001/XMLSchema" xmlns:xs="http://www.w3.org/2001/XMLSchema" xmlns:p="http://schemas.microsoft.com/office/2006/metadata/properties" xmlns:ns3="399f57f5-dbed-4c34-9a36-43547801a8b1" xmlns:ns4="8988bec7-c4f2-4046-ad18-3a82420eb3eb" targetNamespace="http://schemas.microsoft.com/office/2006/metadata/properties" ma:root="true" ma:fieldsID="f69ce6b05a5e907364143177af6ab716" ns3:_="" ns4:_="">
    <xsd:import namespace="399f57f5-dbed-4c34-9a36-43547801a8b1"/>
    <xsd:import namespace="8988bec7-c4f2-4046-ad18-3a82420eb3e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9f57f5-dbed-4c34-9a36-43547801a8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88bec7-c4f2-4046-ad18-3a82420eb3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C5DB4A-886A-4E21-8AEC-6187AFF130ED}">
  <ds:schemaRefs>
    <ds:schemaRef ds:uri="http://schemas.microsoft.com/office/2006/metadata/properties"/>
    <ds:schemaRef ds:uri="http://purl.org/dc/terms/"/>
    <ds:schemaRef ds:uri="8988bec7-c4f2-4046-ad18-3a82420eb3eb"/>
    <ds:schemaRef ds:uri="http://schemas.microsoft.com/office/2006/documentManagement/types"/>
    <ds:schemaRef ds:uri="399f57f5-dbed-4c34-9a36-43547801a8b1"/>
    <ds:schemaRef ds:uri="http://www.w3.org/XML/1998/namespace"/>
    <ds:schemaRef ds:uri="http://schemas.microsoft.com/office/infopath/2007/PartnerControl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FAF37B2C-F9DA-4683-81E0-B3C6E8112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9f57f5-dbed-4c34-9a36-43547801a8b1"/>
    <ds:schemaRef ds:uri="8988bec7-c4f2-4046-ad18-3a82420eb3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F97B2E-70FC-4232-8A2D-B96F6A7F81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2221</TotalTime>
  <Words>928</Words>
  <Application>Microsoft Macintosh PowerPoint</Application>
  <PresentationFormat>Widescreen</PresentationFormat>
  <Paragraphs>71</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IBM Plex Sans</vt:lpstr>
      <vt:lpstr>IBM Plex Sans Light</vt:lpstr>
      <vt:lpstr>Merriweather</vt:lpstr>
      <vt:lpstr>Surrey template</vt:lpstr>
      <vt:lpstr>1_Surrey template</vt:lpstr>
      <vt:lpstr>Keep Food Safe: Clean, Sanitize, and Disinfect</vt:lpstr>
      <vt:lpstr>Introduction  </vt:lpstr>
      <vt:lpstr>PowerPoint Presentation</vt:lpstr>
      <vt:lpstr>PowerPoint Presentation</vt:lpstr>
      <vt:lpstr>Overview </vt:lpstr>
      <vt:lpstr>Lesson Objective</vt:lpstr>
      <vt:lpstr>Cleaning and Sanitizing</vt:lpstr>
      <vt:lpstr>Maintaining Safe Environments</vt:lpstr>
      <vt:lpstr>Wash, Rinse, and Sanitize</vt:lpstr>
      <vt:lpstr>How to Wash, Rinse, and Sanitize</vt:lpstr>
      <vt:lpstr>Activity</vt:lpstr>
      <vt:lpstr>Conclusion</vt:lpstr>
      <vt:lpstr>Lesson Conclusion </vt:lpstr>
      <vt:lpstr>Activity</vt:lpstr>
      <vt:lpstr> The University of Mississippi   School of Applied Sciences    www.theicn.org  800-321-3054  helpdesk@theicn.org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for Serving Meals  Family Style in the CACFP</dc:title>
  <dc:creator>TC CO</dc:creator>
  <cp:lastModifiedBy>Breanna Tutor</cp:lastModifiedBy>
  <cp:revision>130</cp:revision>
  <dcterms:created xsi:type="dcterms:W3CDTF">2020-05-13T17:38:08Z</dcterms:created>
  <dcterms:modified xsi:type="dcterms:W3CDTF">2021-11-03T15:43:52Z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0x010100444E37AA8E3D2C45BC50162E7E7DAD24</vt:lpwstr>
  </property>
</Properties>
</file>