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7"/>
  </p:notesMasterIdLst>
  <p:sldIdLst>
    <p:sldId id="257" r:id="rId3"/>
    <p:sldId id="258" r:id="rId4"/>
    <p:sldId id="259" r:id="rId5"/>
    <p:sldId id="267" r:id="rId6"/>
    <p:sldId id="260" r:id="rId7"/>
    <p:sldId id="261" r:id="rId8"/>
    <p:sldId id="268" r:id="rId9"/>
    <p:sldId id="269" r:id="rId10"/>
    <p:sldId id="270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WALLS" initials="SW" lastIdx="1" clrIdx="0">
    <p:extLst>
      <p:ext uri="{19B8F6BF-5375-455C-9EA6-DF929625EA0E}">
        <p15:presenceInfo xmlns:p15="http://schemas.microsoft.com/office/powerpoint/2012/main" userId="S::swmartin@olemiss.edu::bff738a1-0dc7-490e-9a98-fdeeac8f7ede" providerId="AD"/>
      </p:ext>
    </p:extLst>
  </p:cmAuthor>
  <p:cmAuthor id="2" name="HENRIETTA HENDERSON" initials="HH" lastIdx="1" clrIdx="1">
    <p:extLst>
      <p:ext uri="{19B8F6BF-5375-455C-9EA6-DF929625EA0E}">
        <p15:presenceInfo xmlns:p15="http://schemas.microsoft.com/office/powerpoint/2012/main" userId="S::hhenders@olemiss.edu::56a1cc24-d293-4785-a0a6-1d6a75d73248" providerId="AD"/>
      </p:ext>
    </p:extLst>
  </p:cmAuthor>
  <p:cmAuthor id="3" name="kimmac@olemiss.edu" initials="k" lastIdx="2" clrIdx="2">
    <p:extLst>
      <p:ext uri="{19B8F6BF-5375-455C-9EA6-DF929625EA0E}">
        <p15:presenceInfo xmlns:p15="http://schemas.microsoft.com/office/powerpoint/2012/main" userId="kimmac@olemiss.edu" providerId="None"/>
      </p:ext>
    </p:extLst>
  </p:cmAuthor>
  <p:cmAuthor id="4" name="lmorse" initials="lm" lastIdx="1" clrIdx="3">
    <p:extLst>
      <p:ext uri="{19B8F6BF-5375-455C-9EA6-DF929625EA0E}">
        <p15:presenceInfo xmlns:p15="http://schemas.microsoft.com/office/powerpoint/2012/main" userId="S::lmorse@olemiss.edu::36f5a0cd-ad2a-49af-81ae-bb801a0c5e51" providerId="AD"/>
      </p:ext>
    </p:extLst>
  </p:cmAuthor>
  <p:cmAuthor id="5" name="LUTINA COCHRAN" initials="LC" lastIdx="1" clrIdx="4">
    <p:extLst>
      <p:ext uri="{19B8F6BF-5375-455C-9EA6-DF929625EA0E}">
        <p15:presenceInfo xmlns:p15="http://schemas.microsoft.com/office/powerpoint/2012/main" userId="S::lcochran@olemiss.edu::bebe4141-ceae-4bef-8575-c2de6bfac1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1" dt="2021-05-13T14:41:36.062"/>
    <p1510:client id="{016365D9-BF90-4AD2-D592-12844C015DC6}" v="1" dt="2021-05-10T15:50:52.179"/>
    <p1510:client id="{18ADFC62-65F9-4452-5A27-36B921A1B4C4}" v="2" dt="2021-05-13T16:40:13.087"/>
    <p1510:client id="{9F75E17B-0EED-9099-DD44-896A9C818766}" v="4" dt="2021-05-10T19:35:16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ETTA HENDERSON" userId="S::hhenders@olemiss.edu::56a1cc24-d293-4785-a0a6-1d6a75d73248" providerId="AD" clId="Web-{9F75E17B-0EED-9099-DD44-896A9C818766}"/>
    <pc:docChg chg="modSld">
      <pc:chgData name="HENRIETTA HENDERSON" userId="S::hhenders@olemiss.edu::56a1cc24-d293-4785-a0a6-1d6a75d73248" providerId="AD" clId="Web-{9F75E17B-0EED-9099-DD44-896A9C818766}" dt="2021-05-10T19:35:16.051" v="3"/>
      <pc:docMkLst>
        <pc:docMk/>
      </pc:docMkLst>
      <pc:sldChg chg="addCm">
        <pc:chgData name="HENRIETTA HENDERSON" userId="S::hhenders@olemiss.edu::56a1cc24-d293-4785-a0a6-1d6a75d73248" providerId="AD" clId="Web-{9F75E17B-0EED-9099-DD44-896A9C818766}" dt="2021-05-10T19:35:16.051" v="3"/>
        <pc:sldMkLst>
          <pc:docMk/>
          <pc:sldMk cId="2406347765" sldId="257"/>
        </pc:sldMkLst>
      </pc:sldChg>
      <pc:sldChg chg="modSp">
        <pc:chgData name="HENRIETTA HENDERSON" userId="S::hhenders@olemiss.edu::56a1cc24-d293-4785-a0a6-1d6a75d73248" providerId="AD" clId="Web-{9F75E17B-0EED-9099-DD44-896A9C818766}" dt="2021-05-10T19:34:54.144" v="2" actId="20577"/>
        <pc:sldMkLst>
          <pc:docMk/>
          <pc:sldMk cId="3292603019" sldId="264"/>
        </pc:sldMkLst>
        <pc:spChg chg="mod">
          <ac:chgData name="HENRIETTA HENDERSON" userId="S::hhenders@olemiss.edu::56a1cc24-d293-4785-a0a6-1d6a75d73248" providerId="AD" clId="Web-{9F75E17B-0EED-9099-DD44-896A9C818766}" dt="2021-05-10T19:34:54.144" v="2" actId="20577"/>
          <ac:spMkLst>
            <pc:docMk/>
            <pc:sldMk cId="3292603019" sldId="264"/>
            <ac:spMk id="192" creationId="{00000000-0000-0000-0000-000000000000}"/>
          </ac:spMkLst>
        </pc:spChg>
      </pc:sldChg>
    </pc:docChg>
  </pc:docChgLst>
  <pc:docChgLst>
    <pc:chgData name="SHARON WALLS" userId="S::swmartin@olemiss.edu::bff738a1-0dc7-490e-9a98-fdeeac8f7ede" providerId="AD" clId="Web-{016365D9-BF90-4AD2-D592-12844C015DC6}"/>
    <pc:docChg chg="">
      <pc:chgData name="SHARON WALLS" userId="S::swmartin@olemiss.edu::bff738a1-0dc7-490e-9a98-fdeeac8f7ede" providerId="AD" clId="Web-{016365D9-BF90-4AD2-D592-12844C015DC6}" dt="2021-05-10T15:50:52.179" v="0"/>
      <pc:docMkLst>
        <pc:docMk/>
      </pc:docMkLst>
      <pc:sldChg chg="addCm">
        <pc:chgData name="SHARON WALLS" userId="S::swmartin@olemiss.edu::bff738a1-0dc7-490e-9a98-fdeeac8f7ede" providerId="AD" clId="Web-{016365D9-BF90-4AD2-D592-12844C015DC6}" dt="2021-05-10T15:50:52.179" v="0"/>
        <pc:sldMkLst>
          <pc:docMk/>
          <pc:sldMk cId="2406347765" sldId="257"/>
        </pc:sldMkLst>
      </pc:sldChg>
    </pc:docChg>
  </pc:docChgLst>
  <pc:docChgLst>
    <pc:chgData name="LUTINA COCHRAN" userId="S::lcochran@olemiss.edu::bebe4141-ceae-4bef-8575-c2de6bfac159" providerId="AD" clId="Web-{18ADFC62-65F9-4452-5A27-36B921A1B4C4}"/>
    <pc:docChg chg="modSld">
      <pc:chgData name="LUTINA COCHRAN" userId="S::lcochran@olemiss.edu::bebe4141-ceae-4bef-8575-c2de6bfac159" providerId="AD" clId="Web-{18ADFC62-65F9-4452-5A27-36B921A1B4C4}" dt="2021-05-13T16:40:13.087" v="1"/>
      <pc:docMkLst>
        <pc:docMk/>
      </pc:docMkLst>
      <pc:sldChg chg="modSp addCm">
        <pc:chgData name="LUTINA COCHRAN" userId="S::lcochran@olemiss.edu::bebe4141-ceae-4bef-8575-c2de6bfac159" providerId="AD" clId="Web-{18ADFC62-65F9-4452-5A27-36B921A1B4C4}" dt="2021-05-13T16:40:13.087" v="1"/>
        <pc:sldMkLst>
          <pc:docMk/>
          <pc:sldMk cId="3292603019" sldId="264"/>
        </pc:sldMkLst>
        <pc:spChg chg="mod">
          <ac:chgData name="LUTINA COCHRAN" userId="S::lcochran@olemiss.edu::bebe4141-ceae-4bef-8575-c2de6bfac159" providerId="AD" clId="Web-{18ADFC62-65F9-4452-5A27-36B921A1B4C4}" dt="2021-05-13T16:39:56.414" v="0" actId="20577"/>
          <ac:spMkLst>
            <pc:docMk/>
            <pc:sldMk cId="3292603019" sldId="264"/>
            <ac:spMk id="192" creationId="{00000000-0000-0000-0000-000000000000}"/>
          </ac:spMkLst>
        </pc:spChg>
      </pc:sldChg>
    </pc:docChg>
  </pc:docChgLst>
  <pc:docChgLst>
    <pc:chgData name="lmorse" userId="S::lmorse@olemiss.edu::36f5a0cd-ad2a-49af-81ae-bb801a0c5e51" providerId="AD" clId="Web-{00000000-0000-0000-0000-000000000000}"/>
    <pc:docChg chg="">
      <pc:chgData name="lmorse" userId="S::lmorse@olemiss.edu::36f5a0cd-ad2a-49af-81ae-bb801a0c5e51" providerId="AD" clId="Web-{00000000-0000-0000-0000-000000000000}" dt="2021-05-13T14:41:36.062" v="0"/>
      <pc:docMkLst>
        <pc:docMk/>
      </pc:docMkLst>
      <pc:sldChg chg="addCm">
        <pc:chgData name="lmorse" userId="S::lmorse@olemiss.edu::36f5a0cd-ad2a-49af-81ae-bb801a0c5e51" providerId="AD" clId="Web-{00000000-0000-0000-0000-000000000000}" dt="2021-05-13T14:41:36.062" v="0"/>
        <pc:sldMkLst>
          <pc:docMk/>
          <pc:sldMk cId="2406347765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69063-BE9F-4C94-933C-CAD24E498BC9}" type="datetimeFigureOut">
              <a:rPr lang="en-US" smtClean="0"/>
              <a:t>11/3/21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82877-1EEB-4CBC-B7C9-E1DC73C2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57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6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45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49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53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439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38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77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6B264-D7E8-4926-88CB-12B959917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5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-16266"/>
            <a:ext cx="10868751" cy="6889233"/>
          </a:xfrm>
          <a:custGeom>
            <a:avLst/>
            <a:gdLst/>
            <a:ahLst/>
            <a:cxnLst/>
            <a:rect l="l" t="t" r="r" b="b"/>
            <a:pathLst>
              <a:path w="241643" h="206677" extrusionOk="0">
                <a:moveTo>
                  <a:pt x="126321" y="206677"/>
                </a:moveTo>
                <a:lnTo>
                  <a:pt x="241643" y="0"/>
                </a:lnTo>
                <a:lnTo>
                  <a:pt x="0" y="0"/>
                </a:lnTo>
                <a:lnTo>
                  <a:pt x="0" y="206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5056561" y="2134567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971101" y="-19289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14400" y="928567"/>
            <a:ext cx="5954800" cy="38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61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 userDrawn="1"/>
        </p:nvSpPr>
        <p:spPr>
          <a:xfrm>
            <a:off x="0" y="-67"/>
            <a:ext cx="12192000" cy="68580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662600" y="1382933"/>
            <a:ext cx="4866800" cy="409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4791200" y="507932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kumimoji="0" sz="8000" b="1" i="0" u="none" strike="noStrike" kern="0" cap="none" spc="0" normalizeH="0" baseline="0" noProof="0">
              <a:ln>
                <a:noFill/>
              </a:ln>
              <a:solidFill>
                <a:srgbClr val="7FCA2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-215088" y="2893629"/>
            <a:ext cx="2255200" cy="24052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680071" y="1477924"/>
            <a:ext cx="2988400" cy="3187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1427691" y="712100"/>
            <a:ext cx="1257600" cy="1342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9744716" y="1086316"/>
            <a:ext cx="2326000" cy="2479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9026321" y="4226200"/>
            <a:ext cx="1646400" cy="1755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4791200" y="5678399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kumimoji="0" sz="8000" b="1" i="0" u="none" strike="noStrike" kern="0" cap="none" spc="0" normalizeH="0" baseline="0" noProof="0">
              <a:ln>
                <a:noFill/>
              </a:ln>
              <a:solidFill>
                <a:srgbClr val="7FCA2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9566033" y="2692467"/>
            <a:ext cx="2376000" cy="2534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91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39" name="Google Shape;39;p5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▰"/>
              <a:defRPr sz="4000">
                <a:solidFill>
                  <a:srgbClr val="002060"/>
                </a:solidFill>
                <a:latin typeface="+mj-lt"/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400"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7215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344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 - White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2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591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2060"/>
                </a:solidFill>
                <a:latin typeface="+mj-lt"/>
              </a:defRPr>
            </a:lvl1pPr>
            <a:lvl2pPr>
              <a:defRPr sz="3600">
                <a:solidFill>
                  <a:srgbClr val="002060"/>
                </a:solidFill>
                <a:latin typeface="+mj-lt"/>
              </a:defRPr>
            </a:lvl2pPr>
            <a:lvl3pPr>
              <a:defRPr sz="3600">
                <a:solidFill>
                  <a:srgbClr val="002060"/>
                </a:solidFill>
                <a:latin typeface="+mj-lt"/>
              </a:defRPr>
            </a:lvl3pPr>
            <a:lvl4pPr>
              <a:defRPr sz="3600">
                <a:solidFill>
                  <a:srgbClr val="002060"/>
                </a:solidFill>
                <a:latin typeface="+mj-lt"/>
              </a:defRPr>
            </a:lvl4pPr>
            <a:lvl5pPr>
              <a:defRPr sz="3600"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08FC6-BFD7-4AAC-BEE9-B1A786AB7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0243-72B9-4BA5-931B-407527281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70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1129488" y="712101"/>
            <a:ext cx="14058189" cy="4586729"/>
            <a:chOff x="-847116" y="591225"/>
            <a:chExt cx="10543642" cy="3440047"/>
          </a:xfrm>
        </p:grpSpPr>
        <p:sp>
          <p:nvSpPr>
            <p:cNvPr id="16" name="Google Shape;16;p3"/>
            <p:cNvSpPr/>
            <p:nvPr/>
          </p:nvSpPr>
          <p:spPr>
            <a:xfrm>
              <a:off x="278002" y="1752528"/>
              <a:ext cx="7944569" cy="1803781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847116" y="2227372"/>
              <a:ext cx="1691400" cy="1803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7113129" y="1325881"/>
              <a:ext cx="1691507" cy="1803781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175747" y="1165593"/>
              <a:ext cx="2241448" cy="2390699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4968" y="591225"/>
              <a:ext cx="943237" cy="1006433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2811" y="2959969"/>
              <a:ext cx="559354" cy="59633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354027" y="961274"/>
              <a:ext cx="1342500" cy="14316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26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 userDrawn="1"/>
        </p:nvSpPr>
        <p:spPr>
          <a:xfrm>
            <a:off x="0" y="-67"/>
            <a:ext cx="12192000" cy="68580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662600" y="1382933"/>
            <a:ext cx="4866800" cy="409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4791200" y="507932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kumimoji="0" sz="8000" b="1" i="0" u="none" strike="noStrike" kern="0" cap="none" spc="0" normalizeH="0" baseline="0" noProof="0">
              <a:ln>
                <a:noFill/>
              </a:ln>
              <a:solidFill>
                <a:srgbClr val="7FCA2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-215088" y="2893629"/>
            <a:ext cx="2255200" cy="24052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680071" y="1477924"/>
            <a:ext cx="2988400" cy="3187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1427691" y="712100"/>
            <a:ext cx="1257600" cy="1342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9744716" y="1086316"/>
            <a:ext cx="2326000" cy="2479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9026321" y="4226200"/>
            <a:ext cx="1646400" cy="1755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4791200" y="5678399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>
                <a:ln>
                  <a:noFill/>
                </a:ln>
                <a:solidFill>
                  <a:srgbClr val="7FCA20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kumimoji="0" sz="8000" b="1" i="0" u="none" strike="noStrike" kern="0" cap="none" spc="0" normalizeH="0" baseline="0" noProof="0">
              <a:ln>
                <a:noFill/>
              </a:ln>
              <a:solidFill>
                <a:srgbClr val="7FCA20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9566033" y="2692467"/>
            <a:ext cx="2376000" cy="2534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48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39" name="Google Shape;39;p5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▰"/>
              <a:defRPr>
                <a:solidFill>
                  <a:srgbClr val="002060"/>
                </a:solidFill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109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-10400" y="-16266"/>
            <a:ext cx="8331067" cy="6889233"/>
          </a:xfrm>
          <a:custGeom>
            <a:avLst/>
            <a:gdLst/>
            <a:ahLst/>
            <a:cxnLst/>
            <a:rect l="l" t="t" r="r" b="b"/>
            <a:pathLst>
              <a:path w="249932" h="206677" extrusionOk="0">
                <a:moveTo>
                  <a:pt x="134610" y="206677"/>
                </a:moveTo>
                <a:lnTo>
                  <a:pt x="249932" y="0"/>
                </a:lnTo>
                <a:lnTo>
                  <a:pt x="312" y="176"/>
                </a:lnTo>
                <a:lnTo>
                  <a:pt x="0" y="2065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53" name="Google Shape;53;p6"/>
          <p:cNvGrpSpPr/>
          <p:nvPr/>
        </p:nvGrpSpPr>
        <p:grpSpPr>
          <a:xfrm>
            <a:off x="-418255" y="-24499"/>
            <a:ext cx="8358488" cy="2182673"/>
            <a:chOff x="-313691" y="-18375"/>
            <a:chExt cx="6268866" cy="1637005"/>
          </a:xfrm>
        </p:grpSpPr>
        <p:sp>
          <p:nvSpPr>
            <p:cNvPr id="54" name="Google Shape;54;p6"/>
            <p:cNvSpPr/>
            <p:nvPr/>
          </p:nvSpPr>
          <p:spPr>
            <a:xfrm>
              <a:off x="256375" y="499825"/>
              <a:ext cx="56988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6"/>
          <p:cNvGrpSpPr/>
          <p:nvPr/>
        </p:nvGrpSpPr>
        <p:grpSpPr>
          <a:xfrm>
            <a:off x="11171551" y="4763643"/>
            <a:ext cx="1749812" cy="2094404"/>
            <a:chOff x="7485392" y="1755351"/>
            <a:chExt cx="2830800" cy="3388272"/>
          </a:xfrm>
        </p:grpSpPr>
        <p:sp>
          <p:nvSpPr>
            <p:cNvPr id="59" name="Google Shape;59;p6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6"/>
          <p:cNvSpPr/>
          <p:nvPr/>
        </p:nvSpPr>
        <p:spPr>
          <a:xfrm>
            <a:off x="4228773" y="3429000"/>
            <a:ext cx="2408800" cy="34436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3891459" y="0"/>
            <a:ext cx="4429200" cy="63332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52120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33076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11593033" y="6333133"/>
            <a:ext cx="5992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53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73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 - White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2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0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3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45" name="Google Shape;145;p1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9" name="Google Shape;149;p1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44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1129488" y="712101"/>
            <a:ext cx="14058189" cy="4586729"/>
            <a:chOff x="-847116" y="591225"/>
            <a:chExt cx="10543642" cy="3440047"/>
          </a:xfrm>
        </p:grpSpPr>
        <p:sp>
          <p:nvSpPr>
            <p:cNvPr id="16" name="Google Shape;16;p3"/>
            <p:cNvSpPr/>
            <p:nvPr/>
          </p:nvSpPr>
          <p:spPr>
            <a:xfrm>
              <a:off x="278002" y="1752528"/>
              <a:ext cx="7944569" cy="1803781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847116" y="2227372"/>
              <a:ext cx="1691400" cy="1803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7113129" y="1325881"/>
              <a:ext cx="1691507" cy="1803781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175747" y="1165593"/>
              <a:ext cx="2241448" cy="2390699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4968" y="591225"/>
              <a:ext cx="943237" cy="1006433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2811" y="2959969"/>
              <a:ext cx="559354" cy="59633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354027" y="961274"/>
              <a:ext cx="1342500" cy="14316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21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7604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5779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s://twitter.com/search?q=institute%20of%20child%20nutrition&amp;src=typd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tiff"/><Relationship Id="rId11" Type="http://schemas.openxmlformats.org/officeDocument/2006/relationships/hyperlink" Target="https://www.instagram.com/theicn/" TargetMode="External"/><Relationship Id="rId5" Type="http://schemas.openxmlformats.org/officeDocument/2006/relationships/hyperlink" Target="https://www.facebook.com/ichildnutrition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hyperlink" Target="https://www.pinterest.com/theic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ctrTitle"/>
          </p:nvPr>
        </p:nvSpPr>
        <p:spPr>
          <a:xfrm>
            <a:off x="800608" y="1838903"/>
            <a:ext cx="5954800" cy="38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4800" dirty="0">
                <a:solidFill>
                  <a:srgbClr val="002060"/>
                </a:solidFill>
                <a:latin typeface="+mj-lt"/>
              </a:rPr>
              <a:t>Introducing the CACFP to Families: Steps for Success</a:t>
            </a:r>
            <a:br>
              <a:rPr lang="en-US" sz="4800" dirty="0">
                <a:solidFill>
                  <a:srgbClr val="002060"/>
                </a:solidFill>
                <a:latin typeface="+mj-lt"/>
              </a:rPr>
            </a:br>
            <a:endParaRPr sz="4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2097" y="4775746"/>
            <a:ext cx="25955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CACFP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iTrain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Simple Lesson Plan </a:t>
            </a:r>
          </a:p>
        </p:txBody>
      </p:sp>
      <p:pic>
        <p:nvPicPr>
          <p:cNvPr id="4" name="Picture 3" descr="Institute of Child Nutrition Logo " title="Image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5" y="1069099"/>
            <a:ext cx="2390483" cy="4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4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ctrTitle" idx="4294967295"/>
          </p:nvPr>
        </p:nvSpPr>
        <p:spPr>
          <a:xfrm>
            <a:off x="2446267" y="3838333"/>
            <a:ext cx="72996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6600" dirty="0">
                <a:solidFill>
                  <a:srgbClr val="002060"/>
                </a:solidFill>
                <a:latin typeface="+mj-lt"/>
              </a:rPr>
              <a:t>Activity</a:t>
            </a:r>
            <a:endParaRPr sz="8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4294967295"/>
          </p:nvPr>
        </p:nvSpPr>
        <p:spPr>
          <a:xfrm>
            <a:off x="2446267" y="5158340"/>
            <a:ext cx="7299600" cy="15735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4400" dirty="0">
                <a:solidFill>
                  <a:srgbClr val="002060"/>
                </a:solidFill>
                <a:latin typeface="+mj-lt"/>
              </a:rPr>
              <a:t>Introducing the CACFP</a:t>
            </a:r>
            <a:br>
              <a:rPr lang="en-US" sz="4400" dirty="0">
                <a:solidFill>
                  <a:srgbClr val="002060"/>
                </a:solidFill>
                <a:latin typeface="+mj-lt"/>
              </a:rPr>
            </a:br>
            <a:r>
              <a:rPr lang="en-US" sz="4400" dirty="0">
                <a:solidFill>
                  <a:srgbClr val="002060"/>
                </a:solidFill>
                <a:latin typeface="+mj-lt"/>
              </a:rPr>
              <a:t>Role Play</a:t>
            </a:r>
            <a:endParaRPr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6467948" y="3129904"/>
            <a:ext cx="413229" cy="39456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9" name="Google Shape;209;p21"/>
          <p:cNvSpPr/>
          <p:nvPr/>
        </p:nvSpPr>
        <p:spPr>
          <a:xfrm rot="2466634">
            <a:off x="4380242" y="1257452"/>
            <a:ext cx="574116" cy="54818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0" name="Google Shape;210;p21"/>
          <p:cNvSpPr/>
          <p:nvPr/>
        </p:nvSpPr>
        <p:spPr>
          <a:xfrm rot="-1609681">
            <a:off x="5219864" y="1602338"/>
            <a:ext cx="413179" cy="39451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 w="22225">
                <a:solidFill>
                  <a:srgbClr val="02C1D3"/>
                </a:solidFill>
                <a:prstDash val="solid"/>
              </a:ln>
              <a:solidFill>
                <a:srgbClr val="02C1D3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211;p21"/>
          <p:cNvSpPr/>
          <p:nvPr/>
        </p:nvSpPr>
        <p:spPr>
          <a:xfrm rot="2926628">
            <a:off x="7724934" y="1914888"/>
            <a:ext cx="309396" cy="2954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212;p21"/>
          <p:cNvSpPr/>
          <p:nvPr/>
        </p:nvSpPr>
        <p:spPr>
          <a:xfrm rot="-1608938">
            <a:off x="6437383" y="443774"/>
            <a:ext cx="278740" cy="26615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8" name="Google Shape;476;p40"/>
          <p:cNvGrpSpPr/>
          <p:nvPr/>
        </p:nvGrpSpPr>
        <p:grpSpPr>
          <a:xfrm>
            <a:off x="5896121" y="911668"/>
            <a:ext cx="1570519" cy="2030267"/>
            <a:chOff x="584925" y="922575"/>
            <a:chExt cx="415200" cy="502525"/>
          </a:xfrm>
          <a:solidFill>
            <a:schemeClr val="accent5"/>
          </a:solidFill>
        </p:grpSpPr>
        <p:sp>
          <p:nvSpPr>
            <p:cNvPr id="19" name="Google Shape;477;p40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78;p40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79;p40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510;p40"/>
          <p:cNvGrpSpPr/>
          <p:nvPr/>
        </p:nvGrpSpPr>
        <p:grpSpPr>
          <a:xfrm>
            <a:off x="4270798" y="2176087"/>
            <a:ext cx="1522937" cy="1348383"/>
            <a:chOff x="1922075" y="1629000"/>
            <a:chExt cx="437200" cy="437200"/>
          </a:xfrm>
          <a:solidFill>
            <a:schemeClr val="accent5"/>
          </a:solidFill>
        </p:grpSpPr>
        <p:sp>
          <p:nvSpPr>
            <p:cNvPr id="23" name="Google Shape;511;p4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12;p4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62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600" dirty="0">
                <a:solidFill>
                  <a:schemeClr val="bg1"/>
                </a:solidFill>
                <a:latin typeface="+mj-lt"/>
              </a:rPr>
              <a:t>Conclusion</a:t>
            </a:r>
            <a:endParaRPr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544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Lesson Conclusion </a:t>
            </a:r>
            <a:endParaRPr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08965" indent="-507365"/>
            <a:r>
              <a:rPr lang="en-US" sz="3600" dirty="0">
                <a:latin typeface="+mj-lt"/>
              </a:rPr>
              <a:t>Best time to share and promote the program is during the enrollment process</a:t>
            </a:r>
          </a:p>
          <a:p>
            <a:pPr marL="608965" indent="-507365"/>
            <a:r>
              <a:rPr lang="en-US" sz="3600" dirty="0">
                <a:latin typeface="+mj-lt"/>
              </a:rPr>
              <a:t>Display information about the CACFP to encourage healthy eating habits</a:t>
            </a:r>
            <a:endParaRPr lang="en-US" sz="3600" strike="sngStrike" dirty="0">
              <a:latin typeface="+mj-lt"/>
            </a:endParaRPr>
          </a:p>
          <a:p>
            <a:pPr marL="608965" indent="-507365"/>
            <a:endParaRPr lang="en-US" sz="3200" dirty="0">
              <a:latin typeface="+mj-lt"/>
            </a:endParaRPr>
          </a:p>
          <a:p>
            <a:pPr marL="100965" lvl="0" indent="0">
              <a:buNone/>
            </a:pPr>
            <a:endParaRPr lang="en-US" dirty="0">
              <a:latin typeface="+mj-lt"/>
            </a:endParaRPr>
          </a:p>
          <a:p>
            <a:pPr marL="100965" lvl="0" indent="0">
              <a:buNone/>
            </a:pPr>
            <a:endParaRPr lang="en-US" dirty="0">
              <a:latin typeface="+mj-lt"/>
            </a:endParaRPr>
          </a:p>
          <a:p>
            <a:pPr marL="100965" lvl="0" indent="0">
              <a:buNone/>
            </a:pPr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608965" indent="-507365"/>
            <a:endParaRPr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260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ctrTitle" idx="4294967295"/>
          </p:nvPr>
        </p:nvSpPr>
        <p:spPr>
          <a:xfrm>
            <a:off x="2446267" y="3838333"/>
            <a:ext cx="72996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6600" dirty="0">
                <a:solidFill>
                  <a:srgbClr val="002060"/>
                </a:solidFill>
                <a:latin typeface="+mj-lt"/>
              </a:rPr>
              <a:t>Activity</a:t>
            </a:r>
            <a:endParaRPr sz="6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4294967295"/>
          </p:nvPr>
        </p:nvSpPr>
        <p:spPr>
          <a:xfrm>
            <a:off x="2446267" y="5158340"/>
            <a:ext cx="72996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4400" dirty="0">
                <a:solidFill>
                  <a:srgbClr val="002060"/>
                </a:solidFill>
                <a:latin typeface="+mj-lt"/>
              </a:rPr>
              <a:t>Speed Action Planning </a:t>
            </a:r>
            <a:endParaRPr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6467948" y="3129904"/>
            <a:ext cx="413229" cy="39456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9" name="Google Shape;209;p21"/>
          <p:cNvSpPr/>
          <p:nvPr/>
        </p:nvSpPr>
        <p:spPr>
          <a:xfrm rot="2466634">
            <a:off x="4380242" y="1257452"/>
            <a:ext cx="574116" cy="54818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0" name="Google Shape;210;p21"/>
          <p:cNvSpPr/>
          <p:nvPr/>
        </p:nvSpPr>
        <p:spPr>
          <a:xfrm rot="-1609681">
            <a:off x="5219864" y="1602338"/>
            <a:ext cx="413179" cy="39451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>
                <a:lumMod val="10000"/>
                <a:lumOff val="9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 w="22225">
                <a:solidFill>
                  <a:srgbClr val="02C1D3"/>
                </a:solidFill>
                <a:prstDash val="solid"/>
              </a:ln>
              <a:solidFill>
                <a:srgbClr val="02C1D3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211;p21"/>
          <p:cNvSpPr/>
          <p:nvPr/>
        </p:nvSpPr>
        <p:spPr>
          <a:xfrm rot="2926628">
            <a:off x="7724934" y="1914888"/>
            <a:ext cx="309396" cy="2954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212;p21"/>
          <p:cNvSpPr/>
          <p:nvPr/>
        </p:nvSpPr>
        <p:spPr>
          <a:xfrm rot="-1608938">
            <a:off x="6437383" y="443774"/>
            <a:ext cx="278740" cy="26615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8" name="Google Shape;476;p40"/>
          <p:cNvGrpSpPr/>
          <p:nvPr/>
        </p:nvGrpSpPr>
        <p:grpSpPr>
          <a:xfrm>
            <a:off x="5896121" y="911668"/>
            <a:ext cx="1570519" cy="2030267"/>
            <a:chOff x="584925" y="922575"/>
            <a:chExt cx="415200" cy="502525"/>
          </a:xfrm>
          <a:solidFill>
            <a:schemeClr val="accent5"/>
          </a:solidFill>
        </p:grpSpPr>
        <p:sp>
          <p:nvSpPr>
            <p:cNvPr id="19" name="Google Shape;477;p40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78;p40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79;p40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510;p40"/>
          <p:cNvGrpSpPr/>
          <p:nvPr/>
        </p:nvGrpSpPr>
        <p:grpSpPr>
          <a:xfrm>
            <a:off x="4270798" y="2176087"/>
            <a:ext cx="1522937" cy="1348383"/>
            <a:chOff x="1922075" y="1629000"/>
            <a:chExt cx="437200" cy="437200"/>
          </a:xfrm>
          <a:solidFill>
            <a:schemeClr val="accent5"/>
          </a:solidFill>
        </p:grpSpPr>
        <p:sp>
          <p:nvSpPr>
            <p:cNvPr id="23" name="Google Shape;511;p4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12;p4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04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ranslucent image - Institute of Child Nutrition " title="Image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"/>
            <a:ext cx="12192000" cy="70316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66696" y="2722879"/>
            <a:ext cx="12191999" cy="1391921"/>
          </a:xfrm>
        </p:spPr>
        <p:txBody>
          <a:bodyPr>
            <a:normAutofit fontScale="90000"/>
          </a:bodyPr>
          <a:lstStyle/>
          <a:p>
            <a:pPr algn="ctr">
              <a:tabLst>
                <a:tab pos="6289675" algn="l"/>
              </a:tabLst>
            </a:pPr>
            <a:br>
              <a:rPr lang="en-US" sz="2700" i="0" dirty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en-US" sz="2700" i="0" dirty="0">
                <a:solidFill>
                  <a:srgbClr val="002060"/>
                </a:solidFill>
                <a:latin typeface="+mj-lt"/>
                <a:cs typeface="Arial" pitchFamily="34" charset="0"/>
              </a:rPr>
              <a:t>The University of Mississippi  </a:t>
            </a:r>
            <a:br>
              <a:rPr lang="en-US" sz="2700" i="0" dirty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en-US" sz="2700" i="0" dirty="0">
                <a:solidFill>
                  <a:srgbClr val="002060"/>
                </a:solidFill>
                <a:latin typeface="+mj-lt"/>
                <a:cs typeface="Arial" pitchFamily="34" charset="0"/>
              </a:rPr>
              <a:t>School of Applied Sciences   </a:t>
            </a:r>
            <a:br>
              <a:rPr lang="en-US" sz="2700" i="0" dirty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en-US" sz="2700" i="0" dirty="0">
                <a:solidFill>
                  <a:srgbClr val="002060"/>
                </a:solidFill>
                <a:latin typeface="+mj-lt"/>
                <a:cs typeface="Arial" pitchFamily="34" charset="0"/>
              </a:rPr>
              <a:t>www.theicn.org</a:t>
            </a:r>
            <a:r>
              <a:rPr lang="en-US" sz="2700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2700" dirty="0">
                <a:solidFill>
                  <a:schemeClr val="accent1"/>
                </a:solidFill>
                <a:latin typeface="+mj-lt"/>
                <a:cs typeface="Arial" pitchFamily="34" charset="0"/>
                <a:sym typeface="Wingdings 2" panose="05020102010507070707" pitchFamily="18" charset="2"/>
              </a:rPr>
              <a:t></a:t>
            </a:r>
            <a:r>
              <a:rPr lang="en-US" sz="2700" dirty="0">
                <a:solidFill>
                  <a:srgbClr val="002060"/>
                </a:solidFill>
                <a:latin typeface="+mj-lt"/>
                <a:cs typeface="Arial" pitchFamily="34" charset="0"/>
              </a:rPr>
              <a:t> 800-321-3054 </a:t>
            </a:r>
            <a:br>
              <a:rPr lang="en-US" sz="2700" dirty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en-US" sz="2700" dirty="0">
                <a:solidFill>
                  <a:srgbClr val="002060"/>
                </a:solidFill>
                <a:latin typeface="+mj-lt"/>
                <a:cs typeface="Arial" pitchFamily="34" charset="0"/>
              </a:rPr>
              <a:t>helpdesk@theicn.org </a:t>
            </a:r>
            <a:endParaRPr lang="en-US" sz="3200" i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4" descr="Institute of Child Nutrition Logo " title="Image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" y="198311"/>
            <a:ext cx="3849345" cy="693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498" y="6128967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facebook.com/ichildnutrition</a:t>
            </a:r>
          </a:p>
        </p:txBody>
      </p:sp>
      <p:pic>
        <p:nvPicPr>
          <p:cNvPr id="8" name="Picture 7" descr="Facebook " title="Logo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00" y="4911740"/>
            <a:ext cx="995387" cy="995853"/>
          </a:xfrm>
          <a:prstGeom prst="rect">
            <a:avLst/>
          </a:prstGeom>
        </p:spPr>
      </p:pic>
      <p:pic>
        <p:nvPicPr>
          <p:cNvPr id="9" name="Picture 2" descr="Twitter " title="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86" y="4913415"/>
            <a:ext cx="1225255" cy="9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74799" y="6126286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@ichildnutrition</a:t>
            </a:r>
          </a:p>
        </p:txBody>
      </p:sp>
      <p:pic>
        <p:nvPicPr>
          <p:cNvPr id="11" name="Picture 8" descr="Pinterest " title="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434" y="4699976"/>
            <a:ext cx="1415918" cy="141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3456" y="6126286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pinterest.com/theicn</a:t>
            </a:r>
          </a:p>
        </p:txBody>
      </p:sp>
      <p:pic>
        <p:nvPicPr>
          <p:cNvPr id="13" name="Picture 10" descr="Instagram " title="Log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54" y="4945667"/>
            <a:ext cx="1077184" cy="10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35578" y="6126286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instagram.com/theicn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81" y="433893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Follow ICN on Social Media!</a:t>
            </a:r>
          </a:p>
        </p:txBody>
      </p:sp>
      <p:sp>
        <p:nvSpPr>
          <p:cNvPr id="15" name="Rectangle 14" descr="Blue rectangle at bottom of screen " title="Rectangle"/>
          <p:cNvSpPr/>
          <p:nvPr/>
        </p:nvSpPr>
        <p:spPr>
          <a:xfrm>
            <a:off x="0" y="6716829"/>
            <a:ext cx="12192000" cy="3657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403;p37"/>
          <p:cNvSpPr txBox="1">
            <a:spLocks/>
          </p:cNvSpPr>
          <p:nvPr/>
        </p:nvSpPr>
        <p:spPr>
          <a:xfrm>
            <a:off x="2292739" y="1088713"/>
            <a:ext cx="81736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4880"/>
              </a:buClr>
              <a:buSzPts val="2000"/>
              <a:buFont typeface="Merriweather"/>
              <a:buNone/>
              <a:tabLst/>
              <a:defRPr/>
            </a:pPr>
            <a:r>
              <a:rPr kumimoji="0" 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sym typeface="Merriweathe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2659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600" dirty="0">
                <a:solidFill>
                  <a:schemeClr val="bg1"/>
                </a:solidFill>
                <a:latin typeface="+mj-lt"/>
              </a:rPr>
              <a:t>Introduction  </a:t>
            </a:r>
            <a:endParaRPr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bg1"/>
                </a:solidFill>
              </a:rPr>
              <a:t>Trainer and Participants’</a:t>
            </a:r>
          </a:p>
          <a:p>
            <a:pPr marL="0" indent="0"/>
            <a:r>
              <a:rPr lang="en-US" dirty="0">
                <a:solidFill>
                  <a:schemeClr val="bg1"/>
                </a:solidFill>
              </a:rPr>
              <a:t> Introductions</a:t>
            </a:r>
          </a:p>
          <a:p>
            <a:pPr marL="0" indent="0"/>
            <a:endParaRPr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1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2511358" y="1368867"/>
            <a:ext cx="7169285" cy="412026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rgbClr val="002060"/>
                </a:solidFill>
                <a:latin typeface="+mj-lt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56878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some things you remember hearing the first time you learned about the CACFP?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CACFP</a:t>
            </a:r>
          </a:p>
        </p:txBody>
      </p:sp>
    </p:spTree>
    <p:extLst>
      <p:ext uri="{BB962C8B-B14F-4D97-AF65-F5344CB8AC3E}">
        <p14:creationId xmlns:p14="http://schemas.microsoft.com/office/powerpoint/2010/main" val="38791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+mj-lt"/>
              </a:rPr>
              <a:t>Overview </a:t>
            </a:r>
            <a:endParaRPr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329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Identify ways to engage and introduce the CACFP to families</a:t>
            </a:r>
            <a:r>
              <a:rPr lang="en-US" sz="36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Lesson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6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Educate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88054" y="1944000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4000" b="0" i="0" u="none" strike="noStrike" cap="none">
                <a:solidFill>
                  <a:srgbClr val="002060"/>
                </a:solidFill>
                <a:latin typeface="+mj-lt"/>
                <a:ea typeface="IBM Plex Sans Light"/>
                <a:cs typeface="IBM Plex Sans Light"/>
                <a:sym typeface="IBM Plex Sans Light"/>
              </a:defRPr>
            </a:lvl1pPr>
            <a:lvl2pPr marL="1219170" marR="0" lvl="1" indent="-5079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828754" marR="0" lvl="2" indent="-5079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2438339" marR="0" lvl="3" indent="-5079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3047924" marR="0" lvl="4" indent="-5079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3657509" marR="0" lvl="5" indent="-5079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4267093" marR="0" lvl="6" indent="-5079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4876678" marR="0" lvl="7" indent="-5079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5486263" marR="0" lvl="8" indent="-5079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r>
              <a:rPr lang="en-US" kern="0" dirty="0"/>
              <a:t>During the enrollment process for families, start by sharing:</a:t>
            </a:r>
          </a:p>
          <a:p>
            <a:pPr lvl="1"/>
            <a:r>
              <a:rPr lang="en-US" sz="3600" kern="0" dirty="0">
                <a:solidFill>
                  <a:srgbClr val="002060"/>
                </a:solidFill>
                <a:latin typeface="+mj-lt"/>
              </a:rPr>
              <a:t>What is the CACFP?</a:t>
            </a:r>
          </a:p>
          <a:p>
            <a:pPr lvl="1"/>
            <a:r>
              <a:rPr lang="en-US" sz="3600" kern="0" dirty="0">
                <a:solidFill>
                  <a:srgbClr val="002060"/>
                </a:solidFill>
                <a:latin typeface="+mj-lt"/>
              </a:rPr>
              <a:t>Who is eligible?</a:t>
            </a:r>
          </a:p>
          <a:p>
            <a:pPr lvl="1"/>
            <a:r>
              <a:rPr lang="en-US" sz="3600" kern="0" dirty="0">
                <a:solidFill>
                  <a:srgbClr val="002060"/>
                </a:solidFill>
                <a:latin typeface="+mj-lt"/>
              </a:rPr>
              <a:t>What types of meals are served?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8443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 posters about the CACFP </a:t>
            </a:r>
          </a:p>
          <a:p>
            <a:r>
              <a:rPr lang="en-US" dirty="0"/>
              <a:t>Provide nutrition education</a:t>
            </a:r>
          </a:p>
          <a:p>
            <a:r>
              <a:rPr lang="en-US" dirty="0"/>
              <a:t>Encourage healthy eating habits</a:t>
            </a:r>
          </a:p>
          <a:p>
            <a:r>
              <a:rPr lang="en-US" dirty="0"/>
              <a:t>Create a bulletin board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Promote</a:t>
            </a:r>
          </a:p>
        </p:txBody>
      </p:sp>
    </p:spTree>
    <p:extLst>
      <p:ext uri="{BB962C8B-B14F-4D97-AF65-F5344CB8AC3E}">
        <p14:creationId xmlns:p14="http://schemas.microsoft.com/office/powerpoint/2010/main" val="205450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Find opportunities to engage families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+mj-lt"/>
              </a:rPr>
              <a:t>Asking parents for menu ideas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  <a:latin typeface="+mj-lt"/>
              </a:rPr>
              <a:t>Increasing cultural awareness</a:t>
            </a:r>
          </a:p>
          <a:p>
            <a:r>
              <a:rPr lang="en-US" sz="3600" dirty="0"/>
              <a:t>Send home nutrition education and activities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</a:t>
            </a:r>
          </a:p>
        </p:txBody>
      </p:sp>
    </p:spTree>
    <p:extLst>
      <p:ext uri="{BB962C8B-B14F-4D97-AF65-F5344CB8AC3E}">
        <p14:creationId xmlns:p14="http://schemas.microsoft.com/office/powerpoint/2010/main" val="3896003997"/>
      </p:ext>
    </p:extLst>
  </p:cSld>
  <p:clrMapOvr>
    <a:masterClrMapping/>
  </p:clrMapOvr>
</p:sld>
</file>

<file path=ppt/theme/theme1.xml><?xml version="1.0" encoding="utf-8"?>
<a:theme xmlns:a="http://schemas.openxmlformats.org/drawingml/2006/main" name="1_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210</Words>
  <Application>Microsoft Macintosh PowerPoint</Application>
  <PresentationFormat>Widescreen</PresentationFormat>
  <Paragraphs>51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IBM Plex Sans</vt:lpstr>
      <vt:lpstr>IBM Plex Sans Light</vt:lpstr>
      <vt:lpstr>Merriweather</vt:lpstr>
      <vt:lpstr>1_Surrey template</vt:lpstr>
      <vt:lpstr>Surrey template</vt:lpstr>
      <vt:lpstr>Introducing the CACFP to Families: Steps for Success </vt:lpstr>
      <vt:lpstr>Introduction  </vt:lpstr>
      <vt:lpstr>PowerPoint Presentation</vt:lpstr>
      <vt:lpstr>Introducing the CACFP</vt:lpstr>
      <vt:lpstr>Overview </vt:lpstr>
      <vt:lpstr>Lesson Objective</vt:lpstr>
      <vt:lpstr>Educate</vt:lpstr>
      <vt:lpstr>Promote</vt:lpstr>
      <vt:lpstr>Engage</vt:lpstr>
      <vt:lpstr>Activity</vt:lpstr>
      <vt:lpstr>Conclusion</vt:lpstr>
      <vt:lpstr>Lesson Conclusion </vt:lpstr>
      <vt:lpstr>Activity</vt:lpstr>
      <vt:lpstr> The University of Mississippi   School of Applied Sciences    www.theicn.org  800-321-3054  helpdesk@theicn.org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CACFP to Families: Steps for Success</dc:title>
  <dc:creator>Janae Owens</dc:creator>
  <cp:lastModifiedBy>Breanna Tutor</cp:lastModifiedBy>
  <cp:revision>18</cp:revision>
  <dcterms:created xsi:type="dcterms:W3CDTF">2021-05-03T16:57:47Z</dcterms:created>
  <dcterms:modified xsi:type="dcterms:W3CDTF">2021-11-03T15:42:28Z</dcterms:modified>
</cp:coreProperties>
</file>