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31"/>
  </p:notesMasterIdLst>
  <p:sldIdLst>
    <p:sldId id="289" r:id="rId6"/>
    <p:sldId id="257" r:id="rId7"/>
    <p:sldId id="259" r:id="rId8"/>
    <p:sldId id="303" r:id="rId9"/>
    <p:sldId id="293" r:id="rId10"/>
    <p:sldId id="294" r:id="rId11"/>
    <p:sldId id="301" r:id="rId12"/>
    <p:sldId id="292" r:id="rId13"/>
    <p:sldId id="283" r:id="rId14"/>
    <p:sldId id="260" r:id="rId15"/>
    <p:sldId id="267" r:id="rId16"/>
    <p:sldId id="295" r:id="rId17"/>
    <p:sldId id="304" r:id="rId18"/>
    <p:sldId id="262" r:id="rId19"/>
    <p:sldId id="263" r:id="rId20"/>
    <p:sldId id="284" r:id="rId21"/>
    <p:sldId id="285" r:id="rId22"/>
    <p:sldId id="297" r:id="rId23"/>
    <p:sldId id="298" r:id="rId24"/>
    <p:sldId id="299" r:id="rId25"/>
    <p:sldId id="300" r:id="rId26"/>
    <p:sldId id="291" r:id="rId27"/>
    <p:sldId id="265" r:id="rId28"/>
    <p:sldId id="286"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ETTA HENDERSON" initials="HH" lastIdx="2" clrIdx="0">
    <p:extLst>
      <p:ext uri="{19B8F6BF-5375-455C-9EA6-DF929625EA0E}">
        <p15:presenceInfo xmlns:p15="http://schemas.microsoft.com/office/powerpoint/2012/main" userId="S::hhenders@olemiss.edu::56a1cc24-d293-4785-a0a6-1d6a75d73248" providerId="AD"/>
      </p:ext>
    </p:extLst>
  </p:cmAuthor>
  <p:cmAuthor id="2" name="SHARON WALLS" initials="SW" lastIdx="1" clrIdx="1">
    <p:extLst>
      <p:ext uri="{19B8F6BF-5375-455C-9EA6-DF929625EA0E}">
        <p15:presenceInfo xmlns:p15="http://schemas.microsoft.com/office/powerpoint/2012/main" userId="S::swmartin@olemiss.edu::bff738a1-0dc7-490e-9a98-fdeeac8f7ede" providerId="AD"/>
      </p:ext>
    </p:extLst>
  </p:cmAuthor>
  <p:cmAuthor id="3" name="kimmac@olemiss.edu" initials="k" lastIdx="3" clrIdx="2">
    <p:extLst>
      <p:ext uri="{19B8F6BF-5375-455C-9EA6-DF929625EA0E}">
        <p15:presenceInfo xmlns:p15="http://schemas.microsoft.com/office/powerpoint/2012/main" userId="kimmac@olemiss.edu" providerId="None"/>
      </p:ext>
    </p:extLst>
  </p:cmAuthor>
  <p:cmAuthor id="4" name="kimmac@olemiss.edu" initials="ki" lastIdx="2" clrIdx="3">
    <p:extLst>
      <p:ext uri="{19B8F6BF-5375-455C-9EA6-DF929625EA0E}">
        <p15:presenceInfo xmlns:p15="http://schemas.microsoft.com/office/powerpoint/2012/main" userId="S::kimmac@olemiss.edu::8c17c272-5c0f-40d2-9304-68e8a8ee3c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1" dt="2021-05-11T15:34:31.311"/>
    <p1510:client id="{2265140B-0824-7E00-5954-F00A52C80DEF}" v="20" dt="2021-05-07T14:44:14.651"/>
    <p1510:client id="{8AEAE851-5314-4F7B-DF44-2445CC4B9B4C}" v="41" dt="2021-05-05T19:35:03.204"/>
    <p1510:client id="{B0F53F6B-7E09-5B7C-23B4-41A164B32737}" v="2" dt="2021-05-06T20:46:53.095"/>
    <p1510:client id="{C8C62A98-62F8-6420-92CC-6E1281513703}" v="34" dt="2021-05-05T22:24:32.647"/>
    <p1510:client id="{D1F73D30-17F0-7F90-12B7-0181BEDCABDD}" v="1" dt="2021-05-07T16:07:03.283"/>
    <p1510:client id="{DDB0EF52-D150-5D8B-FC97-DE7FC9D37A8D}" v="16" dt="2021-05-07T14:50:24.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0479" autoAdjust="0"/>
  </p:normalViewPr>
  <p:slideViewPr>
    <p:cSldViewPr snapToGrid="0">
      <p:cViewPr varScale="1">
        <p:scale>
          <a:sx n="100" d="100"/>
          <a:sy n="100" d="100"/>
        </p:scale>
        <p:origin x="624" y="96"/>
      </p:cViewPr>
      <p:guideLst/>
    </p:cSldViewPr>
  </p:slideViewPr>
  <p:outlineViewPr>
    <p:cViewPr>
      <p:scale>
        <a:sx n="33" d="100"/>
        <a:sy n="33" d="100"/>
      </p:scale>
      <p:origin x="0" y="-4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ETTA HENDERSON" userId="S::hhenders@olemiss.edu::56a1cc24-d293-4785-a0a6-1d6a75d73248" providerId="AD" clId="Web-{8AEAE851-5314-4F7B-DF44-2445CC4B9B4C}"/>
    <pc:docChg chg="modSld">
      <pc:chgData name="HENRIETTA HENDERSON" userId="S::hhenders@olemiss.edu::56a1cc24-d293-4785-a0a6-1d6a75d73248" providerId="AD" clId="Web-{8AEAE851-5314-4F7B-DF44-2445CC4B9B4C}" dt="2021-05-05T19:35:03.204" v="40"/>
      <pc:docMkLst>
        <pc:docMk/>
      </pc:docMkLst>
      <pc:sldChg chg="modSp">
        <pc:chgData name="HENRIETTA HENDERSON" userId="S::hhenders@olemiss.edu::56a1cc24-d293-4785-a0a6-1d6a75d73248" providerId="AD" clId="Web-{8AEAE851-5314-4F7B-DF44-2445CC4B9B4C}" dt="2021-05-05T18:55:44.594" v="8" actId="1076"/>
        <pc:sldMkLst>
          <pc:docMk/>
          <pc:sldMk cId="1747231750" sldId="260"/>
        </pc:sldMkLst>
        <pc:spChg chg="mod">
          <ac:chgData name="HENRIETTA HENDERSON" userId="S::hhenders@olemiss.edu::56a1cc24-d293-4785-a0a6-1d6a75d73248" providerId="AD" clId="Web-{8AEAE851-5314-4F7B-DF44-2445CC4B9B4C}" dt="2021-05-05T18:55:44.594" v="8" actId="1076"/>
          <ac:spMkLst>
            <pc:docMk/>
            <pc:sldMk cId="1747231750" sldId="260"/>
            <ac:spMk id="412" creationId="{00000000-0000-0000-0000-000000000000}"/>
          </ac:spMkLst>
        </pc:spChg>
      </pc:sldChg>
      <pc:sldChg chg="modSp">
        <pc:chgData name="HENRIETTA HENDERSON" userId="S::hhenders@olemiss.edu::56a1cc24-d293-4785-a0a6-1d6a75d73248" providerId="AD" clId="Web-{8AEAE851-5314-4F7B-DF44-2445CC4B9B4C}" dt="2021-05-05T19:00:49.014" v="31" actId="20577"/>
        <pc:sldMkLst>
          <pc:docMk/>
          <pc:sldMk cId="1235199628" sldId="265"/>
        </pc:sldMkLst>
        <pc:spChg chg="mod">
          <ac:chgData name="HENRIETTA HENDERSON" userId="S::hhenders@olemiss.edu::56a1cc24-d293-4785-a0a6-1d6a75d73248" providerId="AD" clId="Web-{8AEAE851-5314-4F7B-DF44-2445CC4B9B4C}" dt="2021-05-05T19:00:49.014" v="31" actId="20577"/>
          <ac:spMkLst>
            <pc:docMk/>
            <pc:sldMk cId="1235199628" sldId="265"/>
            <ac:spMk id="192" creationId="{00000000-0000-0000-0000-000000000000}"/>
          </ac:spMkLst>
        </pc:spChg>
      </pc:sldChg>
      <pc:sldChg chg="modSp">
        <pc:chgData name="HENRIETTA HENDERSON" userId="S::hhenders@olemiss.edu::56a1cc24-d293-4785-a0a6-1d6a75d73248" providerId="AD" clId="Web-{8AEAE851-5314-4F7B-DF44-2445CC4B9B4C}" dt="2021-05-05T19:19:31.257" v="39" actId="20577"/>
        <pc:sldMkLst>
          <pc:docMk/>
          <pc:sldMk cId="2649816468" sldId="285"/>
        </pc:sldMkLst>
        <pc:spChg chg="mod">
          <ac:chgData name="HENRIETTA HENDERSON" userId="S::hhenders@olemiss.edu::56a1cc24-d293-4785-a0a6-1d6a75d73248" providerId="AD" clId="Web-{8AEAE851-5314-4F7B-DF44-2445CC4B9B4C}" dt="2021-05-05T19:19:31.257" v="39" actId="20577"/>
          <ac:spMkLst>
            <pc:docMk/>
            <pc:sldMk cId="2649816468" sldId="285"/>
            <ac:spMk id="2" creationId="{00000000-0000-0000-0000-000000000000}"/>
          </ac:spMkLst>
        </pc:spChg>
      </pc:sldChg>
      <pc:sldChg chg="addCm">
        <pc:chgData name="HENRIETTA HENDERSON" userId="S::hhenders@olemiss.edu::56a1cc24-d293-4785-a0a6-1d6a75d73248" providerId="AD" clId="Web-{8AEAE851-5314-4F7B-DF44-2445CC4B9B4C}" dt="2021-05-05T19:35:03.204" v="40"/>
        <pc:sldMkLst>
          <pc:docMk/>
          <pc:sldMk cId="2916363633" sldId="289"/>
        </pc:sldMkLst>
      </pc:sldChg>
      <pc:sldChg chg="modSp addCm delCm">
        <pc:chgData name="HENRIETTA HENDERSON" userId="S::hhenders@olemiss.edu::56a1cc24-d293-4785-a0a6-1d6a75d73248" providerId="AD" clId="Web-{8AEAE851-5314-4F7B-DF44-2445CC4B9B4C}" dt="2021-05-05T18:53:33.689" v="4"/>
        <pc:sldMkLst>
          <pc:docMk/>
          <pc:sldMk cId="3857845228" sldId="292"/>
        </pc:sldMkLst>
        <pc:spChg chg="mod">
          <ac:chgData name="HENRIETTA HENDERSON" userId="S::hhenders@olemiss.edu::56a1cc24-d293-4785-a0a6-1d6a75d73248" providerId="AD" clId="Web-{8AEAE851-5314-4F7B-DF44-2445CC4B9B4C}" dt="2021-05-05T18:53:33.689" v="4"/>
          <ac:spMkLst>
            <pc:docMk/>
            <pc:sldMk cId="3857845228" sldId="292"/>
            <ac:spMk id="2" creationId="{00000000-0000-0000-0000-000000000000}"/>
          </ac:spMkLst>
        </pc:spChg>
      </pc:sldChg>
      <pc:sldChg chg="modSp">
        <pc:chgData name="HENRIETTA HENDERSON" userId="S::hhenders@olemiss.edu::56a1cc24-d293-4785-a0a6-1d6a75d73248" providerId="AD" clId="Web-{8AEAE851-5314-4F7B-DF44-2445CC4B9B4C}" dt="2021-05-05T18:56:16.625" v="14" actId="20577"/>
        <pc:sldMkLst>
          <pc:docMk/>
          <pc:sldMk cId="2090489278" sldId="295"/>
        </pc:sldMkLst>
        <pc:spChg chg="mod">
          <ac:chgData name="HENRIETTA HENDERSON" userId="S::hhenders@olemiss.edu::56a1cc24-d293-4785-a0a6-1d6a75d73248" providerId="AD" clId="Web-{8AEAE851-5314-4F7B-DF44-2445CC4B9B4C}" dt="2021-05-05T18:56:16.625" v="14" actId="20577"/>
          <ac:spMkLst>
            <pc:docMk/>
            <pc:sldMk cId="2090489278" sldId="295"/>
            <ac:spMk id="2" creationId="{00000000-0000-0000-0000-000000000000}"/>
          </ac:spMkLst>
        </pc:spChg>
      </pc:sldChg>
      <pc:sldChg chg="modSp">
        <pc:chgData name="HENRIETTA HENDERSON" userId="S::hhenders@olemiss.edu::56a1cc24-d293-4785-a0a6-1d6a75d73248" providerId="AD" clId="Web-{8AEAE851-5314-4F7B-DF44-2445CC4B9B4C}" dt="2021-05-05T18:58:34.921" v="21" actId="20577"/>
        <pc:sldMkLst>
          <pc:docMk/>
          <pc:sldMk cId="3766963778" sldId="298"/>
        </pc:sldMkLst>
        <pc:spChg chg="mod">
          <ac:chgData name="HENRIETTA HENDERSON" userId="S::hhenders@olemiss.edu::56a1cc24-d293-4785-a0a6-1d6a75d73248" providerId="AD" clId="Web-{8AEAE851-5314-4F7B-DF44-2445CC4B9B4C}" dt="2021-05-05T18:58:34.921" v="21" actId="20577"/>
          <ac:spMkLst>
            <pc:docMk/>
            <pc:sldMk cId="3766963778" sldId="298"/>
            <ac:spMk id="2" creationId="{00000000-0000-0000-0000-000000000000}"/>
          </ac:spMkLst>
        </pc:spChg>
      </pc:sldChg>
    </pc:docChg>
  </pc:docChgLst>
  <pc:docChgLst>
    <pc:chgData name="kimmac@olemiss.edu" userId="S::kimmac@olemiss.edu::8c17c272-5c0f-40d2-9304-68e8a8ee3c13" providerId="AD" clId="Web-{D1F73D30-17F0-7F90-12B7-0181BEDCABDD}"/>
    <pc:docChg chg="">
      <pc:chgData name="kimmac@olemiss.edu" userId="S::kimmac@olemiss.edu::8c17c272-5c0f-40d2-9304-68e8a8ee3c13" providerId="AD" clId="Web-{D1F73D30-17F0-7F90-12B7-0181BEDCABDD}" dt="2021-05-07T16:07:03.283" v="0"/>
      <pc:docMkLst>
        <pc:docMk/>
      </pc:docMkLst>
      <pc:sldChg chg="addCm">
        <pc:chgData name="kimmac@olemiss.edu" userId="S::kimmac@olemiss.edu::8c17c272-5c0f-40d2-9304-68e8a8ee3c13" providerId="AD" clId="Web-{D1F73D30-17F0-7F90-12B7-0181BEDCABDD}" dt="2021-05-07T16:07:03.283" v="0"/>
        <pc:sldMkLst>
          <pc:docMk/>
          <pc:sldMk cId="659449192" sldId="302"/>
        </pc:sldMkLst>
      </pc:sldChg>
    </pc:docChg>
  </pc:docChgLst>
  <pc:docChgLst>
    <pc:chgData name="kimmac@olemiss.edu" userId="S::kimmac@olemiss.edu::8c17c272-5c0f-40d2-9304-68e8a8ee3c13" providerId="AD" clId="Web-{2265140B-0824-7E00-5954-F00A52C80DEF}"/>
    <pc:docChg chg="modSld">
      <pc:chgData name="kimmac@olemiss.edu" userId="S::kimmac@olemiss.edu::8c17c272-5c0f-40d2-9304-68e8a8ee3c13" providerId="AD" clId="Web-{2265140B-0824-7E00-5954-F00A52C80DEF}" dt="2021-05-07T14:44:14.651" v="19" actId="20577"/>
      <pc:docMkLst>
        <pc:docMk/>
      </pc:docMkLst>
      <pc:sldChg chg="modSp">
        <pc:chgData name="kimmac@olemiss.edu" userId="S::kimmac@olemiss.edu::8c17c272-5c0f-40d2-9304-68e8a8ee3c13" providerId="AD" clId="Web-{2265140B-0824-7E00-5954-F00A52C80DEF}" dt="2021-05-07T14:43:12.384" v="8" actId="20577"/>
        <pc:sldMkLst>
          <pc:docMk/>
          <pc:sldMk cId="1747231750" sldId="260"/>
        </pc:sldMkLst>
        <pc:spChg chg="mod">
          <ac:chgData name="kimmac@olemiss.edu" userId="S::kimmac@olemiss.edu::8c17c272-5c0f-40d2-9304-68e8a8ee3c13" providerId="AD" clId="Web-{2265140B-0824-7E00-5954-F00A52C80DEF}" dt="2021-05-07T14:43:12.384" v="8" actId="20577"/>
          <ac:spMkLst>
            <pc:docMk/>
            <pc:sldMk cId="1747231750" sldId="260"/>
            <ac:spMk id="411" creationId="{00000000-0000-0000-0000-000000000000}"/>
          </ac:spMkLst>
        </pc:spChg>
      </pc:sldChg>
      <pc:sldChg chg="modSp">
        <pc:chgData name="kimmac@olemiss.edu" userId="S::kimmac@olemiss.edu::8c17c272-5c0f-40d2-9304-68e8a8ee3c13" providerId="AD" clId="Web-{2265140B-0824-7E00-5954-F00A52C80DEF}" dt="2021-05-07T14:43:35.025" v="11" actId="20577"/>
        <pc:sldMkLst>
          <pc:docMk/>
          <pc:sldMk cId="1529364267" sldId="263"/>
        </pc:sldMkLst>
        <pc:spChg chg="mod">
          <ac:chgData name="kimmac@olemiss.edu" userId="S::kimmac@olemiss.edu::8c17c272-5c0f-40d2-9304-68e8a8ee3c13" providerId="AD" clId="Web-{2265140B-0824-7E00-5954-F00A52C80DEF}" dt="2021-05-07T14:43:35.025" v="11" actId="20577"/>
          <ac:spMkLst>
            <pc:docMk/>
            <pc:sldMk cId="1529364267" sldId="263"/>
            <ac:spMk id="191" creationId="{00000000-0000-0000-0000-000000000000}"/>
          </ac:spMkLst>
        </pc:spChg>
      </pc:sldChg>
      <pc:sldChg chg="modSp">
        <pc:chgData name="kimmac@olemiss.edu" userId="S::kimmac@olemiss.edu::8c17c272-5c0f-40d2-9304-68e8a8ee3c13" providerId="AD" clId="Web-{2265140B-0824-7E00-5954-F00A52C80DEF}" dt="2021-05-07T14:44:14.651" v="19" actId="20577"/>
        <pc:sldMkLst>
          <pc:docMk/>
          <pc:sldMk cId="1235199628" sldId="265"/>
        </pc:sldMkLst>
        <pc:spChg chg="mod">
          <ac:chgData name="kimmac@olemiss.edu" userId="S::kimmac@olemiss.edu::8c17c272-5c0f-40d2-9304-68e8a8ee3c13" providerId="AD" clId="Web-{2265140B-0824-7E00-5954-F00A52C80DEF}" dt="2021-05-07T14:44:14.651" v="19" actId="20577"/>
          <ac:spMkLst>
            <pc:docMk/>
            <pc:sldMk cId="1235199628" sldId="265"/>
            <ac:spMk id="191" creationId="{00000000-0000-0000-0000-000000000000}"/>
          </ac:spMkLst>
        </pc:spChg>
      </pc:sldChg>
      <pc:sldChg chg="modSp">
        <pc:chgData name="kimmac@olemiss.edu" userId="S::kimmac@olemiss.edu::8c17c272-5c0f-40d2-9304-68e8a8ee3c13" providerId="AD" clId="Web-{2265140B-0824-7E00-5954-F00A52C80DEF}" dt="2021-05-07T14:43:07.962" v="7" actId="20577"/>
        <pc:sldMkLst>
          <pc:docMk/>
          <pc:sldMk cId="204837299" sldId="283"/>
        </pc:sldMkLst>
        <pc:spChg chg="mod">
          <ac:chgData name="kimmac@olemiss.edu" userId="S::kimmac@olemiss.edu::8c17c272-5c0f-40d2-9304-68e8a8ee3c13" providerId="AD" clId="Web-{2265140B-0824-7E00-5954-F00A52C80DEF}" dt="2021-05-07T14:43:07.962" v="7" actId="20577"/>
          <ac:spMkLst>
            <pc:docMk/>
            <pc:sldMk cId="204837299" sldId="283"/>
            <ac:spMk id="3" creationId="{00000000-0000-0000-0000-000000000000}"/>
          </ac:spMkLst>
        </pc:spChg>
      </pc:sldChg>
      <pc:sldChg chg="modSp">
        <pc:chgData name="kimmac@olemiss.edu" userId="S::kimmac@olemiss.edu::8c17c272-5c0f-40d2-9304-68e8a8ee3c13" providerId="AD" clId="Web-{2265140B-0824-7E00-5954-F00A52C80DEF}" dt="2021-05-07T14:43:42.994" v="12" actId="20577"/>
        <pc:sldMkLst>
          <pc:docMk/>
          <pc:sldMk cId="2670514726" sldId="284"/>
        </pc:sldMkLst>
        <pc:spChg chg="mod">
          <ac:chgData name="kimmac@olemiss.edu" userId="S::kimmac@olemiss.edu::8c17c272-5c0f-40d2-9304-68e8a8ee3c13" providerId="AD" clId="Web-{2265140B-0824-7E00-5954-F00A52C80DEF}" dt="2021-05-07T14:43:42.994" v="12" actId="20577"/>
          <ac:spMkLst>
            <pc:docMk/>
            <pc:sldMk cId="2670514726" sldId="284"/>
            <ac:spMk id="191" creationId="{00000000-0000-0000-0000-000000000000}"/>
          </ac:spMkLst>
        </pc:spChg>
      </pc:sldChg>
      <pc:sldChg chg="modSp">
        <pc:chgData name="kimmac@olemiss.edu" userId="S::kimmac@olemiss.edu::8c17c272-5c0f-40d2-9304-68e8a8ee3c13" providerId="AD" clId="Web-{2265140B-0824-7E00-5954-F00A52C80DEF}" dt="2021-05-07T14:43:47.588" v="13" actId="20577"/>
        <pc:sldMkLst>
          <pc:docMk/>
          <pc:sldMk cId="2649816468" sldId="285"/>
        </pc:sldMkLst>
        <pc:spChg chg="mod">
          <ac:chgData name="kimmac@olemiss.edu" userId="S::kimmac@olemiss.edu::8c17c272-5c0f-40d2-9304-68e8a8ee3c13" providerId="AD" clId="Web-{2265140B-0824-7E00-5954-F00A52C80DEF}" dt="2021-05-07T14:43:47.588" v="13" actId="20577"/>
          <ac:spMkLst>
            <pc:docMk/>
            <pc:sldMk cId="2649816468" sldId="285"/>
            <ac:spMk id="3" creationId="{00000000-0000-0000-0000-000000000000}"/>
          </ac:spMkLst>
        </pc:spChg>
      </pc:sldChg>
      <pc:sldChg chg="modSp">
        <pc:chgData name="kimmac@olemiss.edu" userId="S::kimmac@olemiss.edu::8c17c272-5c0f-40d2-9304-68e8a8ee3c13" providerId="AD" clId="Web-{2265140B-0824-7E00-5954-F00A52C80DEF}" dt="2021-05-07T14:43:03.946" v="6" actId="20577"/>
        <pc:sldMkLst>
          <pc:docMk/>
          <pc:sldMk cId="3857845228" sldId="292"/>
        </pc:sldMkLst>
        <pc:spChg chg="mod">
          <ac:chgData name="kimmac@olemiss.edu" userId="S::kimmac@olemiss.edu::8c17c272-5c0f-40d2-9304-68e8a8ee3c13" providerId="AD" clId="Web-{2265140B-0824-7E00-5954-F00A52C80DEF}" dt="2021-05-07T14:43:03.946" v="6" actId="20577"/>
          <ac:spMkLst>
            <pc:docMk/>
            <pc:sldMk cId="3857845228" sldId="292"/>
            <ac:spMk id="3" creationId="{00000000-0000-0000-0000-000000000000}"/>
          </ac:spMkLst>
        </pc:spChg>
      </pc:sldChg>
      <pc:sldChg chg="modSp">
        <pc:chgData name="kimmac@olemiss.edu" userId="S::kimmac@olemiss.edu::8c17c272-5c0f-40d2-9304-68e8a8ee3c13" providerId="AD" clId="Web-{2265140B-0824-7E00-5954-F00A52C80DEF}" dt="2021-05-07T14:42:53.696" v="4" actId="20577"/>
        <pc:sldMkLst>
          <pc:docMk/>
          <pc:sldMk cId="2741184020" sldId="294"/>
        </pc:sldMkLst>
        <pc:spChg chg="mod">
          <ac:chgData name="kimmac@olemiss.edu" userId="S::kimmac@olemiss.edu::8c17c272-5c0f-40d2-9304-68e8a8ee3c13" providerId="AD" clId="Web-{2265140B-0824-7E00-5954-F00A52C80DEF}" dt="2021-05-07T14:42:53.696" v="4" actId="20577"/>
          <ac:spMkLst>
            <pc:docMk/>
            <pc:sldMk cId="2741184020" sldId="294"/>
            <ac:spMk id="3" creationId="{00000000-0000-0000-0000-000000000000}"/>
          </ac:spMkLst>
        </pc:spChg>
      </pc:sldChg>
      <pc:sldChg chg="modSp">
        <pc:chgData name="kimmac@olemiss.edu" userId="S::kimmac@olemiss.edu::8c17c272-5c0f-40d2-9304-68e8a8ee3c13" providerId="AD" clId="Web-{2265140B-0824-7E00-5954-F00A52C80DEF}" dt="2021-05-07T14:43:57.776" v="16" actId="20577"/>
        <pc:sldMkLst>
          <pc:docMk/>
          <pc:sldMk cId="1527475037" sldId="297"/>
        </pc:sldMkLst>
        <pc:spChg chg="mod">
          <ac:chgData name="kimmac@olemiss.edu" userId="S::kimmac@olemiss.edu::8c17c272-5c0f-40d2-9304-68e8a8ee3c13" providerId="AD" clId="Web-{2265140B-0824-7E00-5954-F00A52C80DEF}" dt="2021-05-07T14:43:57.776" v="16" actId="20577"/>
          <ac:spMkLst>
            <pc:docMk/>
            <pc:sldMk cId="1527475037" sldId="297"/>
            <ac:spMk id="3" creationId="{00000000-0000-0000-0000-000000000000}"/>
          </ac:spMkLst>
        </pc:spChg>
      </pc:sldChg>
      <pc:sldChg chg="modSp">
        <pc:chgData name="kimmac@olemiss.edu" userId="S::kimmac@olemiss.edu::8c17c272-5c0f-40d2-9304-68e8a8ee3c13" providerId="AD" clId="Web-{2265140B-0824-7E00-5954-F00A52C80DEF}" dt="2021-05-07T14:44:02.870" v="17" actId="20577"/>
        <pc:sldMkLst>
          <pc:docMk/>
          <pc:sldMk cId="3766963778" sldId="298"/>
        </pc:sldMkLst>
        <pc:spChg chg="mod">
          <ac:chgData name="kimmac@olemiss.edu" userId="S::kimmac@olemiss.edu::8c17c272-5c0f-40d2-9304-68e8a8ee3c13" providerId="AD" clId="Web-{2265140B-0824-7E00-5954-F00A52C80DEF}" dt="2021-05-07T14:44:02.870" v="17" actId="20577"/>
          <ac:spMkLst>
            <pc:docMk/>
            <pc:sldMk cId="3766963778" sldId="298"/>
            <ac:spMk id="3" creationId="{00000000-0000-0000-0000-000000000000}"/>
          </ac:spMkLst>
        </pc:spChg>
      </pc:sldChg>
      <pc:sldChg chg="modSp">
        <pc:chgData name="kimmac@olemiss.edu" userId="S::kimmac@olemiss.edu::8c17c272-5c0f-40d2-9304-68e8a8ee3c13" providerId="AD" clId="Web-{2265140B-0824-7E00-5954-F00A52C80DEF}" dt="2021-05-07T14:44:08.276" v="18" actId="20577"/>
        <pc:sldMkLst>
          <pc:docMk/>
          <pc:sldMk cId="2413625499" sldId="299"/>
        </pc:sldMkLst>
        <pc:spChg chg="mod">
          <ac:chgData name="kimmac@olemiss.edu" userId="S::kimmac@olemiss.edu::8c17c272-5c0f-40d2-9304-68e8a8ee3c13" providerId="AD" clId="Web-{2265140B-0824-7E00-5954-F00A52C80DEF}" dt="2021-05-07T14:44:08.276" v="18" actId="20577"/>
          <ac:spMkLst>
            <pc:docMk/>
            <pc:sldMk cId="2413625499" sldId="299"/>
            <ac:spMk id="3" creationId="{00000000-0000-0000-0000-000000000000}"/>
          </ac:spMkLst>
        </pc:spChg>
      </pc:sldChg>
      <pc:sldChg chg="modSp">
        <pc:chgData name="kimmac@olemiss.edu" userId="S::kimmac@olemiss.edu::8c17c272-5c0f-40d2-9304-68e8a8ee3c13" providerId="AD" clId="Web-{2265140B-0824-7E00-5954-F00A52C80DEF}" dt="2021-05-07T14:42:58.540" v="5" actId="20577"/>
        <pc:sldMkLst>
          <pc:docMk/>
          <pc:sldMk cId="2111645139" sldId="301"/>
        </pc:sldMkLst>
        <pc:spChg chg="mod">
          <ac:chgData name="kimmac@olemiss.edu" userId="S::kimmac@olemiss.edu::8c17c272-5c0f-40d2-9304-68e8a8ee3c13" providerId="AD" clId="Web-{2265140B-0824-7E00-5954-F00A52C80DEF}" dt="2021-05-07T14:42:58.540" v="5" actId="20577"/>
          <ac:spMkLst>
            <pc:docMk/>
            <pc:sldMk cId="2111645139" sldId="301"/>
            <ac:spMk id="411" creationId="{00000000-0000-0000-0000-000000000000}"/>
          </ac:spMkLst>
        </pc:spChg>
      </pc:sldChg>
    </pc:docChg>
  </pc:docChgLst>
  <pc:docChgLst>
    <pc:chgData name="SHARON WALLS" userId="S::swmartin@olemiss.edu::bff738a1-0dc7-490e-9a98-fdeeac8f7ede" providerId="AD" clId="Web-{C8C62A98-62F8-6420-92CC-6E1281513703}"/>
    <pc:docChg chg="modSld">
      <pc:chgData name="SHARON WALLS" userId="S::swmartin@olemiss.edu::bff738a1-0dc7-490e-9a98-fdeeac8f7ede" providerId="AD" clId="Web-{C8C62A98-62F8-6420-92CC-6E1281513703}" dt="2021-05-05T22:24:32.647" v="33"/>
      <pc:docMkLst>
        <pc:docMk/>
      </pc:docMkLst>
      <pc:sldChg chg="modSp">
        <pc:chgData name="SHARON WALLS" userId="S::swmartin@olemiss.edu::bff738a1-0dc7-490e-9a98-fdeeac8f7ede" providerId="AD" clId="Web-{C8C62A98-62F8-6420-92CC-6E1281513703}" dt="2021-05-05T22:23:55.614" v="32" actId="20577"/>
        <pc:sldMkLst>
          <pc:docMk/>
          <pc:sldMk cId="1235199628" sldId="265"/>
        </pc:sldMkLst>
        <pc:spChg chg="mod">
          <ac:chgData name="SHARON WALLS" userId="S::swmartin@olemiss.edu::bff738a1-0dc7-490e-9a98-fdeeac8f7ede" providerId="AD" clId="Web-{C8C62A98-62F8-6420-92CC-6E1281513703}" dt="2021-05-05T22:23:55.614" v="32" actId="20577"/>
          <ac:spMkLst>
            <pc:docMk/>
            <pc:sldMk cId="1235199628" sldId="265"/>
            <ac:spMk id="192" creationId="{00000000-0000-0000-0000-000000000000}"/>
          </ac:spMkLst>
        </pc:spChg>
      </pc:sldChg>
      <pc:sldChg chg="addCm">
        <pc:chgData name="SHARON WALLS" userId="S::swmartin@olemiss.edu::bff738a1-0dc7-490e-9a98-fdeeac8f7ede" providerId="AD" clId="Web-{C8C62A98-62F8-6420-92CC-6E1281513703}" dt="2021-05-05T22:24:32.647" v="33"/>
        <pc:sldMkLst>
          <pc:docMk/>
          <pc:sldMk cId="2916363633" sldId="289"/>
        </pc:sldMkLst>
      </pc:sldChg>
    </pc:docChg>
  </pc:docChgLst>
  <pc:docChgLst>
    <pc:chgData name="kimmac@olemiss.edu" userId="S::kimmac@olemiss.edu::8c17c272-5c0f-40d2-9304-68e8a8ee3c13" providerId="AD" clId="Web-{DDB0EF52-D150-5D8B-FC97-DE7FC9D37A8D}"/>
    <pc:docChg chg="modSld">
      <pc:chgData name="kimmac@olemiss.edu" userId="S::kimmac@olemiss.edu::8c17c272-5c0f-40d2-9304-68e8a8ee3c13" providerId="AD" clId="Web-{DDB0EF52-D150-5D8B-FC97-DE7FC9D37A8D}" dt="2021-05-07T14:50:24.604" v="14" actId="20577"/>
      <pc:docMkLst>
        <pc:docMk/>
      </pc:docMkLst>
      <pc:sldChg chg="modSp">
        <pc:chgData name="kimmac@olemiss.edu" userId="S::kimmac@olemiss.edu::8c17c272-5c0f-40d2-9304-68e8a8ee3c13" providerId="AD" clId="Web-{DDB0EF52-D150-5D8B-FC97-DE7FC9D37A8D}" dt="2021-05-07T14:50:24.604" v="14" actId="20577"/>
        <pc:sldMkLst>
          <pc:docMk/>
          <pc:sldMk cId="1237574672" sldId="257"/>
        </pc:sldMkLst>
        <pc:spChg chg="mod">
          <ac:chgData name="kimmac@olemiss.edu" userId="S::kimmac@olemiss.edu::8c17c272-5c0f-40d2-9304-68e8a8ee3c13" providerId="AD" clId="Web-{DDB0EF52-D150-5D8B-FC97-DE7FC9D37A8D}" dt="2021-05-07T14:50:24.604" v="14" actId="20577"/>
          <ac:spMkLst>
            <pc:docMk/>
            <pc:sldMk cId="1237574672" sldId="257"/>
            <ac:spMk id="180" creationId="{00000000-0000-0000-0000-000000000000}"/>
          </ac:spMkLst>
        </pc:spChg>
      </pc:sldChg>
      <pc:sldChg chg="modSp">
        <pc:chgData name="kimmac@olemiss.edu" userId="S::kimmac@olemiss.edu::8c17c272-5c0f-40d2-9304-68e8a8ee3c13" providerId="AD" clId="Web-{DDB0EF52-D150-5D8B-FC97-DE7FC9D37A8D}" dt="2021-05-07T14:48:32.492" v="0" actId="20577"/>
        <pc:sldMkLst>
          <pc:docMk/>
          <pc:sldMk cId="383747187" sldId="259"/>
        </pc:sldMkLst>
        <pc:spChg chg="mod">
          <ac:chgData name="kimmac@olemiss.edu" userId="S::kimmac@olemiss.edu::8c17c272-5c0f-40d2-9304-68e8a8ee3c13" providerId="AD" clId="Web-{DDB0EF52-D150-5D8B-FC97-DE7FC9D37A8D}" dt="2021-05-07T14:48:32.492" v="0" actId="20577"/>
          <ac:spMkLst>
            <pc:docMk/>
            <pc:sldMk cId="383747187" sldId="259"/>
            <ac:spMk id="185" creationId="{00000000-0000-0000-0000-000000000000}"/>
          </ac:spMkLst>
        </pc:spChg>
      </pc:sldChg>
    </pc:docChg>
  </pc:docChgLst>
  <pc:docChgLst>
    <pc:chgData name="kimmac@olemiss.edu" userId="S::kimmac@olemiss.edu::8c17c272-5c0f-40d2-9304-68e8a8ee3c13" providerId="AD" clId="Web-{B0F53F6B-7E09-5B7C-23B4-41A164B32737}"/>
    <pc:docChg chg="modSld">
      <pc:chgData name="kimmac@olemiss.edu" userId="S::kimmac@olemiss.edu::8c17c272-5c0f-40d2-9304-68e8a8ee3c13" providerId="AD" clId="Web-{B0F53F6B-7E09-5B7C-23B4-41A164B32737}" dt="2021-05-06T20:46:52.142" v="0"/>
      <pc:docMkLst>
        <pc:docMk/>
      </pc:docMkLst>
      <pc:sldChg chg="addSp modSp">
        <pc:chgData name="kimmac@olemiss.edu" userId="S::kimmac@olemiss.edu::8c17c272-5c0f-40d2-9304-68e8a8ee3c13" providerId="AD" clId="Web-{B0F53F6B-7E09-5B7C-23B4-41A164B32737}" dt="2021-05-06T20:46:52.142" v="0"/>
        <pc:sldMkLst>
          <pc:docMk/>
          <pc:sldMk cId="2916363633" sldId="289"/>
        </pc:sldMkLst>
        <pc:picChg chg="add mod">
          <ac:chgData name="kimmac@olemiss.edu" userId="S::kimmac@olemiss.edu::8c17c272-5c0f-40d2-9304-68e8a8ee3c13" providerId="AD" clId="Web-{B0F53F6B-7E09-5B7C-23B4-41A164B32737}" dt="2021-05-06T20:46:52.142" v="0"/>
          <ac:picMkLst>
            <pc:docMk/>
            <pc:sldMk cId="2916363633" sldId="289"/>
            <ac:picMk id="2" creationId="{A9307EFB-FB58-4561-9BF9-25226B196597}"/>
          </ac:picMkLst>
        </pc:picChg>
      </pc:sldChg>
    </pc:docChg>
  </pc:docChgLst>
  <pc:docChgLst>
    <pc:chgData name="SHARON WALLS" userId="S::swmartin@olemiss.edu::bff738a1-0dc7-490e-9a98-fdeeac8f7ede" providerId="AD" clId="Web-{00000000-0000-0000-0000-000000000000}"/>
    <pc:docChg chg="modSld">
      <pc:chgData name="SHARON WALLS" userId="S::swmartin@olemiss.edu::bff738a1-0dc7-490e-9a98-fdeeac8f7ede" providerId="AD" clId="Web-{00000000-0000-0000-0000-000000000000}" dt="2021-05-05T21:56:57.458" v="11" actId="20577"/>
      <pc:docMkLst>
        <pc:docMk/>
      </pc:docMkLst>
      <pc:sldChg chg="modSp">
        <pc:chgData name="SHARON WALLS" userId="S::swmartin@olemiss.edu::bff738a1-0dc7-490e-9a98-fdeeac8f7ede" providerId="AD" clId="Web-{00000000-0000-0000-0000-000000000000}" dt="2021-05-05T21:56:57.458" v="11" actId="20577"/>
        <pc:sldMkLst>
          <pc:docMk/>
          <pc:sldMk cId="1527475037" sldId="297"/>
        </pc:sldMkLst>
        <pc:spChg chg="mod">
          <ac:chgData name="SHARON WALLS" userId="S::swmartin@olemiss.edu::bff738a1-0dc7-490e-9a98-fdeeac8f7ede" providerId="AD" clId="Web-{00000000-0000-0000-0000-000000000000}" dt="2021-05-05T21:56:57.458" v="11" actId="20577"/>
          <ac:spMkLst>
            <pc:docMk/>
            <pc:sldMk cId="1527475037" sldId="297"/>
            <ac:spMk id="2" creationId="{00000000-0000-0000-0000-000000000000}"/>
          </ac:spMkLst>
        </pc:spChg>
      </pc:sldChg>
    </pc:docChg>
  </pc:docChgLst>
  <pc:docChgLst>
    <pc:chgData name="kimmac@olemiss.edu" userId="S::kimmac@olemiss.edu::8c17c272-5c0f-40d2-9304-68e8a8ee3c13" providerId="AD" clId="Web-{00000000-0000-0000-0000-000000000000}"/>
    <pc:docChg chg="modSld sldOrd">
      <pc:chgData name="kimmac@olemiss.edu" userId="S::kimmac@olemiss.edu::8c17c272-5c0f-40d2-9304-68e8a8ee3c13" providerId="AD" clId="Web-{00000000-0000-0000-0000-000000000000}" dt="2021-05-11T15:34:31.311" v="8" actId="14100"/>
      <pc:docMkLst>
        <pc:docMk/>
      </pc:docMkLst>
      <pc:sldChg chg="delCm">
        <pc:chgData name="kimmac@olemiss.edu" userId="S::kimmac@olemiss.edu::8c17c272-5c0f-40d2-9304-68e8a8ee3c13" providerId="AD" clId="Web-{00000000-0000-0000-0000-000000000000}" dt="2021-05-11T15:30:41.057" v="0"/>
        <pc:sldMkLst>
          <pc:docMk/>
          <pc:sldMk cId="2916363633" sldId="289"/>
        </pc:sldMkLst>
      </pc:sldChg>
      <pc:sldChg chg="ord">
        <pc:chgData name="kimmac@olemiss.edu" userId="S::kimmac@olemiss.edu::8c17c272-5c0f-40d2-9304-68e8a8ee3c13" providerId="AD" clId="Web-{00000000-0000-0000-0000-000000000000}" dt="2021-05-11T15:33:17.169" v="5"/>
        <pc:sldMkLst>
          <pc:docMk/>
          <pc:sldMk cId="2090489278" sldId="295"/>
        </pc:sldMkLst>
      </pc:sldChg>
      <pc:sldChg chg="modSp addCm">
        <pc:chgData name="kimmac@olemiss.edu" userId="S::kimmac@olemiss.edu::8c17c272-5c0f-40d2-9304-68e8a8ee3c13" providerId="AD" clId="Web-{00000000-0000-0000-0000-000000000000}" dt="2021-05-11T15:33:07.732" v="4"/>
        <pc:sldMkLst>
          <pc:docMk/>
          <pc:sldMk cId="3826501072" sldId="296"/>
        </pc:sldMkLst>
        <pc:spChg chg="mod">
          <ac:chgData name="kimmac@olemiss.edu" userId="S::kimmac@olemiss.edu::8c17c272-5c0f-40d2-9304-68e8a8ee3c13" providerId="AD" clId="Web-{00000000-0000-0000-0000-000000000000}" dt="2021-05-11T15:31:34.402" v="3" actId="14100"/>
          <ac:spMkLst>
            <pc:docMk/>
            <pc:sldMk cId="3826501072" sldId="296"/>
            <ac:spMk id="3" creationId="{00000000-0000-0000-0000-000000000000}"/>
          </ac:spMkLst>
        </pc:spChg>
      </pc:sldChg>
      <pc:sldChg chg="modSp">
        <pc:chgData name="kimmac@olemiss.edu" userId="S::kimmac@olemiss.edu::8c17c272-5c0f-40d2-9304-68e8a8ee3c13" providerId="AD" clId="Web-{00000000-0000-0000-0000-000000000000}" dt="2021-05-11T15:34:31.311" v="8" actId="14100"/>
        <pc:sldMkLst>
          <pc:docMk/>
          <pc:sldMk cId="2413625499" sldId="299"/>
        </pc:sldMkLst>
        <pc:spChg chg="mod">
          <ac:chgData name="kimmac@olemiss.edu" userId="S::kimmac@olemiss.edu::8c17c272-5c0f-40d2-9304-68e8a8ee3c13" providerId="AD" clId="Web-{00000000-0000-0000-0000-000000000000}" dt="2021-05-11T15:34:31.311" v="8" actId="14100"/>
          <ac:spMkLst>
            <pc:docMk/>
            <pc:sldMk cId="2413625499" sldId="29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12</a:t>
            </a:fld>
            <a:endParaRPr lang="en-US"/>
          </a:p>
        </p:txBody>
      </p:sp>
    </p:spTree>
    <p:extLst>
      <p:ext uri="{BB962C8B-B14F-4D97-AF65-F5344CB8AC3E}">
        <p14:creationId xmlns:p14="http://schemas.microsoft.com/office/powerpoint/2010/main" val="274639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13</a:t>
            </a:fld>
            <a:endParaRPr lang="en-US"/>
          </a:p>
        </p:txBody>
      </p:sp>
    </p:spTree>
    <p:extLst>
      <p:ext uri="{BB962C8B-B14F-4D97-AF65-F5344CB8AC3E}">
        <p14:creationId xmlns:p14="http://schemas.microsoft.com/office/powerpoint/2010/main" val="207405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Thinking through problems ahead of time and figuring out solutions helps you move quickly to action. Knowing what you are doing means less stress in a stressful time. Every site should have a written emergency plan for the equipment and setting. There are six basic sections to consider when developing a plan.</a:t>
            </a:r>
            <a:endParaRPr dirty="0"/>
          </a:p>
        </p:txBody>
      </p:sp>
    </p:spTree>
    <p:extLst>
      <p:ext uri="{BB962C8B-B14F-4D97-AF65-F5344CB8AC3E}">
        <p14:creationId xmlns:p14="http://schemas.microsoft.com/office/powerpoint/2010/main" val="21227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Emergency Plan: Communication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Begin by identifying who to contact when there is a power outage. Identify the center’s utility company’s contact information. Identify who on your staff will contact them. During this call, request an estimated time for repair.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identify contact information for local health inspectors and/or regulatory agencies. The local health inspector can help you make good decisions about safe food storage and operating the child care center during an outage.</a:t>
            </a:r>
            <a:endParaRPr dirty="0"/>
          </a:p>
        </p:txBody>
      </p:sp>
    </p:spTree>
    <p:extLst>
      <p:ext uri="{BB962C8B-B14F-4D97-AF65-F5344CB8AC3E}">
        <p14:creationId xmlns:p14="http://schemas.microsoft.com/office/powerpoint/2010/main" val="319952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Emergency Plan: Policies </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In a power outage, know who is in charge, responsible for decisions being made, and will respond to problems. Having one person in charge helps staff keep calm while caring for the children during the outage.</a:t>
            </a:r>
            <a:endParaRPr dirty="0"/>
          </a:p>
        </p:txBody>
      </p:sp>
    </p:spTree>
    <p:extLst>
      <p:ext uri="{BB962C8B-B14F-4D97-AF65-F5344CB8AC3E}">
        <p14:creationId xmlns:p14="http://schemas.microsoft.com/office/powerpoint/2010/main" val="41151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Plan: Procedures</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Write step-by-step procedures on what to do when power is lost. Think through the equipment without power and disruption of other utilities. Make a specific plan on what to do. Remember, prior planning prevents poor performance in an emergency.</a:t>
            </a:r>
          </a:p>
          <a:p>
            <a:pPr lvl="0"/>
            <a:r>
              <a:rPr lang="en-US" sz="1200" kern="1200" dirty="0">
                <a:solidFill>
                  <a:schemeClr val="tx1"/>
                </a:solidFill>
                <a:effectLst/>
                <a:latin typeface="+mn-lt"/>
                <a:ea typeface="+mn-ea"/>
                <a:cs typeface="+mn-cs"/>
              </a:rPr>
              <a:t>Identify a person-in-chare who is responsible for the ongoing management of the emergency situation.</a:t>
            </a:r>
          </a:p>
          <a:p>
            <a:pPr lvl="0"/>
            <a:r>
              <a:rPr lang="en-US" sz="1200" kern="1200" dirty="0">
                <a:solidFill>
                  <a:schemeClr val="tx1"/>
                </a:solidFill>
                <a:effectLst/>
                <a:latin typeface="+mn-lt"/>
                <a:ea typeface="+mn-ea"/>
                <a:cs typeface="+mn-cs"/>
              </a:rPr>
              <a:t>Immediately record the time the power outage began. Call your local utility provider to report outage.</a:t>
            </a:r>
          </a:p>
          <a:p>
            <a:pPr lvl="0"/>
            <a:r>
              <a:rPr lang="en-US" sz="1200" kern="1200" dirty="0">
                <a:solidFill>
                  <a:schemeClr val="tx1"/>
                </a:solidFill>
                <a:effectLst/>
                <a:latin typeface="+mn-lt"/>
                <a:ea typeface="+mn-ea"/>
                <a:cs typeface="+mn-cs"/>
              </a:rPr>
              <a:t>Do NOT open the refrigerators or freezers.</a:t>
            </a:r>
          </a:p>
          <a:p>
            <a:r>
              <a:rPr lang="en-US" sz="1200" kern="1200" dirty="0">
                <a:solidFill>
                  <a:schemeClr val="tx1"/>
                </a:solidFill>
                <a:effectLst/>
                <a:latin typeface="+mn-lt"/>
                <a:ea typeface="+mn-ea"/>
                <a:cs typeface="+mn-cs"/>
              </a:rPr>
              <a:t>Create a protocol on when to notify parents if the power remains out for a set time.</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17</a:t>
            </a:fld>
            <a:endParaRPr lang="en-US"/>
          </a:p>
        </p:txBody>
      </p:sp>
    </p:spTree>
    <p:extLst>
      <p:ext uri="{BB962C8B-B14F-4D97-AF65-F5344CB8AC3E}">
        <p14:creationId xmlns:p14="http://schemas.microsoft.com/office/powerpoint/2010/main" val="371226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Plan: Emergency Kits</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Once the equipment and utilities have been determined that could lose power, think about food and supplies to have on hand to compensate for the problems in a power outage. Make a list and find a place to store the Emergency Kit. Having an “Emergency Go-To Kit” ensures the supplies needed are available and in one place that is easy to find. </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18</a:t>
            </a:fld>
            <a:endParaRPr lang="en-US"/>
          </a:p>
        </p:txBody>
      </p:sp>
    </p:spTree>
    <p:extLst>
      <p:ext uri="{BB962C8B-B14F-4D97-AF65-F5344CB8AC3E}">
        <p14:creationId xmlns:p14="http://schemas.microsoft.com/office/powerpoint/2010/main" val="113310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Plan: Menus</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Develop menus that do not require cooking. Keep supplies for the emergency on hand. Prior planning prevents poor performance in an emergency! Pre-planned menus with a supply of the needed food can help through a power outage. Some common foods to consider are shelf-stable milk, fresh fruits and vegetables, whole wheat bread, nut butters.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19</a:t>
            </a:fld>
            <a:endParaRPr lang="en-US"/>
          </a:p>
        </p:txBody>
      </p:sp>
    </p:spTree>
    <p:extLst>
      <p:ext uri="{BB962C8B-B14F-4D97-AF65-F5344CB8AC3E}">
        <p14:creationId xmlns:p14="http://schemas.microsoft.com/office/powerpoint/2010/main" val="176363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Plan: Food Supplies</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If power is lost and the emergency food supplies are used, plan the next step—how to get more supplies for the child care center that can be bought locally. Thinking one step ahead of the current emergency helps prevent more problems tomorrow!</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4190CF-0330-4AB8-AF1A-40C6E902CA58}" type="slidenum">
              <a:rPr lang="en-US" smtClean="0"/>
              <a:t>20</a:t>
            </a:fld>
            <a:endParaRPr lang="en-US"/>
          </a:p>
        </p:txBody>
      </p:sp>
    </p:spTree>
    <p:extLst>
      <p:ext uri="{BB962C8B-B14F-4D97-AF65-F5344CB8AC3E}">
        <p14:creationId xmlns:p14="http://schemas.microsoft.com/office/powerpoint/2010/main" val="220979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Activity # 2 Let’s Get Organized: Emergency Preparedness Plan</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 10 minutes</a:t>
            </a:r>
          </a:p>
          <a:p>
            <a:pPr lvl="0"/>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The purpose of the exercise is to identify needed pieces of an emergency preparedness plan during a power outage. </a:t>
            </a:r>
          </a:p>
          <a:p>
            <a:pPr lvl="0"/>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“Let’s Get Organized: Emergency Preparedness Plan” activity sheet</a:t>
            </a:r>
          </a:p>
          <a:p>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Distribute the “Let’s Get Organized: Emergency Preparedness Plan” activity sheet. Instruct participants to think through problems ahead of time and figuring out solutions helps you move quickly in a power outage. With your CACFP setting in mind, please look through the “Let’s Get Organized: Emergency Preparedness Plan” activity sheet and decide if the items or information list are something you need to include in your plan. Please go through the worksheet and check off the items you need for a plan in your child care facility. Allow 5 minutes for participants to read through the list. Going through the different categories of the plan, ask each participant to tell you a category and item in the category they think they need for their CACFP Emergency Preparedness Plan. </a:t>
            </a:r>
            <a:endParaRPr dirty="0"/>
          </a:p>
        </p:txBody>
      </p:sp>
    </p:spTree>
    <p:extLst>
      <p:ext uri="{BB962C8B-B14F-4D97-AF65-F5344CB8AC3E}">
        <p14:creationId xmlns:p14="http://schemas.microsoft.com/office/powerpoint/2010/main" val="381064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37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conclude the training, we have discussed that child care staff needs to think through foodservice equipment lost in a power outage, the problems created with the loss of the equipment, and possible solutions to problems. The CACFP also needs to develop an Emergency Preparedness Plan for Power Outages. The plan includes sections on communication, procedures, policies, emergency kits, menus/inventory, and food supplies. The Emergency Preparedness Plan needs to be written using the equipment and situation of the CACFP setting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4848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Preparing for a power outage can help you to respond quickly and effectively. Ice storms, tornadoes, high winds, heavy rain, or other severe weather can lead to power outages and the loss of power to foodservice equipment. Good planning for these situations keeps food safe and maps out a plan for providing meals for the Child and Adult Care Food Program (CACFP) setting.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772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Ask posing question:</a:t>
            </a:r>
            <a:r>
              <a:rPr lang="en-US" sz="1200" kern="1200" dirty="0">
                <a:solidFill>
                  <a:schemeClr val="tx1"/>
                </a:solidFill>
                <a:effectLst/>
                <a:latin typeface="+mn-lt"/>
                <a:ea typeface="+mn-ea"/>
                <a:cs typeface="+mn-cs"/>
              </a:rPr>
              <a:t> How does a power outage affect your food storage equipment?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Typically, food is stored in a pantry, refrigerator, or freezer. In the event of a power outage, keeping the freezer and refrigerator doors closed will help hold the temperature in the equipment.</a:t>
            </a:r>
            <a:endParaRPr dirty="0"/>
          </a:p>
        </p:txBody>
      </p:sp>
    </p:spTree>
    <p:extLst>
      <p:ext uri="{BB962C8B-B14F-4D97-AF65-F5344CB8AC3E}">
        <p14:creationId xmlns:p14="http://schemas.microsoft.com/office/powerpoint/2010/main" val="145066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Food Preparation</a:t>
            </a: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The use of electric stoves and ovens is lost during a power outage. Remember, some gas ovens have an electric starter and may not be available for use.</a:t>
            </a:r>
          </a:p>
          <a:p>
            <a:r>
              <a:rPr lang="en-US" sz="1200" kern="1200" dirty="0">
                <a:solidFill>
                  <a:schemeClr val="tx1"/>
                </a:solidFill>
                <a:effectLst/>
                <a:latin typeface="+mn-lt"/>
                <a:ea typeface="+mn-ea"/>
                <a:cs typeface="+mn-cs"/>
              </a:rPr>
              <a:t>Some centers may use electric can openers, or their water is powered by an electric pump. Without a furnace or air-conditioning, it could get very hot or cold in the kitchen, and this can cause pipes to freeze or burst.</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8</a:t>
            </a:fld>
            <a:endParaRPr lang="en-US"/>
          </a:p>
        </p:txBody>
      </p:sp>
    </p:spTree>
    <p:extLst>
      <p:ext uri="{BB962C8B-B14F-4D97-AF65-F5344CB8AC3E}">
        <p14:creationId xmlns:p14="http://schemas.microsoft.com/office/powerpoint/2010/main" val="125602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Meal Service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Some light is needed for seating children for meals and serving the food. Battery-operated lanterns or battery-operated candles can add needed light and a little fun to the emergency.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think about what meals you can serve in the case of an emergency with no power. Foods like canned tuna, low-fat mayonnaise, saltine crackers, canned pork and beans, applesauce, and shelf-stable milk are easy to prepare without power. If you care for infants, remember to include powdered infant formula, shelf-stable milk, and bottled water. Periodically rotate the emergency CACFP meal foods, and replace the inventory with fresher products.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9</a:t>
            </a:fld>
            <a:endParaRPr lang="en-US"/>
          </a:p>
        </p:txBody>
      </p:sp>
    </p:spTree>
    <p:extLst>
      <p:ext uri="{BB962C8B-B14F-4D97-AF65-F5344CB8AC3E}">
        <p14:creationId xmlns:p14="http://schemas.microsoft.com/office/powerpoint/2010/main" val="306376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Paper Work-Computer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Some centers store recipes meal count records, and other program-related documents on a computer. Always have a backup source for documentation.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is to print and store all electronic documents in a binder or other storage tool. As an added tip, place them in a fire-proof and water resistant space to ensure they are safe in the case of disaster.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posing question: </a:t>
            </a:r>
            <a:r>
              <a:rPr lang="en-US" sz="1200" kern="1200" dirty="0">
                <a:solidFill>
                  <a:schemeClr val="tx1"/>
                </a:solidFill>
                <a:effectLst/>
                <a:latin typeface="+mn-lt"/>
                <a:ea typeface="+mn-ea"/>
                <a:cs typeface="+mn-cs"/>
              </a:rPr>
              <a:t>What are some additional ways you store your program’s documentation? </a:t>
            </a:r>
            <a:endParaRPr dirty="0"/>
          </a:p>
        </p:txBody>
      </p:sp>
    </p:spTree>
    <p:extLst>
      <p:ext uri="{BB962C8B-B14F-4D97-AF65-F5344CB8AC3E}">
        <p14:creationId xmlns:p14="http://schemas.microsoft.com/office/powerpoint/2010/main" val="242210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Activity #1 Assess the Problem</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 minutes</a:t>
            </a:r>
          </a:p>
          <a:p>
            <a:pPr lvl="0"/>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The purpose of the exercise is to help participants think through equipment lost in a power outage, the problems created with the loss of the equipment, and possible solutions to problems.</a:t>
            </a:r>
          </a:p>
          <a:p>
            <a:pPr lvl="0"/>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“Assess the Problems” activity sheet</a:t>
            </a:r>
          </a:p>
          <a:p>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Distribute the handout “Assessing the Problems.” Using the checklist provided, either check “yes” if the equipment would work in a power outage or “no” if it would be out of service. After figuring out what will or will not work, determine problems created and possible solutions. For example: Refrigerator loses power, Solution: Keep the door shut. Each participant will share with the group one piece of equipment lost, problems created, and possible solutions. To conclude the activity, the trainer will ask participants how long it took to come up with a list of problems and solutions created by a power outage. Ask participants if developing a plan before they have a power outage would be helpful?</a:t>
            </a:r>
            <a:endParaRPr dirty="0"/>
          </a:p>
        </p:txBody>
      </p:sp>
    </p:spTree>
    <p:extLst>
      <p:ext uri="{BB962C8B-B14F-4D97-AF65-F5344CB8AC3E}">
        <p14:creationId xmlns:p14="http://schemas.microsoft.com/office/powerpoint/2010/main" val="127306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dirty="0"/>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4000">
                <a:solidFill>
                  <a:srgbClr val="002060"/>
                </a:solidFill>
                <a:latin typeface="+mj-lt"/>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0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600">
                <a:solidFill>
                  <a:srgbClr val="002060"/>
                </a:solidFill>
                <a:latin typeface="+mj-lt"/>
              </a:defRPr>
            </a:lvl1pPr>
            <a:lvl2pPr>
              <a:defRPr sz="3600">
                <a:solidFill>
                  <a:srgbClr val="002060"/>
                </a:solidFill>
                <a:latin typeface="+mj-lt"/>
              </a:defRPr>
            </a:lvl2pPr>
            <a:lvl3pPr>
              <a:defRPr sz="3600">
                <a:solidFill>
                  <a:srgbClr val="002060"/>
                </a:solidFill>
                <a:latin typeface="+mj-lt"/>
              </a:defRPr>
            </a:lvl3pPr>
            <a:lvl4pPr>
              <a:defRPr sz="3600">
                <a:solidFill>
                  <a:srgbClr val="002060"/>
                </a:solidFill>
                <a:latin typeface="+mj-lt"/>
              </a:defRPr>
            </a:lvl4pPr>
            <a:lvl5pPr>
              <a:defRPr sz="3600">
                <a:solidFill>
                  <a:srgbClr val="002060"/>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dirty="0"/>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4400" dirty="0">
                <a:solidFill>
                  <a:srgbClr val="002060"/>
                </a:solidFill>
                <a:latin typeface="+mj-lt"/>
              </a:rPr>
              <a:t>Emergency Preparedness </a:t>
            </a:r>
            <a:r>
              <a:rPr lang="en-US" sz="4400">
                <a:solidFill>
                  <a:srgbClr val="002060"/>
                </a:solidFill>
                <a:latin typeface="+mj-lt"/>
              </a:rPr>
              <a:t>During </a:t>
            </a:r>
            <a:r>
              <a:rPr lang="en-US" sz="4400" smtClean="0">
                <a:solidFill>
                  <a:srgbClr val="002060"/>
                </a:solidFill>
                <a:latin typeface="+mj-lt"/>
              </a:rPr>
              <a:t>Power Outages </a:t>
            </a:r>
            <a:r>
              <a:rPr lang="en-US" sz="4400" dirty="0">
                <a:solidFill>
                  <a:srgbClr val="002060"/>
                </a:solidFill>
                <a:latin typeface="+mj-lt"/>
              </a:rPr>
              <a:t>in Child Care</a:t>
            </a:r>
            <a:r>
              <a:rPr lang="en-US" dirty="0">
                <a:solidFill>
                  <a:srgbClr val="002060"/>
                </a:solidFill>
                <a:latin typeface="+mj-lt"/>
              </a:rPr>
              <a:t/>
            </a:r>
            <a:br>
              <a:rPr lang="en-US" dirty="0">
                <a:solidFill>
                  <a:srgbClr val="002060"/>
                </a:solidFill>
                <a:latin typeface="+mj-lt"/>
              </a:rPr>
            </a:br>
            <a:endParaRPr dirty="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 </a:t>
            </a:r>
          </a:p>
        </p:txBody>
      </p:sp>
      <p:pic>
        <p:nvPicPr>
          <p:cNvPr id="2" name="Picture 4" descr="Logo&#10;&#10;Description automatically generated">
            <a:extLst>
              <a:ext uri="{FF2B5EF4-FFF2-40B4-BE49-F238E27FC236}">
                <a16:creationId xmlns:a16="http://schemas.microsoft.com/office/drawing/2014/main" id="{A9307EFB-FB58-4561-9BF9-25226B196597}"/>
              </a:ext>
            </a:extLst>
          </p:cNvPr>
          <p:cNvPicPr>
            <a:picLocks noChangeAspect="1"/>
          </p:cNvPicPr>
          <p:nvPr/>
        </p:nvPicPr>
        <p:blipFill>
          <a:blip r:embed="rId3"/>
          <a:stretch>
            <a:fillRect/>
          </a:stretch>
        </p:blipFill>
        <p:spPr>
          <a:xfrm>
            <a:off x="800608" y="933383"/>
            <a:ext cx="2743200" cy="494028"/>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t>Paper Work-Computer</a:t>
            </a:r>
            <a:r>
              <a:rPr lang="en" sz="4400" dirty="0"/>
              <a:t> </a:t>
            </a:r>
            <a:endParaRPr lang="en-US" sz="4400">
              <a:solidFill>
                <a:srgbClr val="002060"/>
              </a:solidFill>
              <a:latin typeface="+mj-lt"/>
            </a:endParaRPr>
          </a:p>
        </p:txBody>
      </p:sp>
      <p:sp>
        <p:nvSpPr>
          <p:cNvPr id="412" name="Google Shape;412;p38"/>
          <p:cNvSpPr txBox="1">
            <a:spLocks noGrp="1"/>
          </p:cNvSpPr>
          <p:nvPr>
            <p:ph type="body" idx="1"/>
          </p:nvPr>
        </p:nvSpPr>
        <p:spPr>
          <a:xfrm>
            <a:off x="1219433" y="2026535"/>
            <a:ext cx="9332800" cy="3999600"/>
          </a:xfrm>
          <a:prstGeom prst="rect">
            <a:avLst/>
          </a:prstGeom>
        </p:spPr>
        <p:txBody>
          <a:bodyPr spcFirstLastPara="1" wrap="square" lIns="0" tIns="0" rIns="0" bIns="0" anchor="t" anchorCtr="0">
            <a:noAutofit/>
          </a:bodyPr>
          <a:lstStyle/>
          <a:p>
            <a:pPr marL="608965" indent="-507365"/>
            <a:r>
              <a:rPr lang="en-US" sz="3500" dirty="0"/>
              <a:t>Always have a backup source for documentation.</a:t>
            </a:r>
          </a:p>
          <a:p>
            <a:pPr marL="608965" indent="-507365"/>
            <a:r>
              <a:rPr lang="en-US" sz="3500" dirty="0"/>
              <a:t>One way is to print and store all electronic documents in a binder or other storage tool. </a:t>
            </a:r>
          </a:p>
          <a:p>
            <a:pPr marL="608965" indent="-507365"/>
            <a:r>
              <a:rPr lang="en-US" sz="3500" dirty="0"/>
              <a:t>As an added tip, place them in a fire-proof and water-resistant space to ensure they are safe in the case of disaster. </a:t>
            </a:r>
          </a:p>
        </p:txBody>
      </p:sp>
    </p:spTree>
    <p:extLst>
      <p:ext uri="{BB962C8B-B14F-4D97-AF65-F5344CB8AC3E}">
        <p14:creationId xmlns:p14="http://schemas.microsoft.com/office/powerpoint/2010/main" val="174723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Assess the Problem</a:t>
            </a:r>
            <a:br>
              <a:rPr lang="en-US" sz="4400" dirty="0">
                <a:solidFill>
                  <a:srgbClr val="002060"/>
                </a:solidFill>
                <a:latin typeface="+mj-lt"/>
              </a:rPr>
            </a:b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617900" cy="3999600"/>
          </a:xfrm>
        </p:spPr>
        <p:txBody>
          <a:bodyPr/>
          <a:lstStyle/>
          <a:p>
            <a:pPr marL="608965" indent="-507365"/>
            <a:r>
              <a:rPr lang="en-US" dirty="0"/>
              <a:t>Describe the 6 components of an emergency preparedness plan.</a:t>
            </a:r>
            <a:endParaRPr lang="en-US" sz="4400" dirty="0"/>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209048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617900" cy="3999600"/>
          </a:xfrm>
        </p:spPr>
        <p:txBody>
          <a:bodyPr/>
          <a:lstStyle/>
          <a:p>
            <a:pPr marL="101600" indent="0">
              <a:buNone/>
            </a:pPr>
            <a:r>
              <a:rPr lang="en-US" sz="4400" dirty="0"/>
              <a:t>Why is it important to have an emergency plan?</a:t>
            </a:r>
          </a:p>
          <a:p>
            <a:pPr marL="101600" indent="0">
              <a:buNone/>
            </a:pPr>
            <a:endParaRPr lang="en-US" sz="4400" dirty="0"/>
          </a:p>
        </p:txBody>
      </p:sp>
      <p:sp>
        <p:nvSpPr>
          <p:cNvPr id="3" name="Title 2"/>
          <p:cNvSpPr>
            <a:spLocks noGrp="1"/>
          </p:cNvSpPr>
          <p:nvPr>
            <p:ph type="title"/>
          </p:nvPr>
        </p:nvSpPr>
        <p:spPr/>
        <p:txBody>
          <a:bodyPr/>
          <a:lstStyle/>
          <a:p>
            <a:r>
              <a:rPr lang="en-US" sz="4400" dirty="0"/>
              <a:t>Emergency Plan</a:t>
            </a:r>
            <a:endParaRPr lang="en-US" dirty="0"/>
          </a:p>
        </p:txBody>
      </p:sp>
    </p:spTree>
    <p:extLst>
      <p:ext uri="{BB962C8B-B14F-4D97-AF65-F5344CB8AC3E}">
        <p14:creationId xmlns:p14="http://schemas.microsoft.com/office/powerpoint/2010/main" val="76682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Emergency Plan for Power Outage</a:t>
            </a:r>
          </a:p>
        </p:txBody>
      </p:sp>
      <p:sp>
        <p:nvSpPr>
          <p:cNvPr id="192" name="Google Shape;192;p20"/>
          <p:cNvSpPr txBox="1">
            <a:spLocks noGrp="1"/>
          </p:cNvSpPr>
          <p:nvPr>
            <p:ph type="body" idx="1"/>
          </p:nvPr>
        </p:nvSpPr>
        <p:spPr>
          <a:xfrm>
            <a:off x="1219433" y="2112567"/>
            <a:ext cx="8584967" cy="3999600"/>
          </a:xfrm>
          <a:prstGeom prst="rect">
            <a:avLst/>
          </a:prstGeom>
        </p:spPr>
        <p:txBody>
          <a:bodyPr spcFirstLastPara="1" wrap="square" lIns="0" tIns="0" rIns="0" bIns="0" anchor="t" anchorCtr="0">
            <a:noAutofit/>
          </a:bodyPr>
          <a:lstStyle/>
          <a:p>
            <a:r>
              <a:rPr lang="en-US" dirty="0">
                <a:latin typeface="+mj-lt"/>
              </a:rPr>
              <a:t>Every site should have a written emergency plan for the equipment and setting. </a:t>
            </a:r>
          </a:p>
          <a:p>
            <a:r>
              <a:rPr lang="en-US" dirty="0">
                <a:latin typeface="+mj-lt"/>
              </a:rPr>
              <a:t>There are six basic sections to consider when developing a plan.</a:t>
            </a:r>
          </a:p>
          <a:p>
            <a:pPr marL="711183" lvl="1" indent="0">
              <a:buNone/>
            </a:pPr>
            <a:endParaRPr lang="en-US" dirty="0">
              <a:solidFill>
                <a:srgbClr val="002060"/>
              </a:solidFill>
              <a:latin typeface="+mj-lt"/>
            </a:endParaRPr>
          </a:p>
          <a:p>
            <a:endParaRPr lang="en-US" dirty="0">
              <a:solidFill>
                <a:srgbClr val="002060"/>
              </a:solidFill>
              <a:latin typeface="+mj-lt"/>
            </a:endParaRPr>
          </a:p>
        </p:txBody>
      </p:sp>
    </p:spTree>
    <p:extLst>
      <p:ext uri="{BB962C8B-B14F-4D97-AF65-F5344CB8AC3E}">
        <p14:creationId xmlns:p14="http://schemas.microsoft.com/office/powerpoint/2010/main" val="157289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200" dirty="0"/>
              <a:t>Emergency Plan: Communication </a:t>
            </a:r>
          </a:p>
        </p:txBody>
      </p:sp>
      <p:sp>
        <p:nvSpPr>
          <p:cNvPr id="192" name="Google Shape;192;p20"/>
          <p:cNvSpPr txBox="1">
            <a:spLocks noGrp="1"/>
          </p:cNvSpPr>
          <p:nvPr>
            <p:ph type="body" idx="1"/>
          </p:nvPr>
        </p:nvSpPr>
        <p:spPr>
          <a:xfrm>
            <a:off x="1219432" y="2112567"/>
            <a:ext cx="10157814" cy="4626900"/>
          </a:xfrm>
          <a:prstGeom prst="rect">
            <a:avLst/>
          </a:prstGeom>
        </p:spPr>
        <p:txBody>
          <a:bodyPr spcFirstLastPara="1" wrap="square" lIns="0" tIns="0" rIns="0" bIns="0" anchor="t" anchorCtr="0">
            <a:noAutofit/>
          </a:bodyPr>
          <a:lstStyle/>
          <a:p>
            <a:r>
              <a:rPr lang="en-US" sz="3400" dirty="0">
                <a:latin typeface="+mj-lt"/>
              </a:rPr>
              <a:t>Who to contact when there is a power outage.</a:t>
            </a:r>
            <a:endParaRPr lang="en-US" sz="3400" dirty="0"/>
          </a:p>
          <a:p>
            <a:r>
              <a:rPr lang="en-US" sz="3400" dirty="0"/>
              <a:t>Who on your staff will contact them.</a:t>
            </a:r>
          </a:p>
          <a:p>
            <a:r>
              <a:rPr lang="en-US" sz="3400" dirty="0">
                <a:latin typeface="+mj-lt"/>
              </a:rPr>
              <a:t>Utility company’s contact information. </a:t>
            </a:r>
          </a:p>
          <a:p>
            <a:r>
              <a:rPr lang="en-US" sz="3400" dirty="0">
                <a:latin typeface="+mj-lt"/>
              </a:rPr>
              <a:t>Local health inspectors and/or regulatory agencies. </a:t>
            </a:r>
            <a:endParaRPr sz="3400" dirty="0">
              <a:solidFill>
                <a:srgbClr val="002060"/>
              </a:solidFill>
              <a:latin typeface="+mj-lt"/>
            </a:endParaRPr>
          </a:p>
        </p:txBody>
      </p:sp>
    </p:spTree>
    <p:extLst>
      <p:ext uri="{BB962C8B-B14F-4D97-AF65-F5344CB8AC3E}">
        <p14:creationId xmlns:p14="http://schemas.microsoft.com/office/powerpoint/2010/main" val="152936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t>Emergency Plan: Policies </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dirty="0">
                <a:latin typeface="+mj-lt"/>
              </a:rPr>
              <a:t>In a power outage, know who is in charge, responsible for decisions being made, and will respond to problems. </a:t>
            </a:r>
          </a:p>
          <a:p>
            <a:pPr lvl="1"/>
            <a:r>
              <a:rPr lang="en-US" dirty="0">
                <a:latin typeface="+mj-lt"/>
              </a:rPr>
              <a:t>helps staff keep calm while caring for the children during the outage.</a:t>
            </a:r>
          </a:p>
          <a:p>
            <a:endParaRPr lang="en-US" dirty="0">
              <a:solidFill>
                <a:srgbClr val="002060"/>
              </a:solidFill>
              <a:latin typeface="+mj-lt"/>
            </a:endParaRPr>
          </a:p>
          <a:p>
            <a:endParaRPr dirty="0">
              <a:solidFill>
                <a:srgbClr val="002060"/>
              </a:solidFill>
              <a:latin typeface="+mj-lt"/>
            </a:endParaRPr>
          </a:p>
        </p:txBody>
      </p:sp>
    </p:spTree>
    <p:extLst>
      <p:ext uri="{BB962C8B-B14F-4D97-AF65-F5344CB8AC3E}">
        <p14:creationId xmlns:p14="http://schemas.microsoft.com/office/powerpoint/2010/main" val="267051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6"/>
            <a:ext cx="9332800" cy="4897833"/>
          </a:xfrm>
        </p:spPr>
        <p:txBody>
          <a:bodyPr/>
          <a:lstStyle/>
          <a:p>
            <a:pPr marL="608965" indent="-507365"/>
            <a:r>
              <a:rPr lang="en-US" sz="2600" dirty="0"/>
              <a:t>Write step-by-step procedures on what to do when power is lost.</a:t>
            </a:r>
          </a:p>
          <a:p>
            <a:pPr marL="1218565" lvl="1" indent="-507365"/>
            <a:r>
              <a:rPr lang="en-US" sz="2600" dirty="0">
                <a:solidFill>
                  <a:srgbClr val="002060"/>
                </a:solidFill>
                <a:latin typeface="+mj-lt"/>
              </a:rPr>
              <a:t>Identify a person-in-charge </a:t>
            </a:r>
          </a:p>
          <a:p>
            <a:pPr marL="1218565" lvl="1" indent="-507365"/>
            <a:r>
              <a:rPr lang="en-US" sz="2600" dirty="0">
                <a:solidFill>
                  <a:srgbClr val="002060"/>
                </a:solidFill>
                <a:latin typeface="+mj-lt"/>
              </a:rPr>
              <a:t>Immediately record the time the power outage </a:t>
            </a:r>
          </a:p>
          <a:p>
            <a:pPr marL="1218565" lvl="1" indent="-507365"/>
            <a:r>
              <a:rPr lang="en-US" sz="2600" dirty="0">
                <a:solidFill>
                  <a:srgbClr val="002060"/>
                </a:solidFill>
                <a:latin typeface="+mj-lt"/>
              </a:rPr>
              <a:t>Call your local utility provider to report outage.</a:t>
            </a:r>
          </a:p>
          <a:p>
            <a:pPr marL="1218565" lvl="1" indent="-507365"/>
            <a:r>
              <a:rPr lang="en-US" sz="2600" dirty="0">
                <a:solidFill>
                  <a:srgbClr val="002060"/>
                </a:solidFill>
                <a:latin typeface="+mj-lt"/>
              </a:rPr>
              <a:t>Do NOT open the refrigerators or freezers.</a:t>
            </a:r>
          </a:p>
          <a:p>
            <a:pPr marL="1218565" lvl="1" indent="-507365"/>
            <a:r>
              <a:rPr lang="en-US" sz="2600" dirty="0">
                <a:solidFill>
                  <a:srgbClr val="002060"/>
                </a:solidFill>
                <a:latin typeface="+mj-lt"/>
              </a:rPr>
              <a:t>Create a protocol on when to notify parents if the power remains out for a set time.</a:t>
            </a:r>
          </a:p>
        </p:txBody>
      </p:sp>
      <p:sp>
        <p:nvSpPr>
          <p:cNvPr id="3" name="Title 2"/>
          <p:cNvSpPr>
            <a:spLocks noGrp="1"/>
          </p:cNvSpPr>
          <p:nvPr>
            <p:ph type="title"/>
          </p:nvPr>
        </p:nvSpPr>
        <p:spPr/>
        <p:txBody>
          <a:bodyPr/>
          <a:lstStyle/>
          <a:p>
            <a:r>
              <a:rPr lang="en-US" sz="4400" dirty="0"/>
              <a:t>Emergency Plan: Procedures</a:t>
            </a:r>
          </a:p>
        </p:txBody>
      </p:sp>
    </p:spTree>
    <p:extLst>
      <p:ext uri="{BB962C8B-B14F-4D97-AF65-F5344CB8AC3E}">
        <p14:creationId xmlns:p14="http://schemas.microsoft.com/office/powerpoint/2010/main" val="264981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3999600"/>
          </a:xfrm>
        </p:spPr>
        <p:txBody>
          <a:bodyPr/>
          <a:lstStyle/>
          <a:p>
            <a:pPr marL="608965" indent="-507365"/>
            <a:r>
              <a:rPr lang="en-US" dirty="0">
                <a:latin typeface="+mj-lt"/>
              </a:rPr>
              <a:t>Make a list, gather supplies, and find a place to store the Emergency Kit. </a:t>
            </a:r>
            <a:endParaRPr lang="en-US" dirty="0"/>
          </a:p>
          <a:p>
            <a:pPr marL="608965" indent="-507365"/>
            <a:r>
              <a:rPr lang="en-US" dirty="0">
                <a:latin typeface="+mj-lt"/>
              </a:rPr>
              <a:t>Having an “Emergency Go-To Kit” ensures the supplies needed are available and in one place that is easy to find. </a:t>
            </a:r>
          </a:p>
          <a:p>
            <a:pPr marL="100965" indent="0">
              <a:buNone/>
            </a:pPr>
            <a:endParaRPr lang="en-US" dirty="0">
              <a:latin typeface="+mj-lt"/>
            </a:endParaRPr>
          </a:p>
          <a:p>
            <a:pPr marL="608965" indent="-507365"/>
            <a:endParaRPr lang="en-US" sz="1200" dirty="0">
              <a:solidFill>
                <a:srgbClr val="002060"/>
              </a:solidFill>
              <a:latin typeface="+mj-lt"/>
            </a:endParaRPr>
          </a:p>
        </p:txBody>
      </p:sp>
      <p:sp>
        <p:nvSpPr>
          <p:cNvPr id="3" name="Title 2"/>
          <p:cNvSpPr>
            <a:spLocks noGrp="1"/>
          </p:cNvSpPr>
          <p:nvPr>
            <p:ph type="title"/>
          </p:nvPr>
        </p:nvSpPr>
        <p:spPr/>
        <p:txBody>
          <a:bodyPr/>
          <a:lstStyle/>
          <a:p>
            <a:r>
              <a:rPr lang="en-US" sz="4200" kern="1200" dirty="0"/>
              <a:t>Emergency Plan: Emergency Kits</a:t>
            </a:r>
          </a:p>
        </p:txBody>
      </p:sp>
    </p:spTree>
    <p:extLst>
      <p:ext uri="{BB962C8B-B14F-4D97-AF65-F5344CB8AC3E}">
        <p14:creationId xmlns:p14="http://schemas.microsoft.com/office/powerpoint/2010/main" val="152747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3999600"/>
          </a:xfrm>
        </p:spPr>
        <p:txBody>
          <a:bodyPr/>
          <a:lstStyle/>
          <a:p>
            <a:pPr marL="608965" indent="-507365"/>
            <a:r>
              <a:rPr lang="en-US" sz="3400" dirty="0"/>
              <a:t>Develop menus that do not require cooking. </a:t>
            </a:r>
          </a:p>
          <a:p>
            <a:pPr marL="608965" indent="-507365"/>
            <a:r>
              <a:rPr lang="en-US" sz="3400" dirty="0"/>
              <a:t>Keep supplies for the emergency on hand. </a:t>
            </a:r>
          </a:p>
          <a:p>
            <a:pPr marL="608965" indent="-507365"/>
            <a:r>
              <a:rPr lang="en-US" sz="3400" dirty="0"/>
              <a:t>Pre-planned menus with a supply of the needed food can help through a power outage. </a:t>
            </a:r>
          </a:p>
        </p:txBody>
      </p:sp>
      <p:sp>
        <p:nvSpPr>
          <p:cNvPr id="3" name="Title 2"/>
          <p:cNvSpPr>
            <a:spLocks noGrp="1"/>
          </p:cNvSpPr>
          <p:nvPr>
            <p:ph type="title"/>
          </p:nvPr>
        </p:nvSpPr>
        <p:spPr/>
        <p:txBody>
          <a:bodyPr/>
          <a:lstStyle/>
          <a:p>
            <a:r>
              <a:rPr lang="en-US" sz="4400" kern="1200" dirty="0">
                <a:solidFill>
                  <a:schemeClr val="tx1"/>
                </a:solidFill>
              </a:rPr>
              <a:t>Emergency Plan: Menus</a:t>
            </a:r>
          </a:p>
        </p:txBody>
      </p:sp>
    </p:spTree>
    <p:extLst>
      <p:ext uri="{BB962C8B-B14F-4D97-AF65-F5344CB8AC3E}">
        <p14:creationId xmlns:p14="http://schemas.microsoft.com/office/powerpoint/2010/main" val="376696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Introduction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957449"/>
          </a:xfrm>
          <a:prstGeom prst="rect">
            <a:avLst/>
          </a:prstGeom>
        </p:spPr>
        <p:txBody>
          <a:bodyPr spcFirstLastPara="1" wrap="square" lIns="0" tIns="0" rIns="0" bIns="0" anchor="t" anchorCtr="0">
            <a:noAutofit/>
          </a:bodyPr>
          <a:lstStyle/>
          <a:p>
            <a:pPr marL="0" indent="0">
              <a:lnSpc>
                <a:spcPct val="114999"/>
              </a:lnSpc>
            </a:pPr>
            <a:r>
              <a:rPr lang="en-US" b="1" dirty="0">
                <a:solidFill>
                  <a:schemeClr val="bg1"/>
                </a:solidFill>
                <a:cs typeface="Calibri Light"/>
              </a:rPr>
              <a:t>Trainer and Participants’</a:t>
            </a:r>
          </a:p>
          <a:p>
            <a:pPr marL="0" indent="0">
              <a:lnSpc>
                <a:spcPct val="114999"/>
              </a:lnSpc>
            </a:pPr>
            <a:r>
              <a:rPr lang="en-US" b="1" dirty="0">
                <a:solidFill>
                  <a:schemeClr val="bg1"/>
                </a:solidFill>
                <a:cs typeface="Calibri Light"/>
              </a:rPr>
              <a:t> Introductions</a:t>
            </a:r>
            <a:endParaRPr lang="en-US" b="1" dirty="0">
              <a:solidFill>
                <a:schemeClr val="bg1"/>
              </a:solidFill>
            </a:endParaRPr>
          </a:p>
          <a:p>
            <a:pPr marL="0" indent="0">
              <a:lnSpc>
                <a:spcPct val="114999"/>
              </a:lnSpc>
            </a:pPr>
            <a:endParaRPr lang="en-US" b="1" dirty="0">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8585178" cy="3999600"/>
          </a:xfrm>
        </p:spPr>
        <p:txBody>
          <a:bodyPr/>
          <a:lstStyle/>
          <a:p>
            <a:r>
              <a:rPr lang="en-US" dirty="0">
                <a:latin typeface="+mj-lt"/>
              </a:rPr>
              <a:t>If power is lost and the emergency food supplies are used, plan the next step—how to get more supplies for the child care center that can be bought locally. </a:t>
            </a:r>
          </a:p>
        </p:txBody>
      </p:sp>
      <p:sp>
        <p:nvSpPr>
          <p:cNvPr id="3" name="Title 2"/>
          <p:cNvSpPr>
            <a:spLocks noGrp="1"/>
          </p:cNvSpPr>
          <p:nvPr>
            <p:ph type="title"/>
          </p:nvPr>
        </p:nvSpPr>
        <p:spPr/>
        <p:txBody>
          <a:bodyPr/>
          <a:lstStyle/>
          <a:p>
            <a:r>
              <a:rPr lang="en-US" sz="4400" kern="1200" dirty="0">
                <a:solidFill>
                  <a:schemeClr val="tx1"/>
                </a:solidFill>
              </a:rPr>
              <a:t>Emergency Plan: Food Supplies</a:t>
            </a:r>
          </a:p>
        </p:txBody>
      </p:sp>
    </p:spTree>
    <p:extLst>
      <p:ext uri="{BB962C8B-B14F-4D97-AF65-F5344CB8AC3E}">
        <p14:creationId xmlns:p14="http://schemas.microsoft.com/office/powerpoint/2010/main" val="241362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69966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Let’s Get Organized:</a:t>
            </a:r>
            <a:br>
              <a:rPr lang="en-US" sz="4400" dirty="0">
                <a:solidFill>
                  <a:srgbClr val="002060"/>
                </a:solidFill>
                <a:latin typeface="+mj-lt"/>
              </a:rPr>
            </a:br>
            <a:r>
              <a:rPr lang="en-US" sz="4400" dirty="0">
                <a:solidFill>
                  <a:srgbClr val="002060"/>
                </a:solidFill>
                <a:latin typeface="+mj-lt"/>
              </a:rPr>
              <a:t>Emergency Preparedness Plan</a:t>
            </a:r>
            <a:br>
              <a:rPr lang="en-US" sz="4400" dirty="0">
                <a:solidFill>
                  <a:srgbClr val="002060"/>
                </a:solidFill>
                <a:latin typeface="+mj-lt"/>
              </a:rPr>
            </a:b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31498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Conclusion</a:t>
            </a:r>
            <a:endParaRPr sz="6600" dirty="0">
              <a:solidFill>
                <a:schemeClr val="bg1"/>
              </a:solidFill>
              <a:latin typeface="+mj-lt"/>
            </a:endParaRPr>
          </a:p>
        </p:txBody>
      </p:sp>
    </p:spTree>
    <p:extLst>
      <p:ext uri="{BB962C8B-B14F-4D97-AF65-F5344CB8AC3E}">
        <p14:creationId xmlns:p14="http://schemas.microsoft.com/office/powerpoint/2010/main" val="3735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solidFill>
                  <a:srgbClr val="002060"/>
                </a:solidFill>
                <a:latin typeface="+mj-lt"/>
              </a:rPr>
              <a:t>Lesson Conclusion</a:t>
            </a:r>
            <a:r>
              <a:rPr lang="en-US" sz="4400" dirty="0"/>
              <a:t> </a:t>
            </a:r>
            <a:endParaRPr lang="en-US" sz="4400">
              <a:solidFill>
                <a:srgbClr val="002060"/>
              </a:solidFill>
              <a:latin typeface="+mj-lt"/>
            </a:endParaRPr>
          </a:p>
        </p:txBody>
      </p:sp>
      <p:sp>
        <p:nvSpPr>
          <p:cNvPr id="192" name="Google Shape;192;p20"/>
          <p:cNvSpPr txBox="1">
            <a:spLocks noGrp="1"/>
          </p:cNvSpPr>
          <p:nvPr>
            <p:ph type="body" idx="1"/>
          </p:nvPr>
        </p:nvSpPr>
        <p:spPr>
          <a:xfrm>
            <a:off x="1219432" y="2112566"/>
            <a:ext cx="9401675" cy="4745433"/>
          </a:xfrm>
          <a:prstGeom prst="rect">
            <a:avLst/>
          </a:prstGeom>
        </p:spPr>
        <p:txBody>
          <a:bodyPr spcFirstLastPara="1" wrap="square" lIns="0" tIns="0" rIns="0" bIns="0" anchor="t" anchorCtr="0">
            <a:noAutofit/>
          </a:bodyPr>
          <a:lstStyle/>
          <a:p>
            <a:pPr marL="608965" lvl="0" indent="-507365"/>
            <a:r>
              <a:rPr lang="en-US" sz="3600" dirty="0"/>
              <a:t>Staff needs to think through foodservice equipment lost in a power outage, the problems created with the loss of the equipment, and possible solutions to problems. </a:t>
            </a:r>
          </a:p>
          <a:p>
            <a:pPr marL="608965" indent="-507365"/>
            <a:r>
              <a:rPr lang="en-US" sz="3600" dirty="0"/>
              <a:t>Staff also needs to develop an emergency preparedness plan for power outages. </a:t>
            </a:r>
            <a:endParaRPr sz="3600" dirty="0">
              <a:solidFill>
                <a:srgbClr val="002060"/>
              </a:solidFill>
            </a:endParaRPr>
          </a:p>
        </p:txBody>
      </p:sp>
    </p:spTree>
    <p:extLst>
      <p:ext uri="{BB962C8B-B14F-4D97-AF65-F5344CB8AC3E}">
        <p14:creationId xmlns:p14="http://schemas.microsoft.com/office/powerpoint/2010/main" val="123519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66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Speed Action Planning </a:t>
            </a: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r>
              <a:rPr lang="en-US" sz="2700" i="0" dirty="0">
                <a:solidFill>
                  <a:srgbClr val="002060"/>
                </a:solidFill>
                <a:latin typeface="+mj-lt"/>
                <a:cs typeface="Arial" pitchFamily="34" charset="0"/>
              </a:rPr>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chemeClr val="accent1"/>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454" y="244165"/>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dirty="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dirty="0">
                <a:solidFill>
                  <a:srgbClr val="002060"/>
                </a:solidFill>
                <a:latin typeface="+mj-lt"/>
              </a:rPr>
              <a:t>Welcome!</a:t>
            </a:r>
            <a:endParaRPr sz="4400" i="0" dirty="0">
              <a:solidFill>
                <a:srgbClr val="002060"/>
              </a:solidFill>
              <a:latin typeface="+mj-lt"/>
            </a:endParaRP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598" indent="0">
              <a:buNone/>
            </a:pPr>
            <a:r>
              <a:rPr lang="en-US" sz="3600" dirty="0"/>
              <a:t>Have you lost power at your center? What problem was created?</a:t>
            </a:r>
          </a:p>
          <a:p>
            <a:pPr marL="101598" indent="0">
              <a:buNone/>
            </a:pPr>
            <a:endParaRPr lang="en-US" sz="3600" dirty="0">
              <a:latin typeface="+mj-lt"/>
            </a:endParaRPr>
          </a:p>
        </p:txBody>
      </p:sp>
      <p:sp>
        <p:nvSpPr>
          <p:cNvPr id="3" name="Title 2"/>
          <p:cNvSpPr>
            <a:spLocks noGrp="1"/>
          </p:cNvSpPr>
          <p:nvPr>
            <p:ph type="title"/>
          </p:nvPr>
        </p:nvSpPr>
        <p:spPr/>
        <p:txBody>
          <a:bodyPr/>
          <a:lstStyle/>
          <a:p>
            <a:r>
              <a:rPr lang="en-US" sz="4400" dirty="0"/>
              <a:t>Power Outage</a:t>
            </a:r>
          </a:p>
        </p:txBody>
      </p:sp>
    </p:spTree>
    <p:extLst>
      <p:ext uri="{BB962C8B-B14F-4D97-AF65-F5344CB8AC3E}">
        <p14:creationId xmlns:p14="http://schemas.microsoft.com/office/powerpoint/2010/main" val="299706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dirty="0">
                <a:solidFill>
                  <a:schemeClr val="bg1"/>
                </a:solidFill>
                <a:latin typeface="+mj-lt"/>
              </a:rPr>
              <a:t>Overview </a:t>
            </a:r>
            <a:endParaRPr sz="6600" dirty="0">
              <a:solidFill>
                <a:schemeClr val="bg1"/>
              </a:solidFill>
              <a:latin typeface="+mj-lt"/>
            </a:endParaRPr>
          </a:p>
        </p:txBody>
      </p:sp>
    </p:spTree>
    <p:extLst>
      <p:ext uri="{BB962C8B-B14F-4D97-AF65-F5344CB8AC3E}">
        <p14:creationId xmlns:p14="http://schemas.microsoft.com/office/powerpoint/2010/main" val="337087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dirty="0">
                <a:latin typeface="+mj-lt"/>
              </a:rPr>
              <a:t>Identify how a power outage will affect a center operating the CACFP.</a:t>
            </a:r>
          </a:p>
        </p:txBody>
      </p:sp>
      <p:sp>
        <p:nvSpPr>
          <p:cNvPr id="3" name="Title 2"/>
          <p:cNvSpPr>
            <a:spLocks noGrp="1"/>
          </p:cNvSpPr>
          <p:nvPr>
            <p:ph type="title"/>
          </p:nvPr>
        </p:nvSpPr>
        <p:spPr/>
        <p:txBody>
          <a:bodyPr/>
          <a:lstStyle/>
          <a:p>
            <a:r>
              <a:rPr lang="en-US" sz="4400" dirty="0"/>
              <a:t>Lesson Objective</a:t>
            </a:r>
          </a:p>
        </p:txBody>
      </p:sp>
    </p:spTree>
    <p:extLst>
      <p:ext uri="{BB962C8B-B14F-4D97-AF65-F5344CB8AC3E}">
        <p14:creationId xmlns:p14="http://schemas.microsoft.com/office/powerpoint/2010/main" val="274118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t>Food Storage</a:t>
            </a:r>
            <a:endParaRPr lang="en-US" sz="4400">
              <a:solidFill>
                <a:srgbClr val="002060"/>
              </a:solidFill>
              <a:latin typeface="+mj-lt"/>
            </a:endParaRPr>
          </a:p>
        </p:txBody>
      </p:sp>
      <p:sp>
        <p:nvSpPr>
          <p:cNvPr id="412" name="Google Shape;412;p38"/>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3600" dirty="0">
                <a:latin typeface="+mj-lt"/>
              </a:rPr>
              <a:t>Food is stored in a pantry, refrigerator, or freezer.</a:t>
            </a:r>
          </a:p>
          <a:p>
            <a:pPr lvl="1"/>
            <a:r>
              <a:rPr lang="en-US" sz="3600" dirty="0">
                <a:solidFill>
                  <a:srgbClr val="002060"/>
                </a:solidFill>
                <a:latin typeface="+mj-lt"/>
              </a:rPr>
              <a:t>Keeping the freezer and refrigerator doors closed during a power outage will help hold the temperature in the equipment.</a:t>
            </a:r>
          </a:p>
        </p:txBody>
      </p:sp>
    </p:spTree>
    <p:extLst>
      <p:ext uri="{BB962C8B-B14F-4D97-AF65-F5344CB8AC3E}">
        <p14:creationId xmlns:p14="http://schemas.microsoft.com/office/powerpoint/2010/main" val="211164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dirty="0">
                <a:latin typeface="Calibri Light"/>
                <a:cs typeface="Calibri Light"/>
              </a:rPr>
              <a:t>The use of electric stoves and ovens is lost during a power outage</a:t>
            </a:r>
          </a:p>
          <a:p>
            <a:r>
              <a:rPr lang="en-US" sz="3600" dirty="0">
                <a:latin typeface="Calibri Light"/>
                <a:cs typeface="Calibri Light"/>
              </a:rPr>
              <a:t>Some gas ovens have an electric starter and may not be available for use</a:t>
            </a:r>
          </a:p>
          <a:p>
            <a:r>
              <a:rPr lang="en-US" sz="3600" dirty="0">
                <a:latin typeface="Calibri Light"/>
                <a:cs typeface="Calibri Light"/>
              </a:rPr>
              <a:t>Consider electric kitchen tools like can openers </a:t>
            </a:r>
          </a:p>
          <a:p>
            <a:r>
              <a:rPr lang="en-US" sz="3600" dirty="0">
                <a:latin typeface="Calibri Light"/>
                <a:cs typeface="Calibri Light"/>
              </a:rPr>
              <a:t>Some centers use electric pump for water </a:t>
            </a:r>
          </a:p>
        </p:txBody>
      </p:sp>
      <p:sp>
        <p:nvSpPr>
          <p:cNvPr id="3" name="Title 2"/>
          <p:cNvSpPr>
            <a:spLocks noGrp="1"/>
          </p:cNvSpPr>
          <p:nvPr>
            <p:ph type="title"/>
          </p:nvPr>
        </p:nvSpPr>
        <p:spPr/>
        <p:txBody>
          <a:bodyPr/>
          <a:lstStyle/>
          <a:p>
            <a:r>
              <a:rPr lang="en-US" sz="4400" dirty="0"/>
              <a:t>Food Preparation</a:t>
            </a:r>
          </a:p>
        </p:txBody>
      </p:sp>
    </p:spTree>
    <p:extLst>
      <p:ext uri="{BB962C8B-B14F-4D97-AF65-F5344CB8AC3E}">
        <p14:creationId xmlns:p14="http://schemas.microsoft.com/office/powerpoint/2010/main" val="385784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332800" cy="4587778"/>
          </a:xfrm>
        </p:spPr>
        <p:txBody>
          <a:bodyPr/>
          <a:lstStyle/>
          <a:p>
            <a:r>
              <a:rPr lang="en-US" sz="2700" dirty="0"/>
              <a:t>Light is needed for seating children for meals and serving the food. </a:t>
            </a:r>
          </a:p>
          <a:p>
            <a:r>
              <a:rPr lang="en-US" sz="2700" dirty="0"/>
              <a:t>Consider meals you can serve in the case of an emergency with no power. </a:t>
            </a:r>
          </a:p>
          <a:p>
            <a:pPr lvl="1"/>
            <a:r>
              <a:rPr lang="en-US" sz="2700" dirty="0">
                <a:solidFill>
                  <a:srgbClr val="002060"/>
                </a:solidFill>
                <a:latin typeface="+mj-lt"/>
              </a:rPr>
              <a:t>Canned tuna, low-fat mayonnaise, saltine crackers, canned pork and beans, applesauce, and shelf-stable milk</a:t>
            </a:r>
          </a:p>
          <a:p>
            <a:pPr lvl="1"/>
            <a:r>
              <a:rPr lang="en-US" sz="2700" dirty="0">
                <a:solidFill>
                  <a:srgbClr val="002060"/>
                </a:solidFill>
                <a:latin typeface="+mj-lt"/>
              </a:rPr>
              <a:t>Remember to include powdered infant formula, shelf-stable milk, and bottled water</a:t>
            </a:r>
          </a:p>
        </p:txBody>
      </p:sp>
      <p:sp>
        <p:nvSpPr>
          <p:cNvPr id="3" name="Title 2"/>
          <p:cNvSpPr>
            <a:spLocks noGrp="1"/>
          </p:cNvSpPr>
          <p:nvPr>
            <p:ph type="title"/>
          </p:nvPr>
        </p:nvSpPr>
        <p:spPr/>
        <p:txBody>
          <a:bodyPr/>
          <a:lstStyle/>
          <a:p>
            <a:r>
              <a:rPr lang="en-US" sz="4400" dirty="0"/>
              <a:t>Meal Service</a:t>
            </a:r>
            <a:endParaRPr lang="en-US" sz="4400" dirty="0">
              <a:solidFill>
                <a:srgbClr val="002060"/>
              </a:solidFill>
              <a:latin typeface="+mj-lt"/>
            </a:endParaRPr>
          </a:p>
        </p:txBody>
      </p:sp>
    </p:spTree>
    <p:extLst>
      <p:ext uri="{BB962C8B-B14F-4D97-AF65-F5344CB8AC3E}">
        <p14:creationId xmlns:p14="http://schemas.microsoft.com/office/powerpoint/2010/main" val="204837299"/>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F97B2E-70FC-4232-8A2D-B96F6A7F8113}">
  <ds:schemaRefs>
    <ds:schemaRef ds:uri="http://schemas.microsoft.com/sharepoint/v3/contenttype/forms"/>
  </ds:schemaRefs>
</ds:datastoreItem>
</file>

<file path=customXml/itemProps2.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C5DB4A-886A-4E21-8AEC-6187AFF130ED}">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399f57f5-dbed-4c34-9a36-43547801a8b1"/>
    <ds:schemaRef ds:uri="http://schemas.microsoft.com/office/infopath/2007/PartnerControls"/>
    <ds:schemaRef ds:uri="8988bec7-c4f2-4046-ad18-3a82420eb3e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565</TotalTime>
  <Words>2078</Words>
  <Application>Microsoft Office PowerPoint</Application>
  <PresentationFormat>Widescreen</PresentationFormat>
  <Paragraphs>134</Paragraphs>
  <Slides>25</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IBM Plex Sans</vt:lpstr>
      <vt:lpstr>IBM Plex Sans Light</vt:lpstr>
      <vt:lpstr>Merriweather</vt:lpstr>
      <vt:lpstr>Wingdings 2</vt:lpstr>
      <vt:lpstr>Surrey template</vt:lpstr>
      <vt:lpstr>1_Surrey template</vt:lpstr>
      <vt:lpstr>Emergency Preparedness During Power Outages in Child Care </vt:lpstr>
      <vt:lpstr>Introduction  </vt:lpstr>
      <vt:lpstr>PowerPoint Presentation</vt:lpstr>
      <vt:lpstr>Power Outage</vt:lpstr>
      <vt:lpstr>Overview </vt:lpstr>
      <vt:lpstr>Lesson Objective</vt:lpstr>
      <vt:lpstr>Food Storage</vt:lpstr>
      <vt:lpstr>Food Preparation</vt:lpstr>
      <vt:lpstr>Meal Service</vt:lpstr>
      <vt:lpstr>Paper Work-Computer </vt:lpstr>
      <vt:lpstr>Activity</vt:lpstr>
      <vt:lpstr>Lesson Objective</vt:lpstr>
      <vt:lpstr>Emergency Plan</vt:lpstr>
      <vt:lpstr>Emergency Plan for Power Outage</vt:lpstr>
      <vt:lpstr>Emergency Plan: Communication </vt:lpstr>
      <vt:lpstr>Emergency Plan: Policies </vt:lpstr>
      <vt:lpstr>Emergency Plan: Procedures</vt:lpstr>
      <vt:lpstr>Emergency Plan: Emergency Kits</vt:lpstr>
      <vt:lpstr>Emergency Plan: Menus</vt:lpstr>
      <vt:lpstr>Emergency Plan: Food Supplies</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Janae Owens</cp:lastModifiedBy>
  <cp:revision>124</cp:revision>
  <dcterms:created xsi:type="dcterms:W3CDTF">2020-05-13T17:38:08Z</dcterms:created>
  <dcterms:modified xsi:type="dcterms:W3CDTF">2022-01-20T17:14:12Z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